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7" r:id="rId2"/>
    <p:sldId id="261" r:id="rId3"/>
    <p:sldId id="278" r:id="rId4"/>
    <p:sldId id="279" r:id="rId5"/>
    <p:sldId id="265" r:id="rId6"/>
    <p:sldId id="267" r:id="rId7"/>
    <p:sldId id="280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11717" y="273050"/>
            <a:ext cx="10968567" cy="5854700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/>
            <a:endParaRPr sz="1400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 eaLnBrk="1" fontAlgn="base" hangingPunct="1"/>
            <a:endParaRPr sz="1400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en-US" sz="1400" strike="noStrike" noProof="1" dirty="0">
                <a:latin typeface="Arial" pitchFamily="34" charset="0"/>
                <a:ea typeface="Arial" charset="0"/>
                <a:cs typeface="+mn-ea"/>
              </a:rPr>
              <a:pPr lvl="0" algn="r" eaLnBrk="1" fontAlgn="base" hangingPunct="1"/>
              <a:t>‹#›</a:t>
            </a:fld>
            <a:endParaRPr lang="en-US" altLang="en-US" sz="1400" strike="noStrike" noProof="1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wmf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4.bin"/><Relationship Id="rId3" Type="http://schemas.openxmlformats.org/officeDocument/2006/relationships/oleObject" Target="../embeddings/oleObject5.bin"/><Relationship Id="rId21" Type="http://schemas.openxmlformats.org/officeDocument/2006/relationships/image" Target="../media/image12.wmf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6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6.bin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9.bin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521397" y="2"/>
            <a:ext cx="9154356" cy="6857999"/>
            <a:chOff x="-2603" y="1"/>
            <a:chExt cx="9154356" cy="68579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/>
            <a:stretch/>
          </p:blipFill>
          <p:spPr>
            <a:xfrm>
              <a:off x="-2603" y="3016181"/>
              <a:ext cx="9144000" cy="384181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 b="54845"/>
            <a:stretch/>
          </p:blipFill>
          <p:spPr>
            <a:xfrm>
              <a:off x="7753" y="1"/>
              <a:ext cx="9144000" cy="301618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>
          <a:xfrm>
            <a:off x="1516247" y="0"/>
            <a:ext cx="9154356" cy="6858000"/>
          </a:xfrm>
          <a:prstGeom prst="rect">
            <a:avLst/>
          </a:prstGeom>
          <a:solidFill>
            <a:schemeClr val="bg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7568" y="800708"/>
            <a:ext cx="7560840" cy="6295826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697038"/>
              </a:avLst>
            </a:prstTxWarp>
            <a:spAutoFit/>
          </a:bodyPr>
          <a:lstStyle/>
          <a:p>
            <a:pPr algn="ctr"/>
            <a:r>
              <a:rPr lang="en-US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Chào</a:t>
            </a: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mừng</a:t>
            </a: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các</a:t>
            </a: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thầy</a:t>
            </a: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cô</a:t>
            </a: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về</a:t>
            </a: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dự</a:t>
            </a: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giờ</a:t>
            </a: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1155" y="3571274"/>
            <a:ext cx="6505195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err="1">
                <a:solidFill>
                  <a:srgbClr val="0000FF"/>
                </a:solidFill>
              </a:rPr>
              <a:t>Bài</a:t>
            </a:r>
            <a:r>
              <a:rPr lang="en-US" sz="3200" b="1" dirty="0">
                <a:solidFill>
                  <a:srgbClr val="0000FF"/>
                </a:solidFill>
              </a:rPr>
              <a:t>: </a:t>
            </a:r>
            <a:r>
              <a:rPr lang="en-US" sz="3200" b="1" dirty="0" err="1">
                <a:solidFill>
                  <a:srgbClr val="0000FF"/>
                </a:solidFill>
              </a:rPr>
              <a:t>Luyện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tập</a:t>
            </a:r>
            <a:r>
              <a:rPr lang="en-US" sz="3200" b="1" dirty="0">
                <a:solidFill>
                  <a:srgbClr val="0000FF"/>
                </a:solidFill>
              </a:rPr>
              <a:t> (Tr110)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19736" y="1757808"/>
            <a:ext cx="4572000" cy="18435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Môn</a:t>
            </a: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TOÁN</a:t>
            </a:r>
          </a:p>
          <a:p>
            <a:pPr algn="ctr">
              <a:lnSpc>
                <a:spcPct val="150000"/>
              </a:lnSpc>
            </a:pPr>
            <a:r>
              <a:rPr lang="en-US" sz="4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Lớp</a:t>
            </a: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5A4</a:t>
            </a:r>
          </a:p>
        </p:txBody>
      </p:sp>
    </p:spTree>
    <p:extLst>
      <p:ext uri="{BB962C8B-B14F-4D97-AF65-F5344CB8AC3E}">
        <p14:creationId xmlns:p14="http://schemas.microsoft.com/office/powerpoint/2010/main" val="3768951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Line 2"/>
          <p:cNvSpPr/>
          <p:nvPr/>
        </p:nvSpPr>
        <p:spPr>
          <a:xfrm>
            <a:off x="4038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0" hangingPunct="0"/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pic>
        <p:nvPicPr>
          <p:cNvPr id="51202" name="Picture 3" descr="Picture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5400000">
            <a:off x="1611313" y="5802313"/>
            <a:ext cx="965200" cy="11430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51204" name="Picture 6" descr="Picture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829800" y="5867400"/>
            <a:ext cx="838200" cy="9906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1205" name="Text Box 7"/>
          <p:cNvSpPr txBox="1"/>
          <p:nvPr/>
        </p:nvSpPr>
        <p:spPr>
          <a:xfrm>
            <a:off x="851452" y="208722"/>
            <a:ext cx="381000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u="sng" dirty="0">
                <a:solidFill>
                  <a:srgbClr val="0000FF"/>
                </a:solidFill>
                <a:latin typeface="+mj-lt"/>
                <a:ea typeface="Arial" pitchFamily="34" charset="0"/>
              </a:rPr>
              <a:t>Bài 1</a:t>
            </a:r>
            <a:r>
              <a:rPr lang="vi-VN" sz="2000" b="1" dirty="0">
                <a:solidFill>
                  <a:srgbClr val="0000FF"/>
                </a:solidFill>
                <a:latin typeface="Arial" pitchFamily="34" charset="0"/>
                <a:ea typeface="Arial" pitchFamily="34" charset="0"/>
              </a:rPr>
              <a:t>:</a:t>
            </a:r>
          </a:p>
        </p:txBody>
      </p:sp>
      <p:sp>
        <p:nvSpPr>
          <p:cNvPr id="51207" name="Text Box 21"/>
          <p:cNvSpPr txBox="1"/>
          <p:nvPr/>
        </p:nvSpPr>
        <p:spPr>
          <a:xfrm>
            <a:off x="1524000" y="457200"/>
            <a:ext cx="9144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2400" b="1" dirty="0">
                <a:solidFill>
                  <a:schemeClr val="bg1"/>
                </a:solidFill>
                <a:latin typeface="Times New Roman" pitchFamily="18" charset="0"/>
                <a:ea typeface="Arial" pitchFamily="34" charset="0"/>
              </a:rPr>
              <a:t>Luyện tập</a:t>
            </a:r>
          </a:p>
        </p:txBody>
      </p:sp>
      <p:sp>
        <p:nvSpPr>
          <p:cNvPr id="93216" name="Rectangle 32"/>
          <p:cNvSpPr/>
          <p:nvPr/>
        </p:nvSpPr>
        <p:spPr>
          <a:xfrm>
            <a:off x="7239000" y="43434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7" name="Rectangle 33"/>
          <p:cNvSpPr/>
          <p:nvPr/>
        </p:nvSpPr>
        <p:spPr>
          <a:xfrm>
            <a:off x="8610600" y="43434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8" name="Rectangle 34"/>
          <p:cNvSpPr/>
          <p:nvPr/>
        </p:nvSpPr>
        <p:spPr>
          <a:xfrm>
            <a:off x="5399405" y="324358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9" name="Rectangle 35"/>
          <p:cNvSpPr/>
          <p:nvPr/>
        </p:nvSpPr>
        <p:spPr>
          <a:xfrm>
            <a:off x="5410200" y="525780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0" name="Rectangle 36"/>
          <p:cNvSpPr/>
          <p:nvPr/>
        </p:nvSpPr>
        <p:spPr>
          <a:xfrm>
            <a:off x="4027805" y="43434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1" name="Rectangle 37"/>
          <p:cNvSpPr/>
          <p:nvPr/>
        </p:nvSpPr>
        <p:spPr>
          <a:xfrm>
            <a:off x="5410200" y="43434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2" name="Text Box 38"/>
          <p:cNvSpPr txBox="1"/>
          <p:nvPr/>
        </p:nvSpPr>
        <p:spPr>
          <a:xfrm>
            <a:off x="5943600" y="5232122"/>
            <a:ext cx="990600" cy="396240"/>
          </a:xfrm>
          <a:prstGeom prst="rect">
            <a:avLst/>
          </a:prstGeom>
          <a:noFill/>
          <a:ln w="19050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25 dm</a:t>
            </a:r>
            <a:endParaRPr sz="2000" b="1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4" name="Text Box 40"/>
          <p:cNvSpPr txBox="1"/>
          <p:nvPr/>
        </p:nvSpPr>
        <p:spPr>
          <a:xfrm>
            <a:off x="7620000" y="5258627"/>
            <a:ext cx="914400" cy="396240"/>
          </a:xfrm>
          <a:prstGeom prst="rect">
            <a:avLst/>
          </a:prstGeom>
          <a:noFill/>
          <a:ln w="19050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1,5 </a:t>
            </a:r>
            <a:r>
              <a:rPr sz="2000" b="1" dirty="0">
                <a:latin typeface="Arial" pitchFamily="34" charset="0"/>
                <a:ea typeface="Arial" pitchFamily="34" charset="0"/>
              </a:rPr>
              <a:t>m</a:t>
            </a:r>
          </a:p>
        </p:txBody>
      </p:sp>
      <p:sp>
        <p:nvSpPr>
          <p:cNvPr id="93225" name="Text Box 41"/>
          <p:cNvSpPr txBox="1"/>
          <p:nvPr/>
        </p:nvSpPr>
        <p:spPr>
          <a:xfrm>
            <a:off x="9057640" y="5258629"/>
            <a:ext cx="1001395" cy="3962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25 d</a:t>
            </a:r>
            <a:r>
              <a:rPr sz="2000" b="1" dirty="0">
                <a:latin typeface="Arial" pitchFamily="34" charset="0"/>
                <a:ea typeface="Arial" pitchFamily="34" charset="0"/>
              </a:rPr>
              <a:t>m</a:t>
            </a:r>
          </a:p>
        </p:txBody>
      </p:sp>
      <p:sp>
        <p:nvSpPr>
          <p:cNvPr id="93228" name="Text Box 44"/>
          <p:cNvSpPr txBox="1"/>
          <p:nvPr/>
        </p:nvSpPr>
        <p:spPr>
          <a:xfrm>
            <a:off x="4170680" y="5213101"/>
            <a:ext cx="1264285" cy="396240"/>
          </a:xfrm>
          <a:prstGeom prst="rect">
            <a:avLst/>
          </a:prstGeom>
          <a:noFill/>
          <a:ln w="19050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000" b="1" dirty="0">
                <a:latin typeface="Arial" pitchFamily="34" charset="0"/>
                <a:ea typeface="Arial" pitchFamily="34" charset="0"/>
              </a:rPr>
              <a:t>1,5 </a:t>
            </a:r>
            <a:r>
              <a:rPr sz="2000" b="1" dirty="0">
                <a:latin typeface="Arial" pitchFamily="34" charset="0"/>
                <a:ea typeface="Arial" pitchFamily="34" charset="0"/>
              </a:rPr>
              <a:t>m</a:t>
            </a:r>
          </a:p>
        </p:txBody>
      </p:sp>
      <p:sp>
        <p:nvSpPr>
          <p:cNvPr id="51242" name="Text Box 58"/>
          <p:cNvSpPr txBox="1"/>
          <p:nvPr/>
        </p:nvSpPr>
        <p:spPr>
          <a:xfrm>
            <a:off x="369789" y="688367"/>
            <a:ext cx="11822211" cy="181588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lang="vi-VN" sz="2800" b="1" dirty="0">
                <a:latin typeface="Times New Roman" pitchFamily="18" charset="0"/>
                <a:ea typeface="Arial" pitchFamily="34" charset="0"/>
              </a:rPr>
              <a:t>Tính diện tích xung quanh và diện tích toàn phần của hình hộp chữ nhật có</a:t>
            </a:r>
            <a:r>
              <a:rPr lang="en-US" sz="2800" b="1" dirty="0">
                <a:latin typeface="Times New Roman" pitchFamily="18" charset="0"/>
                <a:ea typeface="Arial" pitchFamily="34" charset="0"/>
              </a:rPr>
              <a:t>: </a:t>
            </a:r>
            <a:r>
              <a:rPr lang="vi-VN" sz="2800" b="1" dirty="0">
                <a:latin typeface="Times New Roman" pitchFamily="18" charset="0"/>
                <a:ea typeface="Arial" pitchFamily="34" charset="0"/>
              </a:rPr>
              <a:t> </a:t>
            </a:r>
          </a:p>
          <a:p>
            <a:pPr marL="457200" lvl="0" indent="-457200" algn="just" eaLnBrk="1" hangingPunct="1">
              <a:spcBef>
                <a:spcPct val="50000"/>
              </a:spcBef>
              <a:buAutoNum type="alphaLcPeriod"/>
            </a:pPr>
            <a:r>
              <a:rPr lang="en-US" sz="2800" b="1" dirty="0">
                <a:latin typeface="Times New Roman" pitchFamily="18" charset="0"/>
                <a:ea typeface="Arial" pitchFamily="34" charset="0"/>
              </a:rPr>
              <a:t>C</a:t>
            </a:r>
            <a:r>
              <a:rPr lang="vi-VN" sz="2800" b="1" dirty="0">
                <a:latin typeface="Times New Roman" pitchFamily="18" charset="0"/>
                <a:ea typeface="Arial" pitchFamily="34" charset="0"/>
              </a:rPr>
              <a:t>hiều dài 25 dm, rộng 1,5 m và chiều cao 18 dm</a:t>
            </a:r>
            <a:r>
              <a:rPr sz="2800" b="1" dirty="0"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latin typeface="Times New Roman" pitchFamily="18" charset="0"/>
                <a:ea typeface="Arial" pitchFamily="34" charset="0"/>
              </a:rPr>
              <a:t>;</a:t>
            </a:r>
            <a:endParaRPr lang="en-US" sz="2800" b="1" dirty="0">
              <a:latin typeface="Times New Roman" pitchFamily="18" charset="0"/>
              <a:ea typeface="Arial" pitchFamily="34" charset="0"/>
            </a:endParaRPr>
          </a:p>
          <a:p>
            <a:pPr lvl="0" algn="just">
              <a:spcBef>
                <a:spcPct val="50000"/>
              </a:spcBef>
            </a:pPr>
            <a:r>
              <a:rPr lang="en-US" altLang="en-US" sz="2800" b="1" dirty="0"/>
              <a:t>b. 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m,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</a:t>
            </a:r>
            <a:r>
              <a:rPr lang="en-US" altLang="en-US" sz="2400" b="1" dirty="0"/>
              <a:t>.</a:t>
            </a:r>
            <a:endParaRPr lang="vi-VN" sz="2400" b="1" dirty="0"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50178" name="AutoShape 6"/>
          <p:cNvSpPr/>
          <p:nvPr/>
        </p:nvSpPr>
        <p:spPr>
          <a:xfrm>
            <a:off x="296863" y="3527743"/>
            <a:ext cx="3306762" cy="2039937"/>
          </a:xfrm>
          <a:prstGeom prst="cube">
            <a:avLst>
              <a:gd name="adj" fmla="val 25000"/>
            </a:avLst>
          </a:pr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graphicFrame>
        <p:nvGraphicFramePr>
          <p:cNvPr id="21" name="Object 21">
            <a:extLst>
              <a:ext uri="{FF2B5EF4-FFF2-40B4-BE49-F238E27FC236}">
                <a16:creationId xmlns:a16="http://schemas.microsoft.com/office/drawing/2014/main" id="{6E1FB6F5-7139-4BEF-A2A1-B1620025D8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846221"/>
              </p:ext>
            </p:extLst>
          </p:nvPr>
        </p:nvGraphicFramePr>
        <p:xfrm>
          <a:off x="7673423" y="1782612"/>
          <a:ext cx="39052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Microsoft Equation 3.0" r:id="rId4" imgW="152334" imgH="393529" progId="Equation.3">
                  <p:embed/>
                </p:oleObj>
              </mc:Choice>
              <mc:Fallback>
                <p:oleObj name="Microsoft Equation 3.0" r:id="rId4" imgW="152334" imgH="393529" progId="Equation.3">
                  <p:embed/>
                  <p:pic>
                    <p:nvPicPr>
                      <p:cNvPr id="7189" name="Object 21">
                        <a:extLst>
                          <a:ext uri="{FF2B5EF4-FFF2-40B4-BE49-F238E27FC236}">
                            <a16:creationId xmlns:a16="http://schemas.microsoft.com/office/drawing/2014/main" id="{03685F9E-D897-456D-B817-186D978758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3423" y="1782612"/>
                        <a:ext cx="390525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3">
            <a:extLst>
              <a:ext uri="{FF2B5EF4-FFF2-40B4-BE49-F238E27FC236}">
                <a16:creationId xmlns:a16="http://schemas.microsoft.com/office/drawing/2014/main" id="{655A28C2-90B0-4A50-9208-C24C4D3A2C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490111"/>
              </p:ext>
            </p:extLst>
          </p:nvPr>
        </p:nvGraphicFramePr>
        <p:xfrm>
          <a:off x="2417525" y="1742090"/>
          <a:ext cx="36195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6" imgW="152334" imgH="393529" progId="Equation.3">
                  <p:embed/>
                </p:oleObj>
              </mc:Choice>
              <mc:Fallback>
                <p:oleObj name="Equation" r:id="rId6" imgW="152334" imgH="393529" progId="Equation.3">
                  <p:embed/>
                  <p:pic>
                    <p:nvPicPr>
                      <p:cNvPr id="7191" name="Object 23">
                        <a:extLst>
                          <a:ext uri="{FF2B5EF4-FFF2-40B4-BE49-F238E27FC236}">
                            <a16:creationId xmlns:a16="http://schemas.microsoft.com/office/drawing/2014/main" id="{C78CB34A-42DF-4947-81C4-8D90EC2101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7525" y="1742090"/>
                        <a:ext cx="361950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4">
            <a:extLst>
              <a:ext uri="{FF2B5EF4-FFF2-40B4-BE49-F238E27FC236}">
                <a16:creationId xmlns:a16="http://schemas.microsoft.com/office/drawing/2014/main" id="{98011634-CBCF-47EE-AF63-7E00FE3D73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127634"/>
              </p:ext>
            </p:extLst>
          </p:nvPr>
        </p:nvGraphicFramePr>
        <p:xfrm>
          <a:off x="4961162" y="1782722"/>
          <a:ext cx="33813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8" imgW="139639" imgH="393529" progId="Equation.3">
                  <p:embed/>
                </p:oleObj>
              </mc:Choice>
              <mc:Fallback>
                <p:oleObj name="Equation" r:id="rId8" imgW="139639" imgH="393529" progId="Equation.3">
                  <p:embed/>
                  <p:pic>
                    <p:nvPicPr>
                      <p:cNvPr id="7192" name="Object 24">
                        <a:extLst>
                          <a:ext uri="{FF2B5EF4-FFF2-40B4-BE49-F238E27FC236}">
                            <a16:creationId xmlns:a16="http://schemas.microsoft.com/office/drawing/2014/main" id="{A3B1F6D4-4509-47FA-B076-9D6A390D60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1162" y="1782722"/>
                        <a:ext cx="338138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E3B9601-86D7-464E-B943-58CFA8AB4B0B}"/>
              </a:ext>
            </a:extLst>
          </p:cNvPr>
          <p:cNvCxnSpPr>
            <a:cxnSpLocks/>
          </p:cNvCxnSpPr>
          <p:nvPr/>
        </p:nvCxnSpPr>
        <p:spPr>
          <a:xfrm>
            <a:off x="1313428" y="1129151"/>
            <a:ext cx="31260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53D6F32-4109-441C-96AD-154F8759D1EF}"/>
              </a:ext>
            </a:extLst>
          </p:cNvPr>
          <p:cNvCxnSpPr>
            <a:cxnSpLocks/>
          </p:cNvCxnSpPr>
          <p:nvPr/>
        </p:nvCxnSpPr>
        <p:spPr>
          <a:xfrm>
            <a:off x="4961162" y="1129151"/>
            <a:ext cx="31260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9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9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9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9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3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/>
      <p:bldP spid="93216" grpId="0" bldLvl="0" animBg="1"/>
      <p:bldP spid="93217" grpId="0" bldLvl="0" animBg="1"/>
      <p:bldP spid="93218" grpId="0" bldLvl="0" animBg="1"/>
      <p:bldP spid="93219" grpId="0" bldLvl="0" animBg="1"/>
      <p:bldP spid="93220" grpId="0" bldLvl="0" animBg="1"/>
      <p:bldP spid="93221" grpId="0" bldLvl="0" animBg="1"/>
      <p:bldP spid="93222" grpId="0"/>
      <p:bldP spid="93224" grpId="0"/>
      <p:bldP spid="93225" grpId="0"/>
      <p:bldP spid="93228" grpId="0"/>
      <p:bldP spid="50178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>
            <a:extLst>
              <a:ext uri="{FF2B5EF4-FFF2-40B4-BE49-F238E27FC236}">
                <a16:creationId xmlns:a16="http://schemas.microsoft.com/office/drawing/2014/main" id="{421AD5C9-E0B5-498A-A4F8-37EDF7983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934" y="2483135"/>
            <a:ext cx="9144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 dirty="0"/>
              <a:t>                                   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a)    1,5 m  = 15 dm</a:t>
            </a:r>
          </a:p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( 25 + 15 ) x 2 x 18 = 1440 ( dm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25 x 15 = 375 ( dm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</a:p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1440 + 375 x 2 = 2190 ( dm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</a:p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:1440 dm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S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2190  dm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0F8B0465-B1AC-424D-848C-42171A5FB813}"/>
              </a:ext>
            </a:extLst>
          </p:cNvPr>
          <p:cNvSpPr txBox="1"/>
          <p:nvPr/>
        </p:nvSpPr>
        <p:spPr>
          <a:xfrm>
            <a:off x="790492" y="25842"/>
            <a:ext cx="381000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u="sng" dirty="0">
                <a:solidFill>
                  <a:srgbClr val="0000FF"/>
                </a:solidFill>
                <a:latin typeface="+mj-lt"/>
                <a:ea typeface="Arial" pitchFamily="34" charset="0"/>
              </a:rPr>
              <a:t>Bài 1</a:t>
            </a:r>
            <a:r>
              <a:rPr lang="vi-VN" sz="2000" b="1" dirty="0">
                <a:solidFill>
                  <a:srgbClr val="0000FF"/>
                </a:solidFill>
                <a:latin typeface="Arial" pitchFamily="34" charset="0"/>
                <a:ea typeface="Arial" pitchFamily="34" charset="0"/>
              </a:rPr>
              <a:t>:</a:t>
            </a:r>
          </a:p>
        </p:txBody>
      </p:sp>
      <p:sp>
        <p:nvSpPr>
          <p:cNvPr id="8" name="Text Box 21">
            <a:extLst>
              <a:ext uri="{FF2B5EF4-FFF2-40B4-BE49-F238E27FC236}">
                <a16:creationId xmlns:a16="http://schemas.microsoft.com/office/drawing/2014/main" id="{5FA7DC0A-385B-460E-A6C7-1A9EEE6EC07A}"/>
              </a:ext>
            </a:extLst>
          </p:cNvPr>
          <p:cNvSpPr txBox="1"/>
          <p:nvPr/>
        </p:nvSpPr>
        <p:spPr>
          <a:xfrm>
            <a:off x="1463040" y="274320"/>
            <a:ext cx="9144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2400" b="1" dirty="0">
                <a:solidFill>
                  <a:schemeClr val="bg1"/>
                </a:solidFill>
                <a:latin typeface="Times New Roman" pitchFamily="18" charset="0"/>
                <a:ea typeface="Arial" pitchFamily="34" charset="0"/>
              </a:rPr>
              <a:t>Luyện tập</a:t>
            </a:r>
          </a:p>
        </p:txBody>
      </p:sp>
      <p:sp>
        <p:nvSpPr>
          <p:cNvPr id="9" name="Text Box 58">
            <a:extLst>
              <a:ext uri="{FF2B5EF4-FFF2-40B4-BE49-F238E27FC236}">
                <a16:creationId xmlns:a16="http://schemas.microsoft.com/office/drawing/2014/main" id="{B9070F29-2321-4D26-8A91-4EFEA2694EF3}"/>
              </a:ext>
            </a:extLst>
          </p:cNvPr>
          <p:cNvSpPr txBox="1"/>
          <p:nvPr/>
        </p:nvSpPr>
        <p:spPr>
          <a:xfrm>
            <a:off x="308829" y="505487"/>
            <a:ext cx="11822211" cy="181588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lang="vi-VN" sz="2800" b="1" dirty="0">
                <a:latin typeface="Times New Roman" pitchFamily="18" charset="0"/>
                <a:ea typeface="Arial" pitchFamily="34" charset="0"/>
              </a:rPr>
              <a:t>Tính diện tích xung quanh và diện tích toàn phần của hình hộp chữ nhật có</a:t>
            </a:r>
            <a:r>
              <a:rPr lang="en-US" sz="2800" b="1" dirty="0">
                <a:latin typeface="Times New Roman" pitchFamily="18" charset="0"/>
                <a:ea typeface="Arial" pitchFamily="34" charset="0"/>
              </a:rPr>
              <a:t>: </a:t>
            </a:r>
            <a:r>
              <a:rPr lang="vi-VN" sz="2800" b="1" dirty="0">
                <a:latin typeface="Times New Roman" pitchFamily="18" charset="0"/>
                <a:ea typeface="Arial" pitchFamily="34" charset="0"/>
              </a:rPr>
              <a:t> </a:t>
            </a:r>
          </a:p>
          <a:p>
            <a:pPr marL="457200" lvl="0" indent="-457200" algn="just" eaLnBrk="1" hangingPunct="1">
              <a:spcBef>
                <a:spcPct val="50000"/>
              </a:spcBef>
              <a:buAutoNum type="alphaLcPeriod"/>
            </a:pPr>
            <a:r>
              <a:rPr lang="en-US" sz="2800" b="1" dirty="0">
                <a:latin typeface="Times New Roman" pitchFamily="18" charset="0"/>
                <a:ea typeface="Arial" pitchFamily="34" charset="0"/>
              </a:rPr>
              <a:t>C</a:t>
            </a:r>
            <a:r>
              <a:rPr lang="vi-VN" sz="2800" b="1" dirty="0">
                <a:latin typeface="Times New Roman" pitchFamily="18" charset="0"/>
                <a:ea typeface="Arial" pitchFamily="34" charset="0"/>
              </a:rPr>
              <a:t>hiều dài 25 dm, rộng 1,5 m và chiều cao 18 dm</a:t>
            </a:r>
            <a:r>
              <a:rPr sz="2800" b="1" dirty="0"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latin typeface="Times New Roman" pitchFamily="18" charset="0"/>
                <a:ea typeface="Arial" pitchFamily="34" charset="0"/>
              </a:rPr>
              <a:t>;</a:t>
            </a:r>
            <a:endParaRPr lang="en-US" sz="2800" b="1" dirty="0">
              <a:latin typeface="Times New Roman" pitchFamily="18" charset="0"/>
              <a:ea typeface="Arial" pitchFamily="34" charset="0"/>
            </a:endParaRPr>
          </a:p>
          <a:p>
            <a:pPr lvl="0" algn="just">
              <a:spcBef>
                <a:spcPct val="50000"/>
              </a:spcBef>
            </a:pPr>
            <a:r>
              <a:rPr lang="en-US" altLang="en-US" sz="2800" b="1" dirty="0"/>
              <a:t>b. 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m,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</a:t>
            </a:r>
            <a:r>
              <a:rPr lang="en-US" altLang="en-US" sz="2400" b="1" dirty="0"/>
              <a:t>.</a:t>
            </a:r>
            <a:endParaRPr lang="vi-VN" sz="2400" b="1" dirty="0">
              <a:latin typeface="Times New Roman" pitchFamily="18" charset="0"/>
              <a:ea typeface="Arial" pitchFamily="34" charset="0"/>
            </a:endParaRPr>
          </a:p>
        </p:txBody>
      </p:sp>
      <p:graphicFrame>
        <p:nvGraphicFramePr>
          <p:cNvPr id="10" name="Object 21">
            <a:extLst>
              <a:ext uri="{FF2B5EF4-FFF2-40B4-BE49-F238E27FC236}">
                <a16:creationId xmlns:a16="http://schemas.microsoft.com/office/drawing/2014/main" id="{E92DB2E8-1D32-4E5C-AC3E-F5F60A6C63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557796"/>
              </p:ext>
            </p:extLst>
          </p:nvPr>
        </p:nvGraphicFramePr>
        <p:xfrm>
          <a:off x="7612463" y="1599732"/>
          <a:ext cx="39052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Microsoft Equation 3.0" r:id="rId3" imgW="152334" imgH="393529" progId="Equation.3">
                  <p:embed/>
                </p:oleObj>
              </mc:Choice>
              <mc:Fallback>
                <p:oleObj name="Microsoft Equation 3.0" r:id="rId3" imgW="152334" imgH="393529" progId="Equation.3">
                  <p:embed/>
                  <p:pic>
                    <p:nvPicPr>
                      <p:cNvPr id="21" name="Object 21">
                        <a:extLst>
                          <a:ext uri="{FF2B5EF4-FFF2-40B4-BE49-F238E27FC236}">
                            <a16:creationId xmlns:a16="http://schemas.microsoft.com/office/drawing/2014/main" id="{6E1FB6F5-7139-4BEF-A2A1-B1620025D8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2463" y="1599732"/>
                        <a:ext cx="390525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3">
            <a:extLst>
              <a:ext uri="{FF2B5EF4-FFF2-40B4-BE49-F238E27FC236}">
                <a16:creationId xmlns:a16="http://schemas.microsoft.com/office/drawing/2014/main" id="{8FAEB0AF-54C6-477C-958C-4C37D9AC55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57885"/>
              </p:ext>
            </p:extLst>
          </p:nvPr>
        </p:nvGraphicFramePr>
        <p:xfrm>
          <a:off x="2356565" y="1559210"/>
          <a:ext cx="36195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2" name="Object 23">
                        <a:extLst>
                          <a:ext uri="{FF2B5EF4-FFF2-40B4-BE49-F238E27FC236}">
                            <a16:creationId xmlns:a16="http://schemas.microsoft.com/office/drawing/2014/main" id="{655A28C2-90B0-4A50-9208-C24C4D3A2C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6565" y="1559210"/>
                        <a:ext cx="361950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4">
            <a:extLst>
              <a:ext uri="{FF2B5EF4-FFF2-40B4-BE49-F238E27FC236}">
                <a16:creationId xmlns:a16="http://schemas.microsoft.com/office/drawing/2014/main" id="{21F0EF5D-1BDC-4D54-BCDD-86AFAEFEB5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809605"/>
              </p:ext>
            </p:extLst>
          </p:nvPr>
        </p:nvGraphicFramePr>
        <p:xfrm>
          <a:off x="4900202" y="1599842"/>
          <a:ext cx="33813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7" imgW="139639" imgH="393529" progId="Equation.3">
                  <p:embed/>
                </p:oleObj>
              </mc:Choice>
              <mc:Fallback>
                <p:oleObj name="Equation" r:id="rId7" imgW="139639" imgH="393529" progId="Equation.3">
                  <p:embed/>
                  <p:pic>
                    <p:nvPicPr>
                      <p:cNvPr id="23" name="Object 24">
                        <a:extLst>
                          <a:ext uri="{FF2B5EF4-FFF2-40B4-BE49-F238E27FC236}">
                            <a16:creationId xmlns:a16="http://schemas.microsoft.com/office/drawing/2014/main" id="{98011634-CBCF-47EE-AF63-7E00FE3D73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0202" y="1599842"/>
                        <a:ext cx="338138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302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>
            <a:extLst>
              <a:ext uri="{FF2B5EF4-FFF2-40B4-BE49-F238E27FC236}">
                <a16:creationId xmlns:a16="http://schemas.microsoft.com/office/drawing/2014/main" id="{BD24694C-172D-4869-8874-BAD96E68B221}"/>
              </a:ext>
            </a:extLst>
          </p:cNvPr>
          <p:cNvSpPr txBox="1"/>
          <p:nvPr/>
        </p:nvSpPr>
        <p:spPr>
          <a:xfrm>
            <a:off x="851452" y="208722"/>
            <a:ext cx="381000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u="sng" dirty="0">
                <a:solidFill>
                  <a:srgbClr val="0000FF"/>
                </a:solidFill>
                <a:latin typeface="+mj-lt"/>
                <a:ea typeface="Arial" pitchFamily="34" charset="0"/>
              </a:rPr>
              <a:t>Bài 1</a:t>
            </a:r>
            <a:r>
              <a:rPr lang="vi-VN" sz="2000" b="1" dirty="0">
                <a:solidFill>
                  <a:srgbClr val="0000FF"/>
                </a:solidFill>
                <a:latin typeface="Arial" pitchFamily="34" charset="0"/>
                <a:ea typeface="Arial" pitchFamily="34" charset="0"/>
              </a:rPr>
              <a:t>:</a:t>
            </a:r>
          </a:p>
        </p:txBody>
      </p:sp>
      <p:sp>
        <p:nvSpPr>
          <p:cNvPr id="3" name="Text Box 21">
            <a:extLst>
              <a:ext uri="{FF2B5EF4-FFF2-40B4-BE49-F238E27FC236}">
                <a16:creationId xmlns:a16="http://schemas.microsoft.com/office/drawing/2014/main" id="{F35BA3FA-7904-4538-8C32-38C74E37BE95}"/>
              </a:ext>
            </a:extLst>
          </p:cNvPr>
          <p:cNvSpPr txBox="1"/>
          <p:nvPr/>
        </p:nvSpPr>
        <p:spPr>
          <a:xfrm>
            <a:off x="1524000" y="396240"/>
            <a:ext cx="914400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2800" b="1" dirty="0">
              <a:solidFill>
                <a:schemeClr val="bg1"/>
              </a:solidFill>
              <a:latin typeface="Times New Roman" pitchFamily="18" charset="0"/>
              <a:ea typeface="Arial" pitchFamily="34" charset="0"/>
            </a:endParaRPr>
          </a:p>
        </p:txBody>
      </p:sp>
      <p:graphicFrame>
        <p:nvGraphicFramePr>
          <p:cNvPr id="8" name="Object 16">
            <a:extLst>
              <a:ext uri="{FF2B5EF4-FFF2-40B4-BE49-F238E27FC236}">
                <a16:creationId xmlns:a16="http://schemas.microsoft.com/office/drawing/2014/main" id="{D7520F53-4863-47C9-8A87-550EF528B6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899289"/>
              </p:ext>
            </p:extLst>
          </p:nvPr>
        </p:nvGraphicFramePr>
        <p:xfrm>
          <a:off x="3505200" y="1470667"/>
          <a:ext cx="5572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14352" name="Object 16">
                        <a:extLst>
                          <a:ext uri="{FF2B5EF4-FFF2-40B4-BE49-F238E27FC236}">
                            <a16:creationId xmlns:a16="http://schemas.microsoft.com/office/drawing/2014/main" id="{165412E7-B190-425B-8C5D-9978B274CC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470667"/>
                        <a:ext cx="55721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>
            <a:extLst>
              <a:ext uri="{FF2B5EF4-FFF2-40B4-BE49-F238E27FC236}">
                <a16:creationId xmlns:a16="http://schemas.microsoft.com/office/drawing/2014/main" id="{A076334A-9443-4B6D-BCA5-CEC73017A9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459586"/>
              </p:ext>
            </p:extLst>
          </p:nvPr>
        </p:nvGraphicFramePr>
        <p:xfrm>
          <a:off x="4495800" y="1470667"/>
          <a:ext cx="37306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Equation" r:id="rId5" imgW="139639" imgH="393529" progId="Equation.3">
                  <p:embed/>
                </p:oleObj>
              </mc:Choice>
              <mc:Fallback>
                <p:oleObj name="Equation" r:id="rId5" imgW="139639" imgH="393529" progId="Equation.3">
                  <p:embed/>
                  <p:pic>
                    <p:nvPicPr>
                      <p:cNvPr id="14351" name="Object 15">
                        <a:extLst>
                          <a:ext uri="{FF2B5EF4-FFF2-40B4-BE49-F238E27FC236}">
                            <a16:creationId xmlns:a16="http://schemas.microsoft.com/office/drawing/2014/main" id="{096DA280-D161-4E0F-A89D-B05051944D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470667"/>
                        <a:ext cx="373063" cy="102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>
            <a:extLst>
              <a:ext uri="{FF2B5EF4-FFF2-40B4-BE49-F238E27FC236}">
                <a16:creationId xmlns:a16="http://schemas.microsoft.com/office/drawing/2014/main" id="{7C8E9157-D93D-4EB2-A66B-2AF3126F38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393412"/>
              </p:ext>
            </p:extLst>
          </p:nvPr>
        </p:nvGraphicFramePr>
        <p:xfrm>
          <a:off x="7010400" y="1470667"/>
          <a:ext cx="6572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Equation" r:id="rId7" imgW="215713" imgH="393359" progId="Equation.3">
                  <p:embed/>
                </p:oleObj>
              </mc:Choice>
              <mc:Fallback>
                <p:oleObj name="Equation" r:id="rId7" imgW="215713" imgH="393359" progId="Equation.3">
                  <p:embed/>
                  <p:pic>
                    <p:nvPicPr>
                      <p:cNvPr id="14349" name="Object 13">
                        <a:extLst>
                          <a:ext uri="{FF2B5EF4-FFF2-40B4-BE49-F238E27FC236}">
                            <a16:creationId xmlns:a16="http://schemas.microsoft.com/office/drawing/2014/main" id="{B0CD3A26-8A21-416C-B5D6-DBD34E2EA1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470667"/>
                        <a:ext cx="65722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7">
            <a:extLst>
              <a:ext uri="{FF2B5EF4-FFF2-40B4-BE49-F238E27FC236}">
                <a16:creationId xmlns:a16="http://schemas.microsoft.com/office/drawing/2014/main" id="{39EC65E4-4C52-4A7E-B8B5-FF5062912687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600199" y="937267"/>
            <a:ext cx="830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0" hangingPunct="0"/>
            <a:r>
              <a:rPr lang="en-US" altLang="en-US" sz="1200" dirty="0">
                <a:cs typeface="Times New Roman" panose="02020603050405020304" pitchFamily="18" charset="0"/>
              </a:rPr>
              <a:t>                                 </a:t>
            </a:r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0480DD48-3D54-48CF-82AC-D018B6E83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699267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800">
                <a:cs typeface="Times New Roman" panose="02020603050405020304" pitchFamily="18" charset="0"/>
              </a:rPr>
              <a:t> +</a:t>
            </a:r>
            <a:r>
              <a:rPr lang="en-US" altLang="en-US" sz="1200">
                <a:cs typeface="Times New Roman" panose="02020603050405020304" pitchFamily="18" charset="0"/>
              </a:rPr>
              <a:t> </a:t>
            </a:r>
            <a:endParaRPr lang="en-US" altLang="en-US" sz="1800"/>
          </a:p>
        </p:txBody>
      </p:sp>
      <p:sp>
        <p:nvSpPr>
          <p:cNvPr id="14" name="Rectangle 19">
            <a:extLst>
              <a:ext uri="{FF2B5EF4-FFF2-40B4-BE49-F238E27FC236}">
                <a16:creationId xmlns:a16="http://schemas.microsoft.com/office/drawing/2014/main" id="{642D9187-DD6E-46F4-B040-31A060AB0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1678163"/>
            <a:ext cx="13248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en-US" sz="1800" dirty="0">
                <a:cs typeface="Times New Roman" panose="02020603050405020304" pitchFamily="18" charset="0"/>
              </a:rPr>
              <a:t>   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E571F311-89A4-489A-9C6A-FAFEA1E0A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1773414"/>
            <a:ext cx="10182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800" b="1" dirty="0"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cs typeface="Times New Roman" panose="02020603050405020304" pitchFamily="18" charset="0"/>
              </a:rPr>
              <a:t>(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cs typeface="Times New Roman" panose="02020603050405020304" pitchFamily="18" charset="0"/>
              </a:rPr>
              <a:t> )</a:t>
            </a:r>
            <a:endParaRPr lang="en-US" altLang="en-US" sz="4000" dirty="0"/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F57759F5-699D-43B4-954E-FB236E870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775467"/>
            <a:ext cx="5540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 </a:t>
            </a:r>
            <a:r>
              <a:rPr lang="en-US" altLang="en-US" sz="2800"/>
              <a:t>=</a:t>
            </a:r>
            <a:r>
              <a:rPr lang="en-US" altLang="en-US" sz="1800"/>
              <a:t> </a:t>
            </a:r>
          </a:p>
        </p:txBody>
      </p:sp>
      <p:sp>
        <p:nvSpPr>
          <p:cNvPr id="17" name="Text Box 23">
            <a:extLst>
              <a:ext uri="{FF2B5EF4-FFF2-40B4-BE49-F238E27FC236}">
                <a16:creationId xmlns:a16="http://schemas.microsoft.com/office/drawing/2014/main" id="{C67302AF-18D9-4291-BCC3-6B61372F8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699267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(</a:t>
            </a:r>
          </a:p>
        </p:txBody>
      </p:sp>
      <p:sp>
        <p:nvSpPr>
          <p:cNvPr id="18" name="Text Box 24">
            <a:extLst>
              <a:ext uri="{FF2B5EF4-FFF2-40B4-BE49-F238E27FC236}">
                <a16:creationId xmlns:a16="http://schemas.microsoft.com/office/drawing/2014/main" id="{CBD392E8-3859-46BB-A5C3-2E98B787F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699267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)</a:t>
            </a:r>
          </a:p>
        </p:txBody>
      </p:sp>
      <p:graphicFrame>
        <p:nvGraphicFramePr>
          <p:cNvPr id="19" name="Object 27">
            <a:extLst>
              <a:ext uri="{FF2B5EF4-FFF2-40B4-BE49-F238E27FC236}">
                <a16:creationId xmlns:a16="http://schemas.microsoft.com/office/drawing/2014/main" id="{32F0F0D1-FEEE-46CE-8BCB-0D07BD9506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769330"/>
              </p:ext>
            </p:extLst>
          </p:nvPr>
        </p:nvGraphicFramePr>
        <p:xfrm>
          <a:off x="3352800" y="2872747"/>
          <a:ext cx="44608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Equation" r:id="rId9" imgW="152334" imgH="393529" progId="Equation.3">
                  <p:embed/>
                </p:oleObj>
              </mc:Choice>
              <mc:Fallback>
                <p:oleObj name="Equation" r:id="rId9" imgW="152334" imgH="393529" progId="Equation.3">
                  <p:embed/>
                  <p:pic>
                    <p:nvPicPr>
                      <p:cNvPr id="14363" name="Object 27">
                        <a:extLst>
                          <a:ext uri="{FF2B5EF4-FFF2-40B4-BE49-F238E27FC236}">
                            <a16:creationId xmlns:a16="http://schemas.microsoft.com/office/drawing/2014/main" id="{205E6247-14E8-4D8E-ACBA-02D57D633C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72747"/>
                        <a:ext cx="44608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6">
            <a:extLst>
              <a:ext uri="{FF2B5EF4-FFF2-40B4-BE49-F238E27FC236}">
                <a16:creationId xmlns:a16="http://schemas.microsoft.com/office/drawing/2014/main" id="{20C4860C-2313-489A-BC08-59CF43048C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983636"/>
              </p:ext>
            </p:extLst>
          </p:nvPr>
        </p:nvGraphicFramePr>
        <p:xfrm>
          <a:off x="4191000" y="2872747"/>
          <a:ext cx="4175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Equation" r:id="rId10" imgW="139639" imgH="393529" progId="Equation.3">
                  <p:embed/>
                </p:oleObj>
              </mc:Choice>
              <mc:Fallback>
                <p:oleObj name="Equation" r:id="rId10" imgW="139639" imgH="393529" progId="Equation.3">
                  <p:embed/>
                  <p:pic>
                    <p:nvPicPr>
                      <p:cNvPr id="14362" name="Object 26">
                        <a:extLst>
                          <a:ext uri="{FF2B5EF4-FFF2-40B4-BE49-F238E27FC236}">
                            <a16:creationId xmlns:a16="http://schemas.microsoft.com/office/drawing/2014/main" id="{B4165066-90D7-4284-ACD7-9F73352050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872747"/>
                        <a:ext cx="41751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5">
            <a:extLst>
              <a:ext uri="{FF2B5EF4-FFF2-40B4-BE49-F238E27FC236}">
                <a16:creationId xmlns:a16="http://schemas.microsoft.com/office/drawing/2014/main" id="{66468254-BBB3-4BD7-8FDD-303686A9AE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785606"/>
              </p:ext>
            </p:extLst>
          </p:nvPr>
        </p:nvGraphicFramePr>
        <p:xfrm>
          <a:off x="5029200" y="2872747"/>
          <a:ext cx="595313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" name="Equation" r:id="rId11" imgW="203112" imgH="393529" progId="Equation.3">
                  <p:embed/>
                </p:oleObj>
              </mc:Choice>
              <mc:Fallback>
                <p:oleObj name="Equation" r:id="rId11" imgW="203112" imgH="393529" progId="Equation.3">
                  <p:embed/>
                  <p:pic>
                    <p:nvPicPr>
                      <p:cNvPr id="14361" name="Object 25">
                        <a:extLst>
                          <a:ext uri="{FF2B5EF4-FFF2-40B4-BE49-F238E27FC236}">
                            <a16:creationId xmlns:a16="http://schemas.microsoft.com/office/drawing/2014/main" id="{6BA59375-A1B2-4BFF-9830-F110DDB635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872747"/>
                        <a:ext cx="595313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8">
            <a:extLst>
              <a:ext uri="{FF2B5EF4-FFF2-40B4-BE49-F238E27FC236}">
                <a16:creationId xmlns:a16="http://schemas.microsoft.com/office/drawing/2014/main" id="{C4C08987-8A65-4011-8328-9A472E983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381962"/>
            <a:ext cx="845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0" hangingPunct="0"/>
            <a:r>
              <a:rPr lang="en-US" altLang="en-US" sz="1200" dirty="0">
                <a:cs typeface="Times New Roman" panose="02020603050405020304" pitchFamily="18" charset="0"/>
              </a:rPr>
              <a:t>                                   </a:t>
            </a:r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9CDAD026-3B6B-4BD1-BD3C-55A3E14A4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177547"/>
            <a:ext cx="495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en-US" sz="1400" dirty="0">
                <a:cs typeface="Times New Roman" panose="02020603050405020304" pitchFamily="18" charset="0"/>
              </a:rPr>
              <a:t> </a:t>
            </a:r>
            <a:endParaRPr lang="en-US" altLang="en-US" sz="2000" dirty="0"/>
          </a:p>
        </p:txBody>
      </p:sp>
      <p:sp>
        <p:nvSpPr>
          <p:cNvPr id="24" name="Rectangle 30">
            <a:extLst>
              <a:ext uri="{FF2B5EF4-FFF2-40B4-BE49-F238E27FC236}">
                <a16:creationId xmlns:a16="http://schemas.microsoft.com/office/drawing/2014/main" id="{CD7C514B-B494-42B6-8123-61D88D414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177547"/>
            <a:ext cx="690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>
                <a:cs typeface="Times New Roman" panose="02020603050405020304" pitchFamily="18" charset="0"/>
              </a:rPr>
              <a:t>  =</a:t>
            </a:r>
            <a:r>
              <a:rPr lang="en-US" altLang="en-US" sz="1200">
                <a:cs typeface="Times New Roman" panose="02020603050405020304" pitchFamily="18" charset="0"/>
              </a:rPr>
              <a:t> </a:t>
            </a:r>
            <a:endParaRPr lang="en-US" altLang="en-US" sz="1800"/>
          </a:p>
        </p:txBody>
      </p:sp>
      <p:sp>
        <p:nvSpPr>
          <p:cNvPr id="25" name="Rectangle 31">
            <a:extLst>
              <a:ext uri="{FF2B5EF4-FFF2-40B4-BE49-F238E27FC236}">
                <a16:creationId xmlns:a16="http://schemas.microsoft.com/office/drawing/2014/main" id="{9F87D5D4-156D-437E-89DB-85395B6F7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251694"/>
            <a:ext cx="9957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cs typeface="Times New Roman" panose="02020603050405020304" pitchFamily="18" charset="0"/>
              </a:rPr>
              <a:t>(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cs typeface="Times New Roman" panose="02020603050405020304" pitchFamily="18" charset="0"/>
              </a:rPr>
              <a:t>)</a:t>
            </a:r>
            <a:r>
              <a:rPr lang="en-US" altLang="en-US" sz="1200" dirty="0">
                <a:cs typeface="Times New Roman" panose="02020603050405020304" pitchFamily="18" charset="0"/>
              </a:rPr>
              <a:t> </a:t>
            </a:r>
            <a:endParaRPr lang="en-US" altLang="en-US" sz="1800" dirty="0"/>
          </a:p>
        </p:txBody>
      </p:sp>
      <p:graphicFrame>
        <p:nvGraphicFramePr>
          <p:cNvPr id="26" name="Object 38">
            <a:extLst>
              <a:ext uri="{FF2B5EF4-FFF2-40B4-BE49-F238E27FC236}">
                <a16:creationId xmlns:a16="http://schemas.microsoft.com/office/drawing/2014/main" id="{27E31E2E-6199-4208-99AB-F2727FF554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9793"/>
              </p:ext>
            </p:extLst>
          </p:nvPr>
        </p:nvGraphicFramePr>
        <p:xfrm>
          <a:off x="3124200" y="4518667"/>
          <a:ext cx="5619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Equation" r:id="rId13" imgW="215713" imgH="393359" progId="Equation.3">
                  <p:embed/>
                </p:oleObj>
              </mc:Choice>
              <mc:Fallback>
                <p:oleObj name="Equation" r:id="rId13" imgW="215713" imgH="393359" progId="Equation.3">
                  <p:embed/>
                  <p:pic>
                    <p:nvPicPr>
                      <p:cNvPr id="14374" name="Object 38">
                        <a:extLst>
                          <a:ext uri="{FF2B5EF4-FFF2-40B4-BE49-F238E27FC236}">
                            <a16:creationId xmlns:a16="http://schemas.microsoft.com/office/drawing/2014/main" id="{0B8A7A87-A1B3-4CDD-853B-6E12425814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518667"/>
                        <a:ext cx="561975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7">
            <a:extLst>
              <a:ext uri="{FF2B5EF4-FFF2-40B4-BE49-F238E27FC236}">
                <a16:creationId xmlns:a16="http://schemas.microsoft.com/office/drawing/2014/main" id="{500486E8-515C-4EF5-9F10-3BF27D83E6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457982"/>
              </p:ext>
            </p:extLst>
          </p:nvPr>
        </p:nvGraphicFramePr>
        <p:xfrm>
          <a:off x="4114800" y="4442467"/>
          <a:ext cx="58578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Equation" r:id="rId14" imgW="203112" imgH="393529" progId="Equation.3">
                  <p:embed/>
                </p:oleObj>
              </mc:Choice>
              <mc:Fallback>
                <p:oleObj name="Equation" r:id="rId14" imgW="203112" imgH="393529" progId="Equation.3">
                  <p:embed/>
                  <p:pic>
                    <p:nvPicPr>
                      <p:cNvPr id="14373" name="Object 37">
                        <a:extLst>
                          <a:ext uri="{FF2B5EF4-FFF2-40B4-BE49-F238E27FC236}">
                            <a16:creationId xmlns:a16="http://schemas.microsoft.com/office/drawing/2014/main" id="{FD05D5ED-0671-46AA-A839-FF013733DD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442467"/>
                        <a:ext cx="58578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36">
            <a:extLst>
              <a:ext uri="{FF2B5EF4-FFF2-40B4-BE49-F238E27FC236}">
                <a16:creationId xmlns:a16="http://schemas.microsoft.com/office/drawing/2014/main" id="{D94E7193-B610-41D3-89FC-6624ACE794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136679"/>
              </p:ext>
            </p:extLst>
          </p:nvPr>
        </p:nvGraphicFramePr>
        <p:xfrm>
          <a:off x="5848350" y="4461517"/>
          <a:ext cx="64611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Equation" r:id="rId16" imgW="215713" imgH="393359" progId="Equation.3">
                  <p:embed/>
                </p:oleObj>
              </mc:Choice>
              <mc:Fallback>
                <p:oleObj name="Equation" r:id="rId16" imgW="215713" imgH="393359" progId="Equation.3">
                  <p:embed/>
                  <p:pic>
                    <p:nvPicPr>
                      <p:cNvPr id="14372" name="Object 36">
                        <a:extLst>
                          <a:ext uri="{FF2B5EF4-FFF2-40B4-BE49-F238E27FC236}">
                            <a16:creationId xmlns:a16="http://schemas.microsoft.com/office/drawing/2014/main" id="{BD1B1A40-7654-4A2F-9455-BA079A1C60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8350" y="4461517"/>
                        <a:ext cx="646113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39">
            <a:extLst>
              <a:ext uri="{FF2B5EF4-FFF2-40B4-BE49-F238E27FC236}">
                <a16:creationId xmlns:a16="http://schemas.microsoft.com/office/drawing/2014/main" id="{0D10B290-4C47-4701-924E-75DB8F71A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936124"/>
            <a:ext cx="7924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0" hangingPunct="0"/>
            <a:r>
              <a:rPr lang="en-US" altLang="en-US" sz="1200" dirty="0">
                <a:cs typeface="Times New Roman" panose="02020603050405020304" pitchFamily="18" charset="0"/>
              </a:rPr>
              <a:t>                                   </a:t>
            </a:r>
          </a:p>
        </p:txBody>
      </p:sp>
      <p:sp>
        <p:nvSpPr>
          <p:cNvPr id="30" name="Rectangle 40">
            <a:extLst>
              <a:ext uri="{FF2B5EF4-FFF2-40B4-BE49-F238E27FC236}">
                <a16:creationId xmlns:a16="http://schemas.microsoft.com/office/drawing/2014/main" id="{60BB411B-1CC5-4B0C-AC4B-8ECC3CA35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747267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800">
                <a:cs typeface="Times New Roman" panose="02020603050405020304" pitchFamily="18" charset="0"/>
              </a:rPr>
              <a:t>  +</a:t>
            </a:r>
            <a:r>
              <a:rPr lang="en-US" altLang="en-US" sz="1200">
                <a:cs typeface="Times New Roman" panose="02020603050405020304" pitchFamily="18" charset="0"/>
              </a:rPr>
              <a:t>  </a:t>
            </a:r>
            <a:endParaRPr lang="en-US" altLang="en-US" sz="1800"/>
          </a:p>
        </p:txBody>
      </p:sp>
      <p:sp>
        <p:nvSpPr>
          <p:cNvPr id="31" name="Rectangle 41">
            <a:extLst>
              <a:ext uri="{FF2B5EF4-FFF2-40B4-BE49-F238E27FC236}">
                <a16:creationId xmlns:a16="http://schemas.microsoft.com/office/drawing/2014/main" id="{4D7EA8A9-BC0C-4890-8BD7-1C5C76775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0" y="4783314"/>
            <a:ext cx="11015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2</a:t>
            </a:r>
            <a:r>
              <a:rPr lang="en-US" altLang="en-US" sz="2800" dirty="0">
                <a:cs typeface="Times New Roman" panose="02020603050405020304" pitchFamily="18" charset="0"/>
              </a:rPr>
              <a:t> =</a:t>
            </a:r>
            <a:r>
              <a:rPr lang="en-US" altLang="en-US" sz="1200" dirty="0">
                <a:cs typeface="Times New Roman" panose="02020603050405020304" pitchFamily="18" charset="0"/>
              </a:rPr>
              <a:t> </a:t>
            </a:r>
            <a:endParaRPr lang="en-US" altLang="en-US" sz="1800" dirty="0"/>
          </a:p>
        </p:txBody>
      </p:sp>
      <p:sp>
        <p:nvSpPr>
          <p:cNvPr id="32" name="Rectangle 42">
            <a:extLst>
              <a:ext uri="{FF2B5EF4-FFF2-40B4-BE49-F238E27FC236}">
                <a16:creationId xmlns:a16="http://schemas.microsoft.com/office/drawing/2014/main" id="{D6727866-40FE-4F06-ACC2-5218376E9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50" y="4747267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800" dirty="0">
                <a:cs typeface="Times New Roman" panose="02020603050405020304" pitchFamily="18" charset="0"/>
              </a:rPr>
              <a:t> (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cs typeface="Times New Roman" panose="02020603050405020304" pitchFamily="18" charset="0"/>
              </a:rPr>
              <a:t> ) </a:t>
            </a:r>
            <a:endParaRPr lang="en-US" altLang="en-US" sz="4000" dirty="0"/>
          </a:p>
        </p:txBody>
      </p:sp>
      <p:sp>
        <p:nvSpPr>
          <p:cNvPr id="33" name="Rectangle 44">
            <a:extLst>
              <a:ext uri="{FF2B5EF4-FFF2-40B4-BE49-F238E27FC236}">
                <a16:creationId xmlns:a16="http://schemas.microsoft.com/office/drawing/2014/main" id="{FEB94719-6160-4F72-B2A6-0A76C7421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9350" y="5629917"/>
            <a:ext cx="792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S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Object 43">
            <a:extLst>
              <a:ext uri="{FF2B5EF4-FFF2-40B4-BE49-F238E27FC236}">
                <a16:creationId xmlns:a16="http://schemas.microsoft.com/office/drawing/2014/main" id="{45CF9533-6F07-4AC6-B7EB-3C67150D70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730761"/>
              </p:ext>
            </p:extLst>
          </p:nvPr>
        </p:nvGraphicFramePr>
        <p:xfrm>
          <a:off x="4876800" y="5433067"/>
          <a:ext cx="5619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Equation" r:id="rId18" imgW="215713" imgH="393359" progId="Equation.3">
                  <p:embed/>
                </p:oleObj>
              </mc:Choice>
              <mc:Fallback>
                <p:oleObj name="Equation" r:id="rId18" imgW="215713" imgH="393359" progId="Equation.3">
                  <p:embed/>
                  <p:pic>
                    <p:nvPicPr>
                      <p:cNvPr id="14379" name="Object 43">
                        <a:extLst>
                          <a:ext uri="{FF2B5EF4-FFF2-40B4-BE49-F238E27FC236}">
                            <a16:creationId xmlns:a16="http://schemas.microsoft.com/office/drawing/2014/main" id="{DDF2C7BC-4A69-4848-85AB-16C3FCA7A3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433067"/>
                        <a:ext cx="561975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45">
            <a:extLst>
              <a:ext uri="{FF2B5EF4-FFF2-40B4-BE49-F238E27FC236}">
                <a16:creationId xmlns:a16="http://schemas.microsoft.com/office/drawing/2014/main" id="{92C88E3E-03FF-41EB-8D88-B0E873147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585467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altLang="en-US" sz="1200" b="1" dirty="0">
                <a:cs typeface="Times New Roman" panose="02020603050405020304" pitchFamily="18" charset="0"/>
              </a:rPr>
              <a:t>  </a:t>
            </a:r>
            <a:r>
              <a:rPr lang="en-US" altLang="en-US" sz="1200" dirty="0">
                <a:cs typeface="Times New Roman" panose="02020603050405020304" pitchFamily="18" charset="0"/>
              </a:rPr>
              <a:t>        </a:t>
            </a:r>
            <a:endParaRPr lang="en-US" altLang="en-US" sz="1800" dirty="0"/>
          </a:p>
        </p:txBody>
      </p:sp>
      <p:sp>
        <p:nvSpPr>
          <p:cNvPr id="36" name="Rectangle 47">
            <a:extLst>
              <a:ext uri="{FF2B5EF4-FFF2-40B4-BE49-F238E27FC236}">
                <a16:creationId xmlns:a16="http://schemas.microsoft.com/office/drawing/2014/main" id="{F7A22F9A-59FA-43D7-BA14-C7C4BBE89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6825" y="5637537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7" name="Object 46">
            <a:extLst>
              <a:ext uri="{FF2B5EF4-FFF2-40B4-BE49-F238E27FC236}">
                <a16:creationId xmlns:a16="http://schemas.microsoft.com/office/drawing/2014/main" id="{506549AF-CBEF-4C85-9CB4-245E795158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905264"/>
              </p:ext>
            </p:extLst>
          </p:nvPr>
        </p:nvGraphicFramePr>
        <p:xfrm>
          <a:off x="7542212" y="5324664"/>
          <a:ext cx="5984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Equation" r:id="rId19" imgW="215713" imgH="393359" progId="Equation.3">
                  <p:embed/>
                </p:oleObj>
              </mc:Choice>
              <mc:Fallback>
                <p:oleObj name="Equation" r:id="rId19" imgW="215713" imgH="393359" progId="Equation.3">
                  <p:embed/>
                  <p:pic>
                    <p:nvPicPr>
                      <p:cNvPr id="14382" name="Object 46">
                        <a:extLst>
                          <a:ext uri="{FF2B5EF4-FFF2-40B4-BE49-F238E27FC236}">
                            <a16:creationId xmlns:a16="http://schemas.microsoft.com/office/drawing/2014/main" id="{F7B4E8EB-2A07-44CE-A0B9-A6C75E5E95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2212" y="5324664"/>
                        <a:ext cx="5984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48">
            <a:extLst>
              <a:ext uri="{FF2B5EF4-FFF2-40B4-BE49-F238E27FC236}">
                <a16:creationId xmlns:a16="http://schemas.microsoft.com/office/drawing/2014/main" id="{C7E9D02A-8884-4123-BADB-6FC57838E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3693" y="5569580"/>
            <a:ext cx="6655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1800" dirty="0"/>
          </a:p>
        </p:txBody>
      </p:sp>
      <p:graphicFrame>
        <p:nvGraphicFramePr>
          <p:cNvPr id="39" name="Object 14">
            <a:extLst>
              <a:ext uri="{FF2B5EF4-FFF2-40B4-BE49-F238E27FC236}">
                <a16:creationId xmlns:a16="http://schemas.microsoft.com/office/drawing/2014/main" id="{24F69643-D4D8-43A8-AEBD-3C6831143D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418115"/>
              </p:ext>
            </p:extLst>
          </p:nvPr>
        </p:nvGraphicFramePr>
        <p:xfrm>
          <a:off x="5927043" y="1447648"/>
          <a:ext cx="4556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Equation" r:id="rId20" imgW="152334" imgH="393529" progId="Equation.3">
                  <p:embed/>
                </p:oleObj>
              </mc:Choice>
              <mc:Fallback>
                <p:oleObj name="Equation" r:id="rId20" imgW="152334" imgH="393529" progId="Equation.3">
                  <p:embed/>
                  <p:pic>
                    <p:nvPicPr>
                      <p:cNvPr id="14350" name="Object 14">
                        <a:extLst>
                          <a:ext uri="{FF2B5EF4-FFF2-40B4-BE49-F238E27FC236}">
                            <a16:creationId xmlns:a16="http://schemas.microsoft.com/office/drawing/2014/main" id="{C7CC8AC3-9600-4879-A5EC-75F2BC3A44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7043" y="1447648"/>
                        <a:ext cx="4556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076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22" grpId="0"/>
      <p:bldP spid="23" grpId="0"/>
      <p:bldP spid="24" grpId="0"/>
      <p:bldP spid="25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Text Box 4"/>
          <p:cNvSpPr txBox="1"/>
          <p:nvPr/>
        </p:nvSpPr>
        <p:spPr>
          <a:xfrm>
            <a:off x="906145" y="4596130"/>
            <a:ext cx="110045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5" name="Text Box 5"/>
          <p:cNvSpPr txBox="1"/>
          <p:nvPr/>
        </p:nvSpPr>
        <p:spPr>
          <a:xfrm>
            <a:off x="3551555" y="4025900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0,6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6" name="Text Box 6"/>
          <p:cNvSpPr txBox="1"/>
          <p:nvPr/>
        </p:nvSpPr>
        <p:spPr>
          <a:xfrm>
            <a:off x="3805772" y="2914650"/>
            <a:ext cx="1050139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8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dm</a:t>
            </a:r>
          </a:p>
        </p:txBody>
      </p:sp>
      <p:sp>
        <p:nvSpPr>
          <p:cNvPr id="92167" name="Text Box 7"/>
          <p:cNvSpPr txBox="1"/>
          <p:nvPr/>
        </p:nvSpPr>
        <p:spPr>
          <a:xfrm>
            <a:off x="5387976" y="2491740"/>
            <a:ext cx="6000794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xung quanh của thùn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g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là:</a:t>
            </a:r>
          </a:p>
        </p:txBody>
      </p:sp>
      <p:sp>
        <p:nvSpPr>
          <p:cNvPr id="92168" name="Text Box 8"/>
          <p:cNvSpPr txBox="1"/>
          <p:nvPr/>
        </p:nvSpPr>
        <p:spPr>
          <a:xfrm>
            <a:off x="5982970" y="3143250"/>
            <a:ext cx="521944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(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1,5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+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 x 2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x 0,8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 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3,36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92169" name="Text Box 9"/>
          <p:cNvSpPr txBox="1"/>
          <p:nvPr/>
        </p:nvSpPr>
        <p:spPr>
          <a:xfrm>
            <a:off x="5151120" y="3851275"/>
            <a:ext cx="6000794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mặt đáy của thùng là:</a:t>
            </a:r>
          </a:p>
        </p:txBody>
      </p:sp>
      <p:sp>
        <p:nvSpPr>
          <p:cNvPr id="92170" name="Text Box 10"/>
          <p:cNvSpPr txBox="1"/>
          <p:nvPr/>
        </p:nvSpPr>
        <p:spPr>
          <a:xfrm>
            <a:off x="6004560" y="4450080"/>
            <a:ext cx="3075407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x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0,9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92171" name="Text Box 11"/>
          <p:cNvSpPr txBox="1"/>
          <p:nvPr/>
        </p:nvSpPr>
        <p:spPr>
          <a:xfrm>
            <a:off x="5146675" y="5038090"/>
            <a:ext cx="6006419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quét sơn là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:</a:t>
            </a:r>
          </a:p>
        </p:txBody>
      </p:sp>
      <p:sp>
        <p:nvSpPr>
          <p:cNvPr id="92172" name="Text Box 12"/>
          <p:cNvSpPr txBox="1"/>
          <p:nvPr/>
        </p:nvSpPr>
        <p:spPr>
          <a:xfrm>
            <a:off x="5699760" y="5526405"/>
            <a:ext cx="3750496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3,36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+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0,9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4,26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  <a:endParaRPr sz="28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73" name="Text Box 13"/>
          <p:cNvSpPr txBox="1"/>
          <p:nvPr/>
        </p:nvSpPr>
        <p:spPr>
          <a:xfrm>
            <a:off x="7223760" y="6050280"/>
            <a:ext cx="3075407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Đáp số: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4,26</a:t>
            </a:r>
            <a:r>
              <a:rPr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m</a:t>
            </a:r>
            <a:r>
              <a:rPr sz="28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116840" y="2120175"/>
            <a:ext cx="3698876" cy="2414995"/>
            <a:chOff x="240" y="936"/>
            <a:chExt cx="1440" cy="1896"/>
          </a:xfrm>
        </p:grpSpPr>
        <p:grpSp>
          <p:nvGrpSpPr>
            <p:cNvPr id="57357" name="Group 15"/>
            <p:cNvGrpSpPr/>
            <p:nvPr/>
          </p:nvGrpSpPr>
          <p:grpSpPr>
            <a:xfrm>
              <a:off x="240" y="936"/>
              <a:ext cx="1440" cy="1896"/>
              <a:chOff x="288" y="790"/>
              <a:chExt cx="1488" cy="2090"/>
            </a:xfrm>
          </p:grpSpPr>
          <p:sp>
            <p:nvSpPr>
              <p:cNvPr id="57358" name="AutoShape 16"/>
              <p:cNvSpPr/>
              <p:nvPr/>
            </p:nvSpPr>
            <p:spPr>
              <a:xfrm>
                <a:off x="288" y="816"/>
                <a:ext cx="1488" cy="2064"/>
              </a:xfrm>
              <a:prstGeom prst="cube">
                <a:avLst>
                  <a:gd name="adj" fmla="val 25000"/>
                </a:avLst>
              </a:prstGeom>
              <a:solidFill>
                <a:srgbClr val="8FCCD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59" name="AutoShape 17"/>
              <p:cNvSpPr/>
              <p:nvPr/>
            </p:nvSpPr>
            <p:spPr>
              <a:xfrm>
                <a:off x="288" y="790"/>
                <a:ext cx="1484" cy="564"/>
              </a:xfrm>
              <a:prstGeom prst="parallelogram">
                <a:avLst>
                  <a:gd name="adj" fmla="val 89287"/>
                </a:avLst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57360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1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2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92181" name="Text Box 21"/>
          <p:cNvSpPr txBox="1"/>
          <p:nvPr/>
        </p:nvSpPr>
        <p:spPr>
          <a:xfrm>
            <a:off x="621666" y="137976"/>
            <a:ext cx="10767104" cy="129266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Bài 2</a:t>
            </a:r>
            <a:r>
              <a:rPr sz="2600" b="1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:</a:t>
            </a:r>
            <a:r>
              <a:rPr sz="26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sz="26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</a:rPr>
              <a:t>Một </a:t>
            </a:r>
            <a:r>
              <a:rPr lang="vi-VN" sz="26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</a:rPr>
              <a:t>cái thùng không nắp hình hộp chữ nhật có chiều dài 1,5 m, chiều rộng 0,6 m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</a:rPr>
              <a:t>,</a:t>
            </a:r>
            <a:r>
              <a:rPr lang="vi-VN" sz="26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</a:rPr>
              <a:t> chiều cao 8 dm người ta đặt sơn mặt ngoài của thùng. Hỏi diện tích quét sơn là bao nhiêu mét vuông?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6397919" y="2031683"/>
            <a:ext cx="350393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rgbClr val="008000"/>
                </a:solidFill>
                <a:latin typeface="Times New Roman" pitchFamily="18" charset="0"/>
                <a:ea typeface="Arial" pitchFamily="34" charset="0"/>
              </a:rPr>
              <a:t>Đổi 8dm = 0,8 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9426346-4137-4686-A357-4842D0B624BB}"/>
              </a:ext>
            </a:extLst>
          </p:cNvPr>
          <p:cNvCxnSpPr/>
          <p:nvPr/>
        </p:nvCxnSpPr>
        <p:spPr>
          <a:xfrm>
            <a:off x="3872865" y="548640"/>
            <a:ext cx="15951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BB6A633-4FBA-49F6-BC17-3CE53C9DFB97}"/>
              </a:ext>
            </a:extLst>
          </p:cNvPr>
          <p:cNvCxnSpPr>
            <a:cxnSpLocks/>
          </p:cNvCxnSpPr>
          <p:nvPr/>
        </p:nvCxnSpPr>
        <p:spPr>
          <a:xfrm flipV="1">
            <a:off x="9095610" y="548640"/>
            <a:ext cx="2106800" cy="152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4DDF475-DF11-466D-99A1-A314B112EAB4}"/>
              </a:ext>
            </a:extLst>
          </p:cNvPr>
          <p:cNvCxnSpPr>
            <a:cxnSpLocks/>
          </p:cNvCxnSpPr>
          <p:nvPr/>
        </p:nvCxnSpPr>
        <p:spPr>
          <a:xfrm>
            <a:off x="697865" y="960120"/>
            <a:ext cx="235013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BBF1E00-C54B-459A-8F04-CEFEE299AD07}"/>
              </a:ext>
            </a:extLst>
          </p:cNvPr>
          <p:cNvCxnSpPr>
            <a:cxnSpLocks/>
          </p:cNvCxnSpPr>
          <p:nvPr/>
        </p:nvCxnSpPr>
        <p:spPr>
          <a:xfrm>
            <a:off x="8260080" y="960120"/>
            <a:ext cx="145925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631119F-7002-4C5B-88CC-984D230CAA2D}"/>
              </a:ext>
            </a:extLst>
          </p:cNvPr>
          <p:cNvCxnSpPr>
            <a:cxnSpLocks/>
          </p:cNvCxnSpPr>
          <p:nvPr/>
        </p:nvCxnSpPr>
        <p:spPr>
          <a:xfrm>
            <a:off x="1353185" y="1354438"/>
            <a:ext cx="25177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03529F5-161B-4F56-8BEB-B2AC292B7421}"/>
              </a:ext>
            </a:extLst>
          </p:cNvPr>
          <p:cNvCxnSpPr>
            <a:cxnSpLocks/>
          </p:cNvCxnSpPr>
          <p:nvPr/>
        </p:nvCxnSpPr>
        <p:spPr>
          <a:xfrm>
            <a:off x="3289935" y="960120"/>
            <a:ext cx="235013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xt Box 7">
            <a:extLst>
              <a:ext uri="{FF2B5EF4-FFF2-40B4-BE49-F238E27FC236}">
                <a16:creationId xmlns:a16="http://schemas.microsoft.com/office/drawing/2014/main" id="{1D724AD6-AB09-4D3A-A201-631A734FD4CA}"/>
              </a:ext>
            </a:extLst>
          </p:cNvPr>
          <p:cNvSpPr txBox="1"/>
          <p:nvPr/>
        </p:nvSpPr>
        <p:spPr>
          <a:xfrm>
            <a:off x="7160536" y="1468729"/>
            <a:ext cx="2455674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giải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  <p:bldP spid="92165" grpId="0"/>
      <p:bldP spid="92166" grpId="0"/>
      <p:bldP spid="92167" grpId="0"/>
      <p:bldP spid="92168" grpId="0"/>
      <p:bldP spid="92169" grpId="0"/>
      <p:bldP spid="92170" grpId="0"/>
      <p:bldP spid="92171" grpId="0"/>
      <p:bldP spid="92172" grpId="0"/>
      <p:bldP spid="92173" grpId="0"/>
      <p:bldP spid="92181" grpId="0"/>
      <p:bldP spid="4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358140" y="5697220"/>
            <a:ext cx="1095502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Arial" pitchFamily="34" charset="0"/>
                <a:sym typeface="+mn-ea"/>
              </a:rPr>
              <a:t>d. Diện tích xung quanh của 2 hình hộp chữ nhật không bằng nhau</a:t>
            </a:r>
          </a:p>
        </p:txBody>
      </p:sp>
      <p:sp>
        <p:nvSpPr>
          <p:cNvPr id="92164" name="Text Box 4"/>
          <p:cNvSpPr txBox="1"/>
          <p:nvPr/>
        </p:nvSpPr>
        <p:spPr>
          <a:xfrm>
            <a:off x="717550" y="3194685"/>
            <a:ext cx="146748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2,5 d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5" name="Text Box 5"/>
          <p:cNvSpPr txBox="1"/>
          <p:nvPr/>
        </p:nvSpPr>
        <p:spPr>
          <a:xfrm>
            <a:off x="3440430" y="265747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d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6" name="Text Box 6"/>
          <p:cNvSpPr txBox="1"/>
          <p:nvPr/>
        </p:nvSpPr>
        <p:spPr>
          <a:xfrm>
            <a:off x="3820795" y="147510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1,2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92167" name="Text Box 7"/>
          <p:cNvSpPr txBox="1"/>
          <p:nvPr/>
        </p:nvSpPr>
        <p:spPr>
          <a:xfrm>
            <a:off x="238760" y="4453255"/>
            <a:ext cx="1085088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b. Diện tích toàn phần của 2 hình hộp chữ nhật không bằng nhau</a:t>
            </a:r>
          </a:p>
        </p:txBody>
      </p:sp>
      <p:sp>
        <p:nvSpPr>
          <p:cNvPr id="92168" name="Text Box 8"/>
          <p:cNvSpPr txBox="1"/>
          <p:nvPr/>
        </p:nvSpPr>
        <p:spPr>
          <a:xfrm>
            <a:off x="304800" y="5066665"/>
            <a:ext cx="1100836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c. Diện tích xung quanh của 2 hình hộp chữ nhật bằng nhau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16510" y="737870"/>
            <a:ext cx="3698875" cy="2384425"/>
            <a:chOff x="240" y="960"/>
            <a:chExt cx="1440" cy="1872"/>
          </a:xfrm>
        </p:grpSpPr>
        <p:sp>
          <p:nvSpPr>
            <p:cNvPr id="57358" name="AutoShape 16"/>
            <p:cNvSpPr/>
            <p:nvPr/>
          </p:nvSpPr>
          <p:spPr>
            <a:xfrm>
              <a:off x="240" y="960"/>
              <a:ext cx="1440" cy="1872"/>
            </a:xfrm>
            <a:prstGeom prst="cube">
              <a:avLst>
                <a:gd name="adj" fmla="val 25000"/>
              </a:avLst>
            </a:prstGeom>
            <a:solidFill>
              <a:srgbClr val="8FCCD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0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1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2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92181" name="Text Box 21"/>
          <p:cNvSpPr txBox="1"/>
          <p:nvPr/>
        </p:nvSpPr>
        <p:spPr>
          <a:xfrm>
            <a:off x="384810" y="223520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165100" y="3734435"/>
            <a:ext cx="1015174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Arial" pitchFamily="34" charset="0"/>
              </a:rPr>
              <a:t>a. Diện tích toàn phần của 2 hình hộp chữ nhật bằng nhau</a:t>
            </a:r>
          </a:p>
        </p:txBody>
      </p:sp>
      <p:grpSp>
        <p:nvGrpSpPr>
          <p:cNvPr id="7" name="Group 14"/>
          <p:cNvGrpSpPr/>
          <p:nvPr/>
        </p:nvGrpSpPr>
        <p:grpSpPr>
          <a:xfrm>
            <a:off x="5431790" y="972185"/>
            <a:ext cx="2145030" cy="2384425"/>
            <a:chOff x="240" y="960"/>
            <a:chExt cx="1440" cy="1872"/>
          </a:xfrm>
        </p:grpSpPr>
        <p:sp>
          <p:nvSpPr>
            <p:cNvPr id="8" name="AutoShape 16"/>
            <p:cNvSpPr/>
            <p:nvPr/>
          </p:nvSpPr>
          <p:spPr>
            <a:xfrm>
              <a:off x="240" y="960"/>
              <a:ext cx="1440" cy="1872"/>
            </a:xfrm>
            <a:prstGeom prst="cube">
              <a:avLst>
                <a:gd name="adj" fmla="val 25000"/>
              </a:avLst>
            </a:prstGeom>
            <a:solidFill>
              <a:srgbClr val="8FCCD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12" name="Text Box 4"/>
          <p:cNvSpPr txBox="1"/>
          <p:nvPr/>
        </p:nvSpPr>
        <p:spPr>
          <a:xfrm>
            <a:off x="7588250" y="1561465"/>
            <a:ext cx="146748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2,5 d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23" name="Text Box 5"/>
          <p:cNvSpPr txBox="1"/>
          <p:nvPr/>
        </p:nvSpPr>
        <p:spPr>
          <a:xfrm>
            <a:off x="5708650" y="334835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24" name="Text Box 6"/>
          <p:cNvSpPr txBox="1"/>
          <p:nvPr/>
        </p:nvSpPr>
        <p:spPr>
          <a:xfrm>
            <a:off x="7262495" y="2958465"/>
            <a:ext cx="1066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1,2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</a:p>
        </p:txBody>
      </p:sp>
      <p:sp>
        <p:nvSpPr>
          <p:cNvPr id="27" name="Text Box 30">
            <a:extLst>
              <a:ext uri="{FF2B5EF4-FFF2-40B4-BE49-F238E27FC236}">
                <a16:creationId xmlns:a16="http://schemas.microsoft.com/office/drawing/2014/main" id="{9A393538-C5B7-4379-9314-7A8122104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13160" y="5073332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0760B84F-DE62-4DF9-B716-8AB0BA34B95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1341735" y="390017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29" name="Text Box 32">
            <a:extLst>
              <a:ext uri="{FF2B5EF4-FFF2-40B4-BE49-F238E27FC236}">
                <a16:creationId xmlns:a16="http://schemas.microsoft.com/office/drawing/2014/main" id="{7CD26B92-36D5-4FAA-898A-5863D1253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2210" y="4482782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0" name="Text Box 33">
            <a:extLst>
              <a:ext uri="{FF2B5EF4-FFF2-40B4-BE49-F238E27FC236}">
                <a16:creationId xmlns:a16="http://schemas.microsoft.com/office/drawing/2014/main" id="{3A286684-5A43-428F-8B91-166FE9CA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2210" y="5663882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</a:rPr>
              <a:t>Đ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" grpId="0"/>
      <p:bldP spid="92164" grpId="0"/>
      <p:bldP spid="92165" grpId="0"/>
      <p:bldP spid="92166" grpId="0"/>
      <p:bldP spid="92167" grpId="0"/>
      <p:bldP spid="92168" grpId="0"/>
      <p:bldP spid="92181" grpId="0"/>
      <p:bldP spid="4" grpId="0"/>
      <p:bldP spid="12" grpId="0"/>
      <p:bldP spid="23" grpId="0"/>
      <p:bldP spid="24" grpId="0"/>
      <p:bldP spid="27" grpId="0" animBg="1"/>
      <p:bldP spid="28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2F47DD-A60D-4A1F-8C8D-645C47DDA488}"/>
              </a:ext>
            </a:extLst>
          </p:cNvPr>
          <p:cNvSpPr/>
          <p:nvPr/>
        </p:nvSpPr>
        <p:spPr>
          <a:xfrm>
            <a:off x="754380" y="372219"/>
            <a:ext cx="106832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4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hộp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8,5m;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6,4m;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3,5m.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quét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xung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phía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quét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rằng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13,6m</a:t>
            </a:r>
            <a:r>
              <a:rPr lang="en-US" sz="28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400C369-1483-4228-896F-6323002BC56B}"/>
              </a:ext>
            </a:extLst>
          </p:cNvPr>
          <p:cNvCxnSpPr>
            <a:cxnSpLocks/>
          </p:cNvCxnSpPr>
          <p:nvPr/>
        </p:nvCxnSpPr>
        <p:spPr>
          <a:xfrm>
            <a:off x="1739265" y="1264920"/>
            <a:ext cx="196405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A3551F1-75EA-4E98-A29A-4E4BC850BC7F}"/>
              </a:ext>
            </a:extLst>
          </p:cNvPr>
          <p:cNvCxnSpPr>
            <a:cxnSpLocks/>
          </p:cNvCxnSpPr>
          <p:nvPr/>
        </p:nvCxnSpPr>
        <p:spPr>
          <a:xfrm>
            <a:off x="4253865" y="1280160"/>
            <a:ext cx="196405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1EEE6A6-12FD-40A4-855D-07284E9C9A30}"/>
              </a:ext>
            </a:extLst>
          </p:cNvPr>
          <p:cNvCxnSpPr>
            <a:cxnSpLocks/>
          </p:cNvCxnSpPr>
          <p:nvPr/>
        </p:nvCxnSpPr>
        <p:spPr>
          <a:xfrm>
            <a:off x="6661785" y="1264920"/>
            <a:ext cx="196405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1B95AB-A702-48C6-A1A3-E440CBCFD620}"/>
              </a:ext>
            </a:extLst>
          </p:cNvPr>
          <p:cNvCxnSpPr>
            <a:cxnSpLocks/>
          </p:cNvCxnSpPr>
          <p:nvPr/>
        </p:nvCxnSpPr>
        <p:spPr>
          <a:xfrm>
            <a:off x="1845945" y="1691640"/>
            <a:ext cx="120205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B0AEBAC-E087-4C24-BED3-09C04EF0FCC3}"/>
              </a:ext>
            </a:extLst>
          </p:cNvPr>
          <p:cNvCxnSpPr>
            <a:cxnSpLocks/>
          </p:cNvCxnSpPr>
          <p:nvPr/>
        </p:nvCxnSpPr>
        <p:spPr>
          <a:xfrm flipV="1">
            <a:off x="3659505" y="1691640"/>
            <a:ext cx="3533775" cy="152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D905293-7E4C-48D5-BAB8-4F7D0A002E70}"/>
              </a:ext>
            </a:extLst>
          </p:cNvPr>
          <p:cNvSpPr/>
          <p:nvPr/>
        </p:nvSpPr>
        <p:spPr>
          <a:xfrm>
            <a:off x="2819400" y="2758728"/>
            <a:ext cx="71323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(8,5 + 6,4) x 2 x 3,5 = 104,3 (m</a:t>
            </a:r>
            <a:r>
              <a:rPr lang="en-US" sz="28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8,5 x 6,4 = 54,4 (m</a:t>
            </a:r>
            <a:r>
              <a:rPr lang="en-US" sz="28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104,3 + 54,4 – 13,6 = 145,1 (m</a:t>
            </a:r>
            <a:r>
              <a:rPr lang="en-US" sz="28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145,1 m</a:t>
            </a:r>
            <a:r>
              <a:rPr lang="en-US" sz="28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A303BF9-0093-4658-9C79-14B89E9C02A8}"/>
              </a:ext>
            </a:extLst>
          </p:cNvPr>
          <p:cNvCxnSpPr>
            <a:cxnSpLocks/>
          </p:cNvCxnSpPr>
          <p:nvPr/>
        </p:nvCxnSpPr>
        <p:spPr>
          <a:xfrm flipV="1">
            <a:off x="5183505" y="2103119"/>
            <a:ext cx="3533775" cy="152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93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0526" y="979715"/>
            <a:ext cx="10515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8" y="0"/>
            <a:chExt cx="5760" cy="4320"/>
          </a:xfrm>
        </p:grpSpPr>
        <p:pic>
          <p:nvPicPr>
            <p:cNvPr id="4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7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666</Words>
  <Application>Microsoft Office PowerPoint</Application>
  <PresentationFormat>Widescreen</PresentationFormat>
  <Paragraphs>90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Microsoft Equation 3.0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ASUS PC</dc:creator>
  <cp:lastModifiedBy>Phuon</cp:lastModifiedBy>
  <cp:revision>20</cp:revision>
  <dcterms:created xsi:type="dcterms:W3CDTF">2018-01-28T21:55:00Z</dcterms:created>
  <dcterms:modified xsi:type="dcterms:W3CDTF">2020-04-13T04:17:29Z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1033-10.1.0.5644</vt:lpwstr>
  </property>
</Properties>
</file>