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351" r:id="rId2"/>
    <p:sldId id="327" r:id="rId3"/>
    <p:sldId id="257" r:id="rId4"/>
    <p:sldId id="350" r:id="rId5"/>
    <p:sldId id="339" r:id="rId6"/>
    <p:sldId id="340" r:id="rId7"/>
    <p:sldId id="344" r:id="rId8"/>
    <p:sldId id="346" r:id="rId9"/>
    <p:sldId id="341" r:id="rId10"/>
    <p:sldId id="342" r:id="rId11"/>
    <p:sldId id="345" r:id="rId12"/>
    <p:sldId id="347" r:id="rId13"/>
    <p:sldId id="354" r:id="rId14"/>
    <p:sldId id="330" r:id="rId15"/>
    <p:sldId id="310" r:id="rId16"/>
    <p:sldId id="312" r:id="rId17"/>
    <p:sldId id="336" r:id="rId18"/>
    <p:sldId id="352" r:id="rId19"/>
    <p:sldId id="355" r:id="rId20"/>
    <p:sldId id="357" r:id="rId21"/>
    <p:sldId id="337" r:id="rId22"/>
    <p:sldId id="371" r:id="rId23"/>
    <p:sldId id="332" r:id="rId24"/>
    <p:sldId id="353" r:id="rId25"/>
    <p:sldId id="348" r:id="rId26"/>
    <p:sldId id="367" r:id="rId27"/>
    <p:sldId id="338" r:id="rId28"/>
    <p:sldId id="283" r:id="rId29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CCFFFF"/>
    <a:srgbClr val="FDD4CF"/>
    <a:srgbClr val="95DDFD"/>
    <a:srgbClr val="FFFFCC"/>
    <a:srgbClr val="FBD1EC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8" y="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2206654"/>
            <a:ext cx="14665455" cy="38887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Phần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hiện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chính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trí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chúng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trong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ngay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trang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cũng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cuối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Mỗi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lần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đọc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mới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đừng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quên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này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nhé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6" y="2427371"/>
            <a:ext cx="614740" cy="6147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751796" y="2918103"/>
            <a:ext cx="1513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36899" y="6347635"/>
            <a:ext cx="14206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danh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chính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và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trang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nó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quyển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sách</a:t>
            </a:r>
            <a:endParaRPr lang="en-US" sz="32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126839" y="2922363"/>
            <a:ext cx="142212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UTM Avo" panose="02040603050506020204" pitchFamily="18" charset="0"/>
              </a:rPr>
              <a:t>Phần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lớn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các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cuốn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sách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đều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có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mục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lục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thể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hiện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các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mục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chính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và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vị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trí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của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chúng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trong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cuốn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sách</a:t>
            </a:r>
            <a:r>
              <a:rPr lang="en-US" sz="3800" b="1" dirty="0">
                <a:latin typeface="UTM Avo" panose="02040603050506020204" pitchFamily="18" charset="0"/>
              </a:rPr>
              <a:t>.</a:t>
            </a:r>
            <a:endParaRPr lang="vi-VN" sz="3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41720" y="4102554"/>
            <a:ext cx="123568" cy="56374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548410" y="3229191"/>
            <a:ext cx="123568" cy="56374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3027969" y="4022510"/>
            <a:ext cx="210065" cy="563746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1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2206654"/>
            <a:ext cx="14665455" cy="388873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Phần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hiện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chính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trí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chúng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trong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Mục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lục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ngay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trang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cũng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cuối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Mỗi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lần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đọc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mới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đừng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quên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này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nhé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6" y="2427371"/>
            <a:ext cx="614740" cy="6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1481441"/>
            <a:ext cx="14665455" cy="795138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khoảng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giữa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chứa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đựng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nhiều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nghĩa</a:t>
            </a:r>
            <a:r>
              <a:rPr lang="en-US" sz="2800" b="1" dirty="0">
                <a:latin typeface="UTM Avo" panose="02040603050506020204" pitchFamily="18" charset="0"/>
              </a:rPr>
              <a:t>. Qua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Người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vị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trí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ngay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cũng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mới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đừng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nhé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     (</a:t>
            </a:r>
            <a:r>
              <a:rPr lang="en-US" sz="2800" b="1" dirty="0" err="1">
                <a:latin typeface="UTM Avo" panose="02040603050506020204" pitchFamily="18" charset="0"/>
              </a:rPr>
              <a:t>Nhật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Huy</a:t>
            </a:r>
            <a:r>
              <a:rPr lang="en-US" sz="2800" b="1" dirty="0">
                <a:latin typeface="UTM Avo" panose="02040603050506020204" pitchFamily="18" charset="0"/>
              </a:rPr>
              <a:t>)  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7067" y="588289"/>
            <a:ext cx="1380286" cy="933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48344" y="472653"/>
            <a:ext cx="12718997" cy="1164910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9" y="1598420"/>
            <a:ext cx="599613" cy="56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6" y="3549855"/>
            <a:ext cx="533417" cy="533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4" y="6096360"/>
            <a:ext cx="614740" cy="6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71" y="1107332"/>
            <a:ext cx="1048681" cy="779197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119549" y="1521701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3812670" y="22660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359224" y="3165273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366188" y="304865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96485" y="620605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6554" y="1596633"/>
            <a:ext cx="1454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65020" y="3093822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5020" y="431287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65020" y="5600863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65020" y="6976555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5738" y="3026518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25738" y="424556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5738" y="5533559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25738" y="6909251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 dirty="0">
              <a:solidFill>
                <a:schemeClr val="tx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271614" y="3513832"/>
            <a:ext cx="1654124" cy="11686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8174" y="4632120"/>
            <a:ext cx="1654124" cy="11686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288174" y="3463464"/>
            <a:ext cx="1637564" cy="261139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271614" y="7346197"/>
            <a:ext cx="1654124" cy="20910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6517" y="2437716"/>
            <a:ext cx="48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7876" y="2328223"/>
            <a:ext cx="48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007" y="1844078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2866740" y="1666990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4413294" y="2566184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0479" y="3789208"/>
            <a:ext cx="8891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87" y="3126844"/>
            <a:ext cx="4166872" cy="54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8274" y="811298"/>
            <a:ext cx="14665455" cy="2315546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cuốn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bìa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chứa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 Qua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4" y="968953"/>
            <a:ext cx="599613" cy="56662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716033" y="2242159"/>
            <a:ext cx="7540668" cy="2505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10520" y="2966434"/>
            <a:ext cx="1795102" cy="2505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c.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d.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297" y="2719105"/>
            <a:ext cx="3555938" cy="49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9727" y="2584965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5187363" y="627022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ounded Rectangle 31"/>
          <p:cNvSpPr/>
          <p:nvPr/>
        </p:nvSpPr>
        <p:spPr>
          <a:xfrm>
            <a:off x="3486472" y="7153973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solidFill>
                <a:schemeClr val="bg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8639503" y="4155358"/>
            <a:ext cx="2668782" cy="3418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c.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d.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297" y="2719105"/>
            <a:ext cx="3555938" cy="49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9496" y="2563817"/>
            <a:ext cx="77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290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65620" y="607463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5741" y="2229961"/>
            <a:ext cx="2371002" cy="53347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>
          <a:xfrm>
            <a:off x="10731866" y="323556"/>
            <a:ext cx="4466023" cy="722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32966" y="1183774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32966" y="3546650"/>
            <a:ext cx="2761488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97390" y="6311351"/>
            <a:ext cx="4466023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0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4470144" y="560351"/>
            <a:ext cx="5798321" cy="79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10985">
            <a:off x="8357854" y="668953"/>
            <a:ext cx="2166728" cy="766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310985">
            <a:off x="5797051" y="2836674"/>
            <a:ext cx="3711166" cy="2697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10985">
            <a:off x="7640274" y="7665839"/>
            <a:ext cx="2166728" cy="76611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c.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d.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b="1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297" y="2719105"/>
            <a:ext cx="3555938" cy="49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0145" y="3184596"/>
            <a:ext cx="77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0145" y="4548250"/>
            <a:ext cx="77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43" y="3255645"/>
            <a:ext cx="77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53" y="4572000"/>
            <a:ext cx="77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7201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2159388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982300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881494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2292877"/>
            <a:ext cx="4550855" cy="528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6656832" y="4274124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735839"/>
            <a:ext cx="5186142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b="1" dirty="0">
              <a:solidFill>
                <a:schemeClr val="bg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518747"/>
            <a:ext cx="5180548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b="1" dirty="0">
              <a:solidFill>
                <a:schemeClr val="bg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914639"/>
            <a:ext cx="5180549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b="1" dirty="0">
              <a:solidFill>
                <a:schemeClr val="bg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19" y="5462053"/>
            <a:ext cx="5180549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b="1" dirty="0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b="1" dirty="0">
              <a:solidFill>
                <a:schemeClr val="bg1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4132882" y="1479640"/>
            <a:ext cx="6751364" cy="659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4303" y="944577"/>
            <a:ext cx="79730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6" y="-157540"/>
            <a:ext cx="1656853" cy="120269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7"/>
            <a:ext cx="2631539" cy="20228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B7F26-9615-4A40-9953-B9DF5B6F758E}"/>
              </a:ext>
            </a:extLst>
          </p:cNvPr>
          <p:cNvGrpSpPr/>
          <p:nvPr/>
        </p:nvGrpSpPr>
        <p:grpSpPr>
          <a:xfrm>
            <a:off x="0" y="2"/>
            <a:ext cx="16256000" cy="409585"/>
            <a:chOff x="0" y="-127508"/>
            <a:chExt cx="12192000" cy="1361811"/>
          </a:xfrm>
        </p:grpSpPr>
        <p:sp>
          <p:nvSpPr>
            <p:cNvPr id="23" name="Rectangle: Top Corners Rounded 17">
              <a:extLst>
                <a:ext uri="{FF2B5EF4-FFF2-40B4-BE49-F238E27FC236}">
                  <a16:creationId xmlns:a16="http://schemas.microsoft.com/office/drawing/2014/main" id="{F639F5F4-B7F3-4A58-B685-C28D726E40F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: Top Corners Rounded 18">
              <a:extLst>
                <a:ext uri="{FF2B5EF4-FFF2-40B4-BE49-F238E27FC236}">
                  <a16:creationId xmlns:a16="http://schemas.microsoft.com/office/drawing/2014/main" id="{FCA47C0A-FCF4-4CB7-9CAA-A774043444E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26EA7-6716-49F2-B0FA-7273C85FEDF8}"/>
              </a:ext>
            </a:extLst>
          </p:cNvPr>
          <p:cNvGrpSpPr/>
          <p:nvPr/>
        </p:nvGrpSpPr>
        <p:grpSpPr>
          <a:xfrm rot="168757">
            <a:off x="5367788" y="2362592"/>
            <a:ext cx="3650721" cy="2286768"/>
            <a:chOff x="3534769" y="1214645"/>
            <a:chExt cx="1453380" cy="457654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8CCA426-6637-4731-975E-CD65034A54E8}"/>
                </a:ext>
              </a:extLst>
            </p:cNvPr>
            <p:cNvCxnSpPr/>
            <p:nvPr/>
          </p:nvCxnSpPr>
          <p:spPr>
            <a:xfrm>
              <a:off x="3534769" y="1214645"/>
              <a:ext cx="15922" cy="45765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C37FEB-F949-4D0E-8402-543D7628D078}"/>
                </a:ext>
              </a:extLst>
            </p:cNvPr>
            <p:cNvCxnSpPr>
              <a:cxnSpLocks/>
            </p:cNvCxnSpPr>
            <p:nvPr/>
          </p:nvCxnSpPr>
          <p:spPr>
            <a:xfrm>
              <a:off x="4988149" y="1214645"/>
              <a:ext cx="0" cy="45765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4D3A0A-2267-457D-97A5-6D19F8B8A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769" y="1214645"/>
              <a:ext cx="1453379" cy="155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0BE512-8F47-4761-B45B-0B558CAE7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0692" y="5791191"/>
              <a:ext cx="143745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81F23E-F9F7-4260-B7FB-07681BB52957}"/>
              </a:ext>
            </a:extLst>
          </p:cNvPr>
          <p:cNvGrpSpPr/>
          <p:nvPr/>
        </p:nvGrpSpPr>
        <p:grpSpPr>
          <a:xfrm rot="168757">
            <a:off x="9038529" y="2809966"/>
            <a:ext cx="737027" cy="2317653"/>
            <a:chOff x="3534769" y="1214645"/>
            <a:chExt cx="1453380" cy="457654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4EAC95-7B1A-4281-9B1C-AFB33FC3E3B0}"/>
                </a:ext>
              </a:extLst>
            </p:cNvPr>
            <p:cNvCxnSpPr/>
            <p:nvPr/>
          </p:nvCxnSpPr>
          <p:spPr>
            <a:xfrm>
              <a:off x="3534769" y="1214645"/>
              <a:ext cx="15922" cy="45765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D6247E3-AEF9-406C-A1A7-4BDDF3ED38CA}"/>
                </a:ext>
              </a:extLst>
            </p:cNvPr>
            <p:cNvCxnSpPr>
              <a:cxnSpLocks/>
            </p:cNvCxnSpPr>
            <p:nvPr/>
          </p:nvCxnSpPr>
          <p:spPr>
            <a:xfrm>
              <a:off x="4988149" y="1214645"/>
              <a:ext cx="0" cy="45765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95BA41-6453-4AC6-9FE6-BDFFEA18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769" y="1214645"/>
              <a:ext cx="1453379" cy="155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2DE665-8174-4D9C-B357-077F7B228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0692" y="5791191"/>
              <a:ext cx="1437457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9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320433" y="581594"/>
            <a:ext cx="5669564" cy="7004995"/>
            <a:chOff x="2715721" y="1732729"/>
            <a:chExt cx="3363965" cy="28969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850292" y="4674146"/>
            <a:ext cx="1673566" cy="1442873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6649" y="1087699"/>
            <a:ext cx="83557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UTM Avo" panose="02040603050506020204" pitchFamily="18" charset="0"/>
              </a:rPr>
              <a:t>4. </a:t>
            </a:r>
            <a:r>
              <a:rPr lang="en-US" sz="4400" b="1" dirty="0" err="1">
                <a:latin typeface="UTM Avo" panose="02040603050506020204" pitchFamily="18" charset="0"/>
              </a:rPr>
              <a:t>Đọc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mục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lục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và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cho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biết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Phần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2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mục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hiểu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về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xương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rồng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con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trang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1039825">
            <a:off x="13500361" y="5368424"/>
            <a:ext cx="587893" cy="444249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931C0BC2-8F47-4B61-8D2F-2F37E4EA4230}"/>
              </a:ext>
            </a:extLst>
          </p:cNvPr>
          <p:cNvSpPr/>
          <p:nvPr/>
        </p:nvSpPr>
        <p:spPr>
          <a:xfrm rot="1039825">
            <a:off x="13528719" y="5786114"/>
            <a:ext cx="587893" cy="444249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uiExpand="1" build="p"/>
      <p:bldP spid="30" grpId="0" animBg="1"/>
      <p:bldP spid="30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25414" y="1964375"/>
            <a:ext cx="3657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dung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5036" y="2999790"/>
            <a:ext cx="10308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cuốn</a:t>
            </a:r>
            <a:r>
              <a:rPr lang="en-US" sz="4000" b="1" dirty="0"/>
              <a:t> </a:t>
            </a:r>
            <a:r>
              <a:rPr lang="en-US" sz="4000" b="1" dirty="0" err="1"/>
              <a:t>sách</a:t>
            </a:r>
            <a:r>
              <a:rPr lang="en-US" sz="4000" b="1" dirty="0"/>
              <a:t> </a:t>
            </a:r>
            <a:r>
              <a:rPr lang="en-US" sz="4000" b="1" dirty="0" err="1"/>
              <a:t>thường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r>
              <a:rPr lang="en-US" sz="4000" b="1" dirty="0"/>
              <a:t> tin: </a:t>
            </a:r>
            <a:r>
              <a:rPr lang="en-US" sz="4000" b="1" dirty="0" err="1"/>
              <a:t>tên</a:t>
            </a:r>
            <a:r>
              <a:rPr lang="en-US" sz="4000" b="1" dirty="0"/>
              <a:t> </a:t>
            </a:r>
            <a:r>
              <a:rPr lang="en-US" sz="4000" b="1" dirty="0" err="1"/>
              <a:t>sách</a:t>
            </a:r>
            <a:r>
              <a:rPr lang="en-US" sz="4000" b="1" dirty="0"/>
              <a:t>, </a:t>
            </a:r>
            <a:r>
              <a:rPr lang="en-US" sz="4000" b="1" dirty="0" err="1"/>
              <a:t>tác</a:t>
            </a:r>
            <a:r>
              <a:rPr lang="en-US" sz="4000" b="1" dirty="0"/>
              <a:t> </a:t>
            </a:r>
            <a:r>
              <a:rPr lang="en-US" sz="4000" b="1" dirty="0" err="1"/>
              <a:t>giả</a:t>
            </a:r>
            <a:r>
              <a:rPr lang="en-US" sz="4000" b="1" dirty="0"/>
              <a:t>, </a:t>
            </a:r>
            <a:r>
              <a:rPr lang="en-US" sz="4000" b="1" dirty="0" err="1"/>
              <a:t>nhà</a:t>
            </a:r>
            <a:r>
              <a:rPr lang="en-US" sz="4000" b="1" dirty="0"/>
              <a:t> </a:t>
            </a:r>
            <a:r>
              <a:rPr lang="en-US" sz="4000" b="1" dirty="0" err="1"/>
              <a:t>xuất</a:t>
            </a:r>
            <a:r>
              <a:rPr lang="en-US" sz="4000" b="1" dirty="0"/>
              <a:t> </a:t>
            </a:r>
            <a:r>
              <a:rPr lang="en-US" sz="4000" b="1" dirty="0" err="1"/>
              <a:t>bản</a:t>
            </a:r>
            <a:r>
              <a:rPr lang="en-US" sz="4000" b="1" dirty="0"/>
              <a:t>, </a:t>
            </a:r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lục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99754" y="1122620"/>
            <a:ext cx="1030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Một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cuốn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sách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thường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có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thông</a:t>
            </a:r>
            <a:r>
              <a:rPr lang="en-US" sz="4000" b="1" dirty="0">
                <a:solidFill>
                  <a:srgbClr val="0000CC"/>
                </a:solidFill>
              </a:rPr>
              <a:t> tin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25414" y="5244787"/>
            <a:ext cx="365759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258" y="6444819"/>
            <a:ext cx="509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Đọc</a:t>
            </a:r>
            <a:r>
              <a:rPr lang="en-US" sz="4000" b="1" dirty="0"/>
              <a:t> </a:t>
            </a:r>
            <a:r>
              <a:rPr lang="en-US" sz="4000" b="1" dirty="0" err="1"/>
              <a:t>rõ</a:t>
            </a:r>
            <a:r>
              <a:rPr lang="en-US" sz="4000" b="1" dirty="0"/>
              <a:t> </a:t>
            </a:r>
            <a:r>
              <a:rPr lang="en-US" sz="4000" b="1" dirty="0" err="1"/>
              <a:t>ràng</a:t>
            </a:r>
            <a:r>
              <a:rPr lang="en-US" sz="4000" b="1" dirty="0"/>
              <a:t>, </a:t>
            </a:r>
            <a:r>
              <a:rPr lang="en-US" sz="4000" b="1" dirty="0" err="1"/>
              <a:t>mạch</a:t>
            </a:r>
            <a:r>
              <a:rPr lang="en-US" sz="4000" b="1" dirty="0"/>
              <a:t> </a:t>
            </a:r>
            <a:r>
              <a:rPr lang="en-US" sz="4000" b="1" dirty="0" err="1"/>
              <a:t>lạc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10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5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1481441"/>
            <a:ext cx="14665455" cy="795138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khoảng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giữa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chứa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đựng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nhiều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nghĩa</a:t>
            </a:r>
            <a:r>
              <a:rPr lang="en-US" sz="2800" b="1" dirty="0">
                <a:latin typeface="UTM Avo" panose="02040603050506020204" pitchFamily="18" charset="0"/>
              </a:rPr>
              <a:t>. Qua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Người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vị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trí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ngay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cũng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mới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đừng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nhé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     (</a:t>
            </a:r>
            <a:r>
              <a:rPr lang="en-US" sz="2800" b="1" dirty="0" err="1">
                <a:latin typeface="UTM Avo" panose="02040603050506020204" pitchFamily="18" charset="0"/>
              </a:rPr>
              <a:t>Nhật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Huy</a:t>
            </a:r>
            <a:r>
              <a:rPr lang="en-US" sz="2800" b="1" dirty="0">
                <a:latin typeface="UTM Avo" panose="02040603050506020204" pitchFamily="18" charset="0"/>
              </a:rPr>
              <a:t>)  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7067" y="588289"/>
            <a:ext cx="1380286" cy="933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84476" y="357018"/>
            <a:ext cx="12718997" cy="1164910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9" y="1598420"/>
            <a:ext cx="599613" cy="56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6" y="3627052"/>
            <a:ext cx="597565" cy="59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" y="6138828"/>
            <a:ext cx="614740" cy="6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062E52-7AF9-4EE2-9463-FF0B87774336}"/>
              </a:ext>
            </a:extLst>
          </p:cNvPr>
          <p:cNvGrpSpPr/>
          <p:nvPr/>
        </p:nvGrpSpPr>
        <p:grpSpPr>
          <a:xfrm>
            <a:off x="0" y="2"/>
            <a:ext cx="16256000" cy="409585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157D2EF-3195-41FC-B452-1AE0D511216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1033CDF5-7221-4D61-91B0-F538E03E7D5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16">
            <a:extLst>
              <a:ext uri="{FF2B5EF4-FFF2-40B4-BE49-F238E27FC236}">
                <a16:creationId xmlns:a16="http://schemas.microsoft.com/office/drawing/2014/main" id="{69A143C8-0C31-4E24-9454-C52F837C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344670"/>
            <a:ext cx="16256000" cy="820343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C5CB4D8-0893-499A-AD56-A08D81466D21}"/>
              </a:ext>
            </a:extLst>
          </p:cNvPr>
          <p:cNvSpPr txBox="1"/>
          <p:nvPr/>
        </p:nvSpPr>
        <p:spPr>
          <a:xfrm>
            <a:off x="1674819" y="1203999"/>
            <a:ext cx="121852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139FE5E-AD2E-4102-85D1-A6E71CE3903E}"/>
              </a:ext>
            </a:extLst>
          </p:cNvPr>
          <p:cNvSpPr/>
          <p:nvPr/>
        </p:nvSpPr>
        <p:spPr>
          <a:xfrm>
            <a:off x="867905" y="2135910"/>
            <a:ext cx="2893017" cy="1591159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119455-3940-41B5-A65C-3BCBCB743EED}"/>
              </a:ext>
            </a:extLst>
          </p:cNvPr>
          <p:cNvSpPr/>
          <p:nvPr/>
        </p:nvSpPr>
        <p:spPr>
          <a:xfrm>
            <a:off x="5384675" y="2158821"/>
            <a:ext cx="3924960" cy="1591159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DF98204-0C2B-440A-BA3E-758A5DF23960}"/>
              </a:ext>
            </a:extLst>
          </p:cNvPr>
          <p:cNvSpPr/>
          <p:nvPr/>
        </p:nvSpPr>
        <p:spPr>
          <a:xfrm>
            <a:off x="10933388" y="1990391"/>
            <a:ext cx="3924960" cy="1591159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A85891B-C91D-4EBF-B56D-28E8451A0FAB}"/>
              </a:ext>
            </a:extLst>
          </p:cNvPr>
          <p:cNvSpPr/>
          <p:nvPr/>
        </p:nvSpPr>
        <p:spPr>
          <a:xfrm>
            <a:off x="2688289" y="4201186"/>
            <a:ext cx="3614355" cy="1591159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7169941-1562-4809-BB4D-17599393C772}"/>
              </a:ext>
            </a:extLst>
          </p:cNvPr>
          <p:cNvSpPr/>
          <p:nvPr/>
        </p:nvSpPr>
        <p:spPr>
          <a:xfrm>
            <a:off x="10933389" y="4208699"/>
            <a:ext cx="1899209" cy="1591159"/>
          </a:xfrm>
          <a:prstGeom prst="cloudCallout">
            <a:avLst>
              <a:gd name="adj1" fmla="val -10524"/>
              <a:gd name="adj2" fmla="val 3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7B1B908-B51E-4A17-B134-3C595A2355F0}"/>
              </a:ext>
            </a:extLst>
          </p:cNvPr>
          <p:cNvSpPr/>
          <p:nvPr/>
        </p:nvSpPr>
        <p:spPr>
          <a:xfrm>
            <a:off x="1157206" y="6617184"/>
            <a:ext cx="5933173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99A2169-1964-4E54-A708-4D064F4B70C5}"/>
              </a:ext>
            </a:extLst>
          </p:cNvPr>
          <p:cNvSpPr/>
          <p:nvPr/>
        </p:nvSpPr>
        <p:spPr>
          <a:xfrm>
            <a:off x="9454924" y="6617184"/>
            <a:ext cx="5238216" cy="123986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0E154-6702-4945-866C-A823E451744C}"/>
              </a:ext>
            </a:extLst>
          </p:cNvPr>
          <p:cNvCxnSpPr>
            <a:cxnSpLocks/>
          </p:cNvCxnSpPr>
          <p:nvPr/>
        </p:nvCxnSpPr>
        <p:spPr>
          <a:xfrm>
            <a:off x="1911235" y="3628409"/>
            <a:ext cx="0" cy="298877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3F456-07DF-4068-9506-8CACE4C84D19}"/>
              </a:ext>
            </a:extLst>
          </p:cNvPr>
          <p:cNvCxnSpPr>
            <a:cxnSpLocks/>
          </p:cNvCxnSpPr>
          <p:nvPr/>
        </p:nvCxnSpPr>
        <p:spPr>
          <a:xfrm flipH="1">
            <a:off x="5558726" y="3713481"/>
            <a:ext cx="2027409" cy="2903703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F8163-655F-4D51-B111-200E047B8B9A}"/>
              </a:ext>
            </a:extLst>
          </p:cNvPr>
          <p:cNvCxnSpPr>
            <a:cxnSpLocks/>
          </p:cNvCxnSpPr>
          <p:nvPr/>
        </p:nvCxnSpPr>
        <p:spPr>
          <a:xfrm flipH="1">
            <a:off x="5703377" y="3347634"/>
            <a:ext cx="5724040" cy="3269549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6C0ABE-A08E-4B0F-8095-6D2DE589095C}"/>
              </a:ext>
            </a:extLst>
          </p:cNvPr>
          <p:cNvCxnSpPr>
            <a:cxnSpLocks/>
          </p:cNvCxnSpPr>
          <p:nvPr/>
        </p:nvCxnSpPr>
        <p:spPr>
          <a:xfrm>
            <a:off x="5703378" y="5394023"/>
            <a:ext cx="4566833" cy="1223160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F5BB0F-290D-4C0E-A15D-D22FEBA6F41B}"/>
              </a:ext>
            </a:extLst>
          </p:cNvPr>
          <p:cNvCxnSpPr>
            <a:cxnSpLocks/>
          </p:cNvCxnSpPr>
          <p:nvPr/>
        </p:nvCxnSpPr>
        <p:spPr>
          <a:xfrm flipH="1">
            <a:off x="10270211" y="5792345"/>
            <a:ext cx="1157207" cy="824839"/>
          </a:xfrm>
          <a:prstGeom prst="straightConnector1">
            <a:avLst/>
          </a:prstGeom>
          <a:ln w="28575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ADBD40-20A3-404D-92F5-91F9B68F7580}"/>
              </a:ext>
            </a:extLst>
          </p:cNvPr>
          <p:cNvGrpSpPr/>
          <p:nvPr/>
        </p:nvGrpSpPr>
        <p:grpSpPr>
          <a:xfrm>
            <a:off x="398171" y="439403"/>
            <a:ext cx="3026127" cy="1005182"/>
            <a:chOff x="1805423" y="691224"/>
            <a:chExt cx="3026127" cy="1005182"/>
          </a:xfrm>
        </p:grpSpPr>
        <p:pic>
          <p:nvPicPr>
            <p:cNvPr id="21" name="Picture 20" descr="20210409090849_wm_shs-tieng-viet-2-tap-1">
              <a:extLst>
                <a:ext uri="{FF2B5EF4-FFF2-40B4-BE49-F238E27FC236}">
                  <a16:creationId xmlns:a16="http://schemas.microsoft.com/office/drawing/2014/main" id="{C9184D08-E9F5-4D35-B05A-E2225D0F7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1805423" y="842735"/>
              <a:ext cx="638324" cy="853671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BEA70C-1724-4434-BB75-813F99CDDF57}"/>
                </a:ext>
              </a:extLst>
            </p:cNvPr>
            <p:cNvSpPr txBox="1"/>
            <p:nvPr/>
          </p:nvSpPr>
          <p:spPr>
            <a:xfrm>
              <a:off x="2443747" y="691224"/>
              <a:ext cx="2387803" cy="8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1946" y="1323163"/>
            <a:ext cx="88609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336" y="2882581"/>
            <a:ext cx="872309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1336" y="5760638"/>
            <a:ext cx="872309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98684" y="428209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71336" y="4173248"/>
            <a:ext cx="130113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48386" y="6873425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3131" y="6788424"/>
            <a:ext cx="136070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grpSp>
        <p:nvGrpSpPr>
          <p:cNvPr id="2" name="Group 1"/>
          <p:cNvGrpSpPr/>
          <p:nvPr/>
        </p:nvGrpSpPr>
        <p:grpSpPr>
          <a:xfrm>
            <a:off x="4295353" y="4564898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66496" y="4485405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410387" y="937905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2963" y="4568486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4448" y="4864056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784" y="7591807"/>
            <a:ext cx="2389129" cy="966654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636069" y="4501035"/>
            <a:ext cx="12567730" cy="780189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lvl="0" eaLnBrk="0" hangingPunct="0"/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8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604536" y="2968237"/>
            <a:ext cx="15239327" cy="958700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sz="38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9" y="2846646"/>
            <a:ext cx="1242394" cy="849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95" y="4452509"/>
            <a:ext cx="1242394" cy="849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40461" y="-81102"/>
            <a:ext cx="5721105" cy="3489205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1213358" cy="562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Mục</a:t>
              </a:r>
              <a:r>
                <a:rPr lang="en-US" sz="59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tiêu</a:t>
              </a:r>
              <a:endParaRPr lang="en-US" sz="59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1481441"/>
            <a:ext cx="14665455" cy="7951383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khoảng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giữa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chứa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đựng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nhiều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nghĩa</a:t>
            </a:r>
            <a:r>
              <a:rPr lang="en-US" sz="2800" b="1" dirty="0">
                <a:latin typeface="UTM Avo" panose="02040603050506020204" pitchFamily="18" charset="0"/>
              </a:rPr>
              <a:t>. Qua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Người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giả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Nơi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gọi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xuất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ghi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phía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vị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trí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Mục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lục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ngay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bìa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cũng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đặt</a:t>
            </a:r>
            <a:r>
              <a:rPr lang="en-US" sz="2800" b="1" dirty="0">
                <a:latin typeface="UTM Avo" panose="02040603050506020204" pitchFamily="18" charset="0"/>
              </a:rPr>
              <a:t> ở </a:t>
            </a:r>
            <a:r>
              <a:rPr lang="en-US" sz="2800" b="1" dirty="0" err="1">
                <a:latin typeface="UTM Avo" panose="02040603050506020204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latin typeface="UTM Avo" panose="02040603050506020204" pitchFamily="18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cuốn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mới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đừng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nhé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     (</a:t>
            </a:r>
            <a:r>
              <a:rPr lang="en-US" sz="2800" b="1" dirty="0" err="1">
                <a:latin typeface="UTM Avo" panose="02040603050506020204" pitchFamily="18" charset="0"/>
              </a:rPr>
              <a:t>Nhật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Huy</a:t>
            </a:r>
            <a:r>
              <a:rPr lang="en-US" sz="2800" b="1" dirty="0">
                <a:latin typeface="UTM Avo" panose="02040603050506020204" pitchFamily="18" charset="0"/>
              </a:rPr>
              <a:t>)  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7067" y="588289"/>
            <a:ext cx="1380286" cy="933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48344" y="472653"/>
            <a:ext cx="12718997" cy="1164910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9" y="1598420"/>
            <a:ext cx="599613" cy="56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4" y="3549855"/>
            <a:ext cx="533417" cy="533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0" y="6096360"/>
            <a:ext cx="614740" cy="661687"/>
          </a:xfrm>
          <a:prstGeom prst="rect">
            <a:avLst/>
          </a:prstGeom>
        </p:spPr>
      </p:pic>
      <p:pic>
        <p:nvPicPr>
          <p:cNvPr id="8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798932C8-48B6-4FAA-B83C-4C7A68219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29505" y="672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2427373"/>
            <a:ext cx="14665455" cy="2411405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Mỗi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gọi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hàng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khoảng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giữa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chứa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đựng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rất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nhiều</a:t>
            </a:r>
            <a:r>
              <a:rPr lang="en-US" sz="3200" b="1" dirty="0"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latin typeface="UTM Avo" panose="02040603050506020204" pitchFamily="18" charset="0"/>
              </a:rPr>
              <a:t>nghĩa</a:t>
            </a:r>
            <a:r>
              <a:rPr lang="en-US" sz="3200" b="1" dirty="0">
                <a:latin typeface="UTM Avo" panose="02040603050506020204" pitchFamily="18" charset="0"/>
              </a:rPr>
              <a:t>. Qua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gì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45282" y="900725"/>
            <a:ext cx="12718997" cy="1164910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1" y="2585028"/>
            <a:ext cx="599613" cy="5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292427" y="2506107"/>
            <a:ext cx="132892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UTM Avo" panose="02040603050506020204" pitchFamily="18" charset="0"/>
              </a:rPr>
              <a:t>Tên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sách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là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hàng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chữ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lớn</a:t>
            </a:r>
            <a:r>
              <a:rPr lang="en-US" sz="3800" b="1" dirty="0">
                <a:latin typeface="UTM Avo" panose="02040603050506020204" pitchFamily="18" charset="0"/>
              </a:rPr>
              <a:t> ở </a:t>
            </a:r>
            <a:r>
              <a:rPr lang="en-US" sz="3800" b="1" dirty="0" err="1">
                <a:latin typeface="UTM Avo" panose="02040603050506020204" pitchFamily="18" charset="0"/>
              </a:rPr>
              <a:t>khoảng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giữa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bìa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sách</a:t>
            </a:r>
            <a:r>
              <a:rPr lang="en-US" sz="3800" b="1" dirty="0">
                <a:latin typeface="UTM Avo" panose="02040603050506020204" pitchFamily="18" charset="0"/>
              </a:rPr>
              <a:t>, </a:t>
            </a:r>
            <a:r>
              <a:rPr lang="en-US" sz="3800" b="1" dirty="0" err="1">
                <a:latin typeface="UTM Avo" panose="02040603050506020204" pitchFamily="18" charset="0"/>
              </a:rPr>
              <a:t>thường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chứa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đựng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rất</a:t>
            </a:r>
            <a:r>
              <a:rPr lang="en-US" sz="3800" b="1" dirty="0"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latin typeface="UTM Avo" panose="02040603050506020204" pitchFamily="18" charset="0"/>
              </a:rPr>
              <a:t>nhiều</a:t>
            </a:r>
            <a:r>
              <a:rPr lang="en-US" sz="3800" b="1" dirty="0">
                <a:latin typeface="UTM Avo" panose="02040603050506020204" pitchFamily="18" charset="0"/>
              </a:rPr>
              <a:t> ý </a:t>
            </a:r>
            <a:r>
              <a:rPr lang="en-US" sz="3800" b="1" dirty="0" err="1">
                <a:latin typeface="UTM Avo" panose="02040603050506020204" pitchFamily="18" charset="0"/>
              </a:rPr>
              <a:t>nghĩa</a:t>
            </a:r>
            <a:r>
              <a:rPr lang="en-US" sz="3800" b="1" dirty="0">
                <a:latin typeface="UTM Avo" panose="02040603050506020204" pitchFamily="18" charset="0"/>
              </a:rPr>
              <a:t>.</a:t>
            </a:r>
            <a:endParaRPr lang="vi-VN" sz="3800" b="1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28504" y="2779191"/>
            <a:ext cx="123568" cy="56374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4458130" y="2779191"/>
            <a:ext cx="123568" cy="56374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496748" y="3613693"/>
            <a:ext cx="210065" cy="563746"/>
            <a:chOff x="12056076" y="4070893"/>
            <a:chExt cx="210065" cy="56374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056076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42573" y="4070893"/>
              <a:ext cx="123568" cy="563746"/>
            </a:xfrm>
            <a:prstGeom prst="line">
              <a:avLst/>
            </a:prstGeom>
            <a:ln w="38100">
              <a:solidFill>
                <a:srgbClr val="FB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6011292" y="3613693"/>
            <a:ext cx="123568" cy="563746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7461" y="2427373"/>
            <a:ext cx="14665455" cy="2411405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Mỗi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gọi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hàng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chữ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khoảng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giữa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chứa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đựng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rất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nhiều</a:t>
            </a:r>
            <a:r>
              <a:rPr lang="en-US" sz="3200" b="1" dirty="0"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latin typeface="UTM Avo" panose="02040603050506020204" pitchFamily="18" charset="0"/>
              </a:rPr>
              <a:t>nghĩa</a:t>
            </a:r>
            <a:r>
              <a:rPr lang="en-US" sz="3200" b="1" dirty="0">
                <a:latin typeface="UTM Avo" panose="02040603050506020204" pitchFamily="18" charset="0"/>
              </a:rPr>
              <a:t>. Qua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gì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45282" y="900725"/>
            <a:ext cx="12718997" cy="1164910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CUỐN SÁCH CỦA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1" y="2585028"/>
            <a:ext cx="599613" cy="5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4399" y="1670627"/>
            <a:ext cx="14665455" cy="3150069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viết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gọi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giả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giả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ghi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vào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phía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trên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của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</a:rPr>
              <a:t>     </a:t>
            </a:r>
            <a:r>
              <a:rPr lang="en-US" sz="3200" b="1" dirty="0" err="1">
                <a:latin typeface="UTM Avo" panose="02040603050506020204" pitchFamily="18" charset="0"/>
              </a:rPr>
              <a:t>Nơi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ra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gọi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xuất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bản</a:t>
            </a:r>
            <a:r>
              <a:rPr lang="en-US" sz="3200" b="1" dirty="0">
                <a:latin typeface="UTM Avo" panose="02040603050506020204" pitchFamily="18" charset="0"/>
              </a:rPr>
              <a:t>. </a:t>
            </a:r>
            <a:r>
              <a:rPr lang="en-US" sz="3200" b="1" dirty="0" err="1">
                <a:latin typeface="UTM Avo" panose="020406030505060202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nhà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xuất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ghi</a:t>
            </a:r>
            <a:r>
              <a:rPr lang="en-US" sz="3200" b="1" dirty="0"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latin typeface="UTM Avo" panose="02040603050506020204" pitchFamily="18" charset="0"/>
              </a:rPr>
              <a:t>phía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dưới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bìa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sách</a:t>
            </a:r>
            <a:r>
              <a:rPr lang="en-US" sz="3200" b="1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8" y="1829784"/>
            <a:ext cx="597565" cy="5975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9420868" y="2406904"/>
            <a:ext cx="1182630" cy="9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72566" y="6198765"/>
            <a:ext cx="10482193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cuốn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761958" y="3815938"/>
            <a:ext cx="2302197" cy="17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72566" y="6933903"/>
            <a:ext cx="819180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nơi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tạo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ra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cuốn</a:t>
            </a:r>
            <a:r>
              <a:rPr lang="en-US" sz="3200" b="1" dirty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UTM Avo" panose="02040603050506020204" pitchFamily="18" charset="0"/>
              </a:rPr>
              <a:t>sách</a:t>
            </a:r>
            <a:endParaRPr lang="en-US" sz="32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3799</TotalTime>
  <Words>1384</Words>
  <Application>Microsoft Office PowerPoint</Application>
  <PresentationFormat>Custom</PresentationFormat>
  <Paragraphs>117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132</cp:revision>
  <dcterms:created xsi:type="dcterms:W3CDTF">2021-05-31T08:31:14Z</dcterms:created>
  <dcterms:modified xsi:type="dcterms:W3CDTF">2021-10-25T12:34:33Z</dcterms:modified>
</cp:coreProperties>
</file>