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3"/>
  </p:notesMasterIdLst>
  <p:sldIdLst>
    <p:sldId id="299" r:id="rId2"/>
    <p:sldId id="347" r:id="rId3"/>
    <p:sldId id="368" r:id="rId4"/>
    <p:sldId id="370" r:id="rId5"/>
    <p:sldId id="382" r:id="rId6"/>
    <p:sldId id="387" r:id="rId7"/>
    <p:sldId id="388" r:id="rId8"/>
    <p:sldId id="371" r:id="rId9"/>
    <p:sldId id="385" r:id="rId10"/>
    <p:sldId id="338" r:id="rId11"/>
    <p:sldId id="339" r:id="rId12"/>
    <p:sldId id="325" r:id="rId13"/>
    <p:sldId id="274" r:id="rId14"/>
    <p:sldId id="275" r:id="rId15"/>
    <p:sldId id="276" r:id="rId16"/>
    <p:sldId id="326" r:id="rId17"/>
    <p:sldId id="256" r:id="rId18"/>
    <p:sldId id="268" r:id="rId19"/>
    <p:sldId id="379" r:id="rId20"/>
    <p:sldId id="380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D9FAD2"/>
    <a:srgbClr val="CC3399"/>
    <a:srgbClr val="FF0066"/>
    <a:srgbClr val="FAD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63" autoAdjust="0"/>
    <p:restoredTop sz="93979" autoAdjust="0"/>
  </p:normalViewPr>
  <p:slideViewPr>
    <p:cSldViewPr snapToGrid="0">
      <p:cViewPr varScale="1">
        <p:scale>
          <a:sx n="65" d="100"/>
          <a:sy n="65" d="100"/>
        </p:scale>
        <p:origin x="10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Bài giảng thiết kế bởi: Hương Thảo - tranthao121006@gmail.com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Bài giảng thiết kế bởi: Hương Thảo - tranthao121006@gmail.com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BF705-C977-43DE-9262-4FA281714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4BB657-7F92-425E-B844-E3D66D611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6E009-8308-492B-9CFF-B5906B805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9D720-E96E-4B0E-B141-D791B551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56DCF-B38C-455C-B742-5BF4E199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7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53518-41C2-4CBA-9B7D-D6E94487F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16A77-D259-419A-838D-89B0FA6A7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E7C9B-9293-482C-8887-230368CBA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4187D-20DE-4449-8FD9-026BE42D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1E910-0050-4F68-BBCE-455B7552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3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E36BB0-286D-45FA-9B61-612F44F44E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7DBAFA-35D9-4BFC-9558-47040FC6E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3F6F6-D4B8-457B-A2B1-F902FA6F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75C11-0693-4B72-B5F8-D81BE3A17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ED6EC-B1BE-43EE-958F-9464059A4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58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B7A8C-C3FD-4AAB-9C7B-E5BD0D48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92655-CD1A-4131-AF0B-718C20685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22101-70E1-4B30-8172-15F4DD93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9334E-C8E4-42A1-B69A-7CD227E8C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C32BC-D713-4855-8463-2D0D56A69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0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DCDEA-0090-4618-8BD5-43841B7ED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190A3-1C03-4EE6-9FBF-5C2CA9B05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D6758-6EFF-491F-884B-7F0382BA7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EFCE7-DE6A-41B1-BD6E-1B78ECC80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D3783-2D4B-49CF-8B33-B92D0B362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4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2A63A-B24E-41C8-A678-5E2D48132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45A71-C4F6-460D-BB2D-A9A5237F0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3CA04-7ED4-4349-9D31-008458EEA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619C8-ED5B-4196-9374-539FAF552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9B4C7-0C76-407C-A8E5-5F73B0D4E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BD82E-1FBC-4BDD-A19E-3AE5E9E5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3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BA504-AD4E-4BA6-91AD-C9667E35B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C5D6F-5638-4DE7-AEB7-2E354C935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0F81B-FD0F-42AA-AD82-A45DC3FDF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7A8D0B-9510-4599-A7AB-D16FBF3AC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6CF45F-D363-472E-BCF9-AED7279CBC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E36776-634B-4800-B3F4-C3F0BE473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6AD709-03D8-4152-895A-9B53ED9B7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843ADE-FE32-4700-8B7B-640EE2FA2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50BD2-E920-43F2-9763-FDE467B1E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B7A0A0-83A5-4B7C-93CA-402249F5B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2A8CDF-FF9C-4A38-9123-9B08E640D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B8B26-77D9-4285-A264-13D269F47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8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695D1D-E76F-498D-8348-4BEC80A22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9C9878-1F8F-4BE3-9A9F-4EBA98A0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C1A96-1B39-47BE-B742-2CB4F0DDF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9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A4A7-DBCD-4B6B-BA04-FFF8CEA13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43C92-13C2-4BEF-AFF1-BE476BC4B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DC7F3-CBC4-4ACA-ABA6-C4F6DEEBE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BCB56-9582-45D4-911A-C916B38AC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0F29A-CC31-4BA5-8947-607F13B27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11281-90BD-41A6-864B-5277B01F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2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5A413-B908-42E1-B797-B88F2EFD3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9FDBC-4C16-4CF7-9818-8C036BA5C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B960A-B27A-4E09-B0CB-7CF7E889B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373E3-7C08-4E17-AD00-B5E8669F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54583-E14D-4D19-9B1F-6680552DC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29D8A-3A56-4805-954B-B24DDB4C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5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B5525-8DE7-43F1-AEB6-03BA0E6F0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43D4F-4C82-4AFF-AD4C-2346F8D3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04037-7432-46D6-8D39-5646F09B9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756CF-B382-4BAB-AD0E-C9547D124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C62BC-3BD7-43A3-93F5-CA6C48623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3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560811" y="2936951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99982" y="724976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THẢ DIỀU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087" y="667386"/>
            <a:ext cx="10591825" cy="123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200" b="1" i="1" dirty="0">
                <a:solidFill>
                  <a:srgbClr val="FF0000"/>
                </a:solidFill>
                <a:latin typeface="+mj-lt"/>
              </a:rPr>
              <a:t>1.</a:t>
            </a:r>
            <a:r>
              <a:rPr lang="vi-VN" sz="3200" b="1" i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Kể tên những sự vật giống cánh diều được nhắc tới trong bài thơ.</a:t>
            </a:r>
            <a:endParaRPr lang="en-US" sz="3200" b="1" dirty="0">
              <a:latin typeface="+mj-lt"/>
            </a:endParaRPr>
          </a:p>
        </p:txBody>
      </p:sp>
      <p:pic>
        <p:nvPicPr>
          <p:cNvPr id="91138" name="Picture 2" descr="20210409090849_wm_shs-tieng-viet-2-tap-1"/>
          <p:cNvPicPr>
            <a:picLocks noChangeAspect="1" noChangeArrowheads="1"/>
          </p:cNvPicPr>
          <p:nvPr/>
        </p:nvPicPr>
        <p:blipFill>
          <a:blip r:embed="rId3" cstate="print"/>
          <a:srcRect l="21857" t="35907" r="13670" b="56500"/>
          <a:stretch>
            <a:fillRect/>
          </a:stretch>
        </p:blipFill>
        <p:spPr bwMode="auto">
          <a:xfrm>
            <a:off x="857251" y="1861999"/>
            <a:ext cx="10844212" cy="2614611"/>
          </a:xfrm>
          <a:prstGeom prst="rect">
            <a:avLst/>
          </a:prstGeom>
          <a:noFill/>
        </p:spPr>
      </p:pic>
      <p:pic>
        <p:nvPicPr>
          <p:cNvPr id="6" name="Picture 2" descr="20210409090849_wm_shs-tieng-viet-2-tap-1"/>
          <p:cNvPicPr>
            <a:picLocks noChangeAspect="1" noChangeArrowheads="1"/>
          </p:cNvPicPr>
          <p:nvPr/>
        </p:nvPicPr>
        <p:blipFill>
          <a:blip r:embed="rId3" cstate="print"/>
          <a:srcRect l="8436" t="31688" r="84941" b="64156"/>
          <a:stretch>
            <a:fillRect/>
          </a:stretch>
        </p:blipFill>
        <p:spPr bwMode="auto">
          <a:xfrm>
            <a:off x="161357" y="628649"/>
            <a:ext cx="695894" cy="7429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71824" y="4671989"/>
            <a:ext cx="2497918" cy="83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70C0"/>
                </a:solidFill>
                <a:latin typeface="+mj-lt"/>
              </a:rPr>
              <a:t>trăng vàng</a:t>
            </a:r>
            <a:endParaRPr lang="en-US" sz="3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15822" y="4167604"/>
            <a:ext cx="881066" cy="71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vi-VN" sz="6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Marlett" pitchFamily="2" charset="2"/>
              </a:rPr>
              <a:t></a:t>
            </a:r>
            <a:endParaRPr kumimoji="0" lang="en-US" sz="60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9436896" y="3460947"/>
            <a:ext cx="15859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6000" b="1" i="0" u="none" strike="noStrike" cap="none" normalizeH="0" baseline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Marlett" pitchFamily="2" charset="2"/>
              </a:rPr>
              <a:t></a:t>
            </a:r>
            <a:endParaRPr kumimoji="0" lang="en-US" sz="6000" b="1" i="0" u="none" strike="noStrike" cap="none" normalizeH="0" baseline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612350" y="4249988"/>
            <a:ext cx="681040" cy="103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vi-VN" sz="6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Marlett" pitchFamily="2" charset="2"/>
              </a:rPr>
              <a:t></a:t>
            </a:r>
            <a:endParaRPr kumimoji="0" lang="en-US" sz="60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943594" y="4166408"/>
            <a:ext cx="976314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vi-VN" sz="6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Marlett" pitchFamily="2" charset="2"/>
              </a:rPr>
              <a:t></a:t>
            </a:r>
            <a:endParaRPr kumimoji="0" lang="en-US" sz="60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8086722" y="4214667"/>
            <a:ext cx="976314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vi-VN" sz="6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Marlett" pitchFamily="2" charset="2"/>
              </a:rPr>
              <a:t></a:t>
            </a:r>
            <a:endParaRPr kumimoji="0" lang="en-US" sz="60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A86FE0-FFC1-4D37-B858-21F3078B19CB}"/>
              </a:ext>
            </a:extLst>
          </p:cNvPr>
          <p:cNvSpPr txBox="1"/>
          <p:nvPr/>
        </p:nvSpPr>
        <p:spPr>
          <a:xfrm>
            <a:off x="427825" y="4671989"/>
            <a:ext cx="2717004" cy="83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70C0"/>
                </a:solidFill>
                <a:latin typeface="+mj-lt"/>
              </a:rPr>
              <a:t>chiếc thuyền</a:t>
            </a:r>
            <a:endParaRPr lang="en-US" sz="3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AB1A1B-DAD3-4889-9B08-1FBFE792C2DA}"/>
              </a:ext>
            </a:extLst>
          </p:cNvPr>
          <p:cNvSpPr txBox="1"/>
          <p:nvPr/>
        </p:nvSpPr>
        <p:spPr>
          <a:xfrm>
            <a:off x="5608852" y="4682343"/>
            <a:ext cx="1871201" cy="83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70C0"/>
                </a:solidFill>
                <a:latin typeface="+mj-lt"/>
              </a:rPr>
              <a:t>hạt cau</a:t>
            </a:r>
            <a:endParaRPr lang="en-US" sz="3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1CB593-EF16-4691-8067-BF8CEA99E300}"/>
              </a:ext>
            </a:extLst>
          </p:cNvPr>
          <p:cNvSpPr txBox="1"/>
          <p:nvPr/>
        </p:nvSpPr>
        <p:spPr>
          <a:xfrm>
            <a:off x="7705713" y="4691183"/>
            <a:ext cx="2052468" cy="83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70C0"/>
                </a:solidFill>
                <a:latin typeface="+mj-lt"/>
              </a:rPr>
              <a:t>lưõi liềm</a:t>
            </a:r>
            <a:endParaRPr lang="en-US" sz="3600" b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69202"/>
            <a:ext cx="11830050" cy="2400314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“Sao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qua/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169" y="2469516"/>
            <a:ext cx="3989387" cy="283114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81717" y="4591683"/>
            <a:ext cx="648971" cy="61849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warp dir="in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ldLvl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665" y="653735"/>
            <a:ext cx="10515600" cy="1325563"/>
          </a:xfrm>
        </p:spPr>
        <p:txBody>
          <a:bodyPr>
            <a:normAutofit/>
          </a:bodyPr>
          <a:lstStyle/>
          <a:p>
            <a:r>
              <a:rPr lang="en-US" sz="355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555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5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55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128" y="1855152"/>
            <a:ext cx="9524997" cy="324548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1571941" y="3982086"/>
            <a:ext cx="648971" cy="575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warp dir="in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bldLvl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65166"/>
            <a:ext cx="10972800" cy="1143000"/>
          </a:xfrm>
        </p:spPr>
        <p:txBody>
          <a:bodyPr>
            <a:normAutofit/>
          </a:bodyPr>
          <a:lstStyle/>
          <a:p>
            <a:r>
              <a:rPr lang="en-US" sz="3555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555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555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55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555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55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555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55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555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55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555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55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55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55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55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55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555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55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55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55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55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150" y="1562095"/>
            <a:ext cx="10801350" cy="2589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warp dir="in"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1" y="914402"/>
            <a:ext cx="889859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00CC"/>
                </a:solidFill>
              </a:rPr>
              <a:t>- </a:t>
            </a:r>
            <a:r>
              <a:rPr lang="vi-VN" sz="3200" b="1" dirty="0">
                <a:solidFill>
                  <a:srgbClr val="0000CC"/>
                </a:solidFill>
              </a:rPr>
              <a:t>Nội dung khổ thơ thế nào? </a:t>
            </a:r>
            <a:endParaRPr lang="en-US" sz="3200" b="1" dirty="0">
              <a:solidFill>
                <a:srgbClr val="0000CC"/>
              </a:solidFill>
            </a:endParaRP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vi-VN" sz="3200" b="1" dirty="0">
                <a:solidFill>
                  <a:srgbClr val="0000CC"/>
                </a:solidFill>
              </a:rPr>
              <a:t>Có hình ảnh nào đẹp? </a:t>
            </a:r>
            <a:endParaRPr lang="en-US" sz="3200" b="1" dirty="0">
              <a:solidFill>
                <a:srgbClr val="0000CC"/>
              </a:solidFill>
            </a:endParaRP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vi-VN" sz="3200" b="1" dirty="0">
                <a:solidFill>
                  <a:srgbClr val="0000CC"/>
                </a:solidFill>
              </a:rPr>
              <a:t>Có từ ngữ nào hay?</a:t>
            </a:r>
            <a:endParaRPr lang="en-US" sz="3200" b="1" dirty="0">
              <a:solidFill>
                <a:srgbClr val="0000CC"/>
              </a:solidFill>
            </a:endParaRPr>
          </a:p>
          <a:p>
            <a:pPr>
              <a:lnSpc>
                <a:spcPct val="200000"/>
              </a:lnSpc>
              <a:buFontTx/>
              <a:buChar char="-"/>
            </a:pPr>
            <a:r>
              <a:rPr lang="vi-VN" sz="3200" b="1" dirty="0">
                <a:solidFill>
                  <a:srgbClr val="0000CC"/>
                </a:solidFill>
              </a:rPr>
              <a:t> Em cảm thấy</a:t>
            </a:r>
            <a:r>
              <a:rPr lang="en-US" sz="3200" b="1" dirty="0">
                <a:solidFill>
                  <a:srgbClr val="0000CC"/>
                </a:solidFill>
              </a:rPr>
              <a:t> </a:t>
            </a:r>
            <a:r>
              <a:rPr lang="vi-VN" sz="3200" b="1" dirty="0">
                <a:solidFill>
                  <a:srgbClr val="0000CC"/>
                </a:solidFill>
              </a:rPr>
              <a:t>thế nào khi đọc khổ thơ đó?...</a:t>
            </a:r>
            <a:endParaRPr lang="en-US" sz="32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warp dir="in"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70" y="-879867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08" b="99021" l="4316" r="97158">
                        <a14:foregroundMark x1="26421" y1="22277" x2="31053" y2="24969"/>
                        <a14:foregroundMark x1="18947" y1="26316" x2="22105" y2="24725"/>
                        <a14:foregroundMark x1="37474" y1="45532" x2="45158" y2="53978"/>
                        <a14:foregroundMark x1="33684" y1="80171" x2="42842" y2="86414"/>
                        <a14:foregroundMark x1="32421" y1="82375" x2="52211" y2="96450"/>
                        <a14:foregroundMark x1="32842" y1="81518" x2="41474" y2="83109"/>
                        <a14:foregroundMark x1="49368" y1="27907" x2="73789" y2="41371"/>
                        <a14:foregroundMark x1="47684" y1="31212" x2="45474" y2="35863"/>
                        <a14:foregroundMark x1="45474" y1="35863" x2="59053" y2="41860"/>
                        <a14:foregroundMark x1="59053" y1="42105" x2="77684" y2="48470"/>
                        <a14:foregroundMark x1="77158" y1="47736" x2="82737" y2="50184"/>
                        <a14:foregroundMark x1="76737" y1="44798" x2="82737" y2="51285"/>
                        <a14:foregroundMark x1="35474" y1="65239" x2="48000" y2="60588"/>
                        <a14:foregroundMark x1="23789" y1="24725" x2="34737" y2="31334"/>
                        <a14:foregroundMark x1="33579" y1="40514" x2="35474" y2="40514"/>
                        <a14:foregroundMark x1="19895" y1="34639" x2="22842" y2="3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3019"/>
            <a:ext cx="4564358" cy="39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7064" y="1083606"/>
            <a:ext cx="10560551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4" y="-144463"/>
            <a:ext cx="32298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403" t="45957" r="33300" b="42725"/>
          <a:stretch/>
        </p:blipFill>
        <p:spPr>
          <a:xfrm>
            <a:off x="272083" y="2816111"/>
            <a:ext cx="11011979" cy="172758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001490-4F76-4912-A33B-262E1CA208C4}"/>
              </a:ext>
            </a:extLst>
          </p:cNvPr>
          <p:cNvCxnSpPr/>
          <p:nvPr/>
        </p:nvCxnSpPr>
        <p:spPr>
          <a:xfrm>
            <a:off x="5597339" y="3923071"/>
            <a:ext cx="17916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259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warp dir="in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91658" y="388356"/>
            <a:ext cx="5223623" cy="92332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5400" dirty="0" err="1">
                <a:latin typeface="iCiel Cadena" panose="02000503000000020004" pitchFamily="2" charset="0"/>
                <a:ea typeface="思源黑体 CN Bold" panose="020B0800000000000000" pitchFamily="34" charset="-122"/>
              </a:rPr>
              <a:t>Yêu</a:t>
            </a:r>
            <a:r>
              <a:rPr lang="en-US" altLang="zh-CN" sz="5400" dirty="0"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latin typeface="iCiel Cadena" panose="02000503000000020004" pitchFamily="2" charset="0"/>
                <a:ea typeface="思源黑体 CN Bold" panose="020B0800000000000000" pitchFamily="34" charset="-122"/>
              </a:rPr>
              <a:t>cầu</a:t>
            </a:r>
            <a:r>
              <a:rPr lang="en-US" altLang="zh-CN" sz="5400" dirty="0"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latin typeface="iCiel Cadena" panose="02000503000000020004" pitchFamily="2" charset="0"/>
                <a:ea typeface="思源黑体 CN Bold" panose="020B0800000000000000" pitchFamily="34" charset="-122"/>
              </a:rPr>
              <a:t>cần</a:t>
            </a:r>
            <a:r>
              <a:rPr lang="en-US" altLang="zh-CN" sz="5400" dirty="0"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latin typeface="iCiel Cadena" panose="02000503000000020004" pitchFamily="2" charset="0"/>
                <a:ea typeface="思源黑体 CN Bold" panose="020B0800000000000000" pitchFamily="34" charset="-122"/>
              </a:rPr>
              <a:t>đạt</a:t>
            </a:r>
            <a:endParaRPr lang="zh-CN" altLang="en-US" sz="5400" dirty="0"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22" name="Picture 21" descr="A picture containing toy, doll, clock, drawing&#10;&#10;Description automatically generated">
            <a:extLst>
              <a:ext uri="{FF2B5EF4-FFF2-40B4-BE49-F238E27FC236}">
                <a16:creationId xmlns:a16="http://schemas.microsoft.com/office/drawing/2014/main" id="{EE450A0D-CEC3-4764-809D-6E89BC327F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395" y="3878611"/>
            <a:ext cx="3191871" cy="307328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603128" y="1700041"/>
            <a:ext cx="8622722" cy="1106129"/>
            <a:chOff x="3288927" y="2027901"/>
            <a:chExt cx="8622722" cy="1106129"/>
          </a:xfrm>
        </p:grpSpPr>
        <p:grpSp>
          <p:nvGrpSpPr>
            <p:cNvPr id="24" name="Group 23"/>
            <p:cNvGrpSpPr/>
            <p:nvPr/>
          </p:nvGrpSpPr>
          <p:grpSpPr>
            <a:xfrm>
              <a:off x="3288927" y="2027901"/>
              <a:ext cx="8622722" cy="1106129"/>
              <a:chOff x="4129586" y="2020529"/>
              <a:chExt cx="7085620" cy="1106129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5065129" y="2020529"/>
                <a:ext cx="6150077" cy="1106129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4129586" y="2363428"/>
                <a:ext cx="735480" cy="435077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UTM Avo" pitchFamily="18" charset="0"/>
                  </a:rPr>
                  <a:t>1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557248" y="2139967"/>
              <a:ext cx="6710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hangingPunct="0"/>
              <a:r>
                <a:rPr lang="en-US" altLang="zh-CN" sz="2400" b="1" dirty="0" err="1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altLang="zh-CN" sz="2400" b="1" dirty="0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altLang="zh-CN" sz="2400" b="1" dirty="0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2400" b="1" dirty="0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</a:t>
              </a:r>
              <a:r>
                <a:rPr lang="vi-VN" altLang="zh-CN" sz="2400" b="1" dirty="0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</a:t>
              </a:r>
              <a:r>
                <a:rPr lang="en-US" altLang="zh-CN" sz="2400" b="1" dirty="0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altLang="zh-CN" sz="2400" b="1" dirty="0" err="1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altLang="zh-CN" sz="2400" b="1" dirty="0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ngắt</a:t>
              </a:r>
              <a:r>
                <a:rPr lang="en-US" altLang="zh-CN" sz="2400" b="1" dirty="0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nghỉ</a:t>
              </a:r>
              <a:r>
                <a:rPr lang="en-US" altLang="zh-CN" sz="2400" b="1" dirty="0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2400" b="1" dirty="0" err="1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nhấn</a:t>
              </a:r>
              <a:r>
                <a:rPr lang="en-US" altLang="zh-CN" sz="2400" b="1" dirty="0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altLang="zh-CN" sz="2400" b="1" dirty="0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lang="en-US" altLang="zh-CN" sz="2400" b="1" dirty="0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altLang="zh-CN" sz="2400" b="1" dirty="0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zh-CN" altLang="en-US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603128" y="3194526"/>
            <a:ext cx="8480285" cy="1106129"/>
            <a:chOff x="3288927" y="2027901"/>
            <a:chExt cx="8480285" cy="1106129"/>
          </a:xfrm>
        </p:grpSpPr>
        <p:grpSp>
          <p:nvGrpSpPr>
            <p:cNvPr id="29" name="Group 28"/>
            <p:cNvGrpSpPr/>
            <p:nvPr/>
          </p:nvGrpSpPr>
          <p:grpSpPr>
            <a:xfrm>
              <a:off x="3288927" y="2027901"/>
              <a:ext cx="8480285" cy="1106129"/>
              <a:chOff x="4129586" y="2020529"/>
              <a:chExt cx="6968574" cy="1106129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4948083" y="2020529"/>
                <a:ext cx="6150077" cy="1106129"/>
              </a:xfrm>
              <a:prstGeom prst="roundRect">
                <a:avLst>
                  <a:gd name="adj" fmla="val 50000"/>
                </a:avLst>
              </a:prstGeom>
              <a:solidFill>
                <a:srgbClr val="FFCCCC"/>
              </a:solidFill>
              <a:ln>
                <a:solidFill>
                  <a:srgbClr val="FF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4129586" y="2363428"/>
                <a:ext cx="735480" cy="435077"/>
              </a:xfrm>
              <a:prstGeom prst="roundRect">
                <a:avLst>
                  <a:gd name="adj" fmla="val 50000"/>
                </a:avLst>
              </a:prstGeom>
              <a:solidFill>
                <a:srgbClr val="FFCCCC"/>
              </a:solidFill>
              <a:ln>
                <a:solidFill>
                  <a:srgbClr val="FF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UTM Avo" pitchFamily="18" charset="0"/>
                  </a:rPr>
                  <a:t>2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4557248" y="2139967"/>
              <a:ext cx="70939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hangingPunct="0"/>
              <a:r>
                <a:rPr lang="en-US" altLang="zh-CN" sz="2400" b="1" dirty="0" err="1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Trả</a:t>
              </a:r>
              <a:r>
                <a:rPr lang="en-US" altLang="zh-CN" sz="2400" b="1" dirty="0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altLang="zh-CN" sz="2400" b="1" dirty="0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altLang="zh-CN" sz="2400" b="1" dirty="0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các</a:t>
              </a:r>
              <a:r>
                <a:rPr lang="en-US" altLang="zh-CN" sz="2400" b="1" dirty="0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hỏi</a:t>
              </a:r>
              <a:r>
                <a:rPr lang="en-US" altLang="zh-CN" sz="2400" b="1" dirty="0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liên</a:t>
              </a:r>
              <a:r>
                <a:rPr lang="en-US" altLang="zh-CN" sz="2400" b="1" dirty="0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quan</a:t>
              </a:r>
              <a:r>
                <a:rPr lang="en-US" altLang="zh-CN" sz="2400" b="1" dirty="0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2400" b="1" dirty="0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altLang="zh-CN" sz="2400" b="1" dirty="0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altLang="zh-CN" sz="2400" b="1" dirty="0" err="1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Nêu</a:t>
              </a:r>
              <a:r>
                <a:rPr lang="en-US" altLang="zh-CN" sz="2400" b="1" dirty="0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altLang="zh-CN" sz="2400" b="1" dirty="0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altLang="zh-CN" sz="2400" b="1" dirty="0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lang="en-US" altLang="zh-CN" sz="2400" b="1" dirty="0" err="1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zh-CN" sz="2400" b="1" dirty="0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altLang="zh-CN" sz="2400" b="1" dirty="0">
                  <a:latin typeface="utm avo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zh-CN" altLang="en-US" sz="24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3038169" y="3920602"/>
            <a:ext cx="91538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9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69449" y="757456"/>
            <a:ext cx="996609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5822" y="1618719"/>
            <a:ext cx="5049275" cy="233903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hái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l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ưỡi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liềm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22894" y="4353295"/>
            <a:ext cx="8459200" cy="1034664"/>
            <a:chOff x="1113668" y="2511"/>
            <a:chExt cx="7439318" cy="1034664"/>
          </a:xfrm>
        </p:grpSpPr>
        <p:sp>
          <p:nvSpPr>
            <p:cNvPr id="9" name="Round Same Side Corner Rectangle 8"/>
            <p:cNvSpPr/>
            <p:nvPr/>
          </p:nvSpPr>
          <p:spPr>
            <a:xfrm rot="5400000">
              <a:off x="4315995" y="-3199816"/>
              <a:ext cx="1034664" cy="7439318"/>
            </a:xfrm>
            <a:prstGeom prst="round2SameRect">
              <a:avLst/>
            </a:prstGeom>
            <a:solidFill>
              <a:schemeClr val="accent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 Same Side Corner Rectangle 4"/>
            <p:cNvSpPr txBox="1"/>
            <p:nvPr/>
          </p:nvSpPr>
          <p:spPr>
            <a:xfrm>
              <a:off x="1113668" y="53019"/>
              <a:ext cx="7388810" cy="933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7780" rIns="17780" bIns="17780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600" b="1" kern="12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M: </a:t>
              </a:r>
              <a:r>
                <a:rPr lang="en-US" sz="3600" b="1" kern="12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Cánh</a:t>
              </a:r>
              <a:r>
                <a:rPr lang="en-US" sz="36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diều</a:t>
              </a:r>
              <a:r>
                <a:rPr lang="en-US" sz="36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cong</a:t>
              </a:r>
              <a:r>
                <a:rPr lang="en-US" sz="36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cong</a:t>
              </a:r>
              <a:r>
                <a:rPr lang="en-US" sz="36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36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lưỡi</a:t>
              </a:r>
              <a:r>
                <a:rPr lang="en-US" sz="36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kern="12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liềm</a:t>
              </a:r>
              <a:r>
                <a:rPr lang="en-US" sz="3600" b="1" kern="1200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192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ều ơi… - Báo Đắk Lắk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04" y="1792165"/>
            <a:ext cx="6917073" cy="4606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20295" y="564971"/>
            <a:ext cx="914618" cy="5879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1840" y="458954"/>
            <a:ext cx="7502560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882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12192000" cy="6833276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155576" y="474226"/>
            <a:ext cx="11893856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31005" y="726311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0375" y="1262155"/>
            <a:ext cx="4390887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thổi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</a:t>
            </a: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ngần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Ngân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15282" y="2295346"/>
            <a:ext cx="3867435" cy="227748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cau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70477" y="1297264"/>
            <a:ext cx="3867435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hái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l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ưỡi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liềm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réo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244657-7BAC-48DF-8794-AC83C66510BB}"/>
              </a:ext>
            </a:extLst>
          </p:cNvPr>
          <p:cNvSpPr txBox="1"/>
          <p:nvPr/>
        </p:nvSpPr>
        <p:spPr>
          <a:xfrm>
            <a:off x="8900247" y="5263186"/>
            <a:ext cx="2727957" cy="46160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Khoa)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8CDCB2A-A039-4A6B-8333-1D3228EBD257}"/>
              </a:ext>
            </a:extLst>
          </p:cNvPr>
          <p:cNvSpPr/>
          <p:nvPr/>
        </p:nvSpPr>
        <p:spPr>
          <a:xfrm>
            <a:off x="548601" y="1412633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EFF09D-FB9F-40E4-8F76-A06787510F59}"/>
              </a:ext>
            </a:extLst>
          </p:cNvPr>
          <p:cNvSpPr/>
          <p:nvPr/>
        </p:nvSpPr>
        <p:spPr>
          <a:xfrm>
            <a:off x="563796" y="3513223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EF6979C-29BA-4475-8C5F-D7B473A67F55}"/>
              </a:ext>
            </a:extLst>
          </p:cNvPr>
          <p:cNvSpPr/>
          <p:nvPr/>
        </p:nvSpPr>
        <p:spPr>
          <a:xfrm>
            <a:off x="4828411" y="2407095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0745B9-76A6-45F2-8757-F07C088EAF1C}"/>
              </a:ext>
            </a:extLst>
          </p:cNvPr>
          <p:cNvSpPr/>
          <p:nvPr/>
        </p:nvSpPr>
        <p:spPr>
          <a:xfrm>
            <a:off x="8247165" y="1422807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D2A0A-00F1-4918-A68A-C95F82259AC4}"/>
              </a:ext>
            </a:extLst>
          </p:cNvPr>
          <p:cNvSpPr/>
          <p:nvPr/>
        </p:nvSpPr>
        <p:spPr>
          <a:xfrm>
            <a:off x="8253398" y="3566991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1624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warp dir="in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32162" y="523556"/>
            <a:ext cx="2765551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5583" y="1248903"/>
            <a:ext cx="4390887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thổi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</a:t>
            </a: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ngần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Ngân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2B210F-D0D7-42DF-B7B7-C584B7D049CD}"/>
              </a:ext>
            </a:extLst>
          </p:cNvPr>
          <p:cNvSpPr/>
          <p:nvPr/>
        </p:nvSpPr>
        <p:spPr>
          <a:xfrm>
            <a:off x="513809" y="1369885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BA43CF-E951-41BA-9383-BB3A1D6513C3}"/>
              </a:ext>
            </a:extLst>
          </p:cNvPr>
          <p:cNvSpPr/>
          <p:nvPr/>
        </p:nvSpPr>
        <p:spPr>
          <a:xfrm>
            <a:off x="578980" y="3499971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694320-338C-4B89-83D5-D2D539FB931E}"/>
              </a:ext>
            </a:extLst>
          </p:cNvPr>
          <p:cNvCxnSpPr/>
          <p:nvPr/>
        </p:nvCxnSpPr>
        <p:spPr>
          <a:xfrm>
            <a:off x="2534808" y="4954439"/>
            <a:ext cx="14495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Picture 4" descr="Cầu vồng được tạo thành từ 1000 tỷ ngôi sao của Dải Ngân Hà - KhoaHoc.tv">
            <a:extLst>
              <a:ext uri="{FF2B5EF4-FFF2-40B4-BE49-F238E27FC236}">
                <a16:creationId xmlns:a16="http://schemas.microsoft.com/office/drawing/2014/main" id="{8A1DE019-3685-4EEE-A2E2-7EBE5E3E4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66474"/>
            <a:ext cx="6419850" cy="352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FB68707-DB48-4537-94F0-294A0947CB4F}"/>
              </a:ext>
            </a:extLst>
          </p:cNvPr>
          <p:cNvSpPr txBox="1"/>
          <p:nvPr/>
        </p:nvSpPr>
        <p:spPr>
          <a:xfrm>
            <a:off x="683285" y="5117346"/>
            <a:ext cx="5566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Ngân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dải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Ngân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8319EB-E9FF-42B8-8C7E-EFC3D35AFE62}"/>
              </a:ext>
            </a:extLst>
          </p:cNvPr>
          <p:cNvSpPr txBox="1"/>
          <p:nvPr/>
        </p:nvSpPr>
        <p:spPr>
          <a:xfrm>
            <a:off x="485621" y="5602689"/>
            <a:ext cx="11220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D3F29A-9312-4763-A7FB-FCA71622C20E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4" name="Rectangle: Top Corners Rounded 17">
              <a:extLst>
                <a:ext uri="{FF2B5EF4-FFF2-40B4-BE49-F238E27FC236}">
                  <a16:creationId xmlns:a16="http://schemas.microsoft.com/office/drawing/2014/main" id="{741809C0-06FE-4896-94A8-739643409133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Top Corners Rounded 18">
              <a:extLst>
                <a:ext uri="{FF2B5EF4-FFF2-40B4-BE49-F238E27FC236}">
                  <a16:creationId xmlns:a16="http://schemas.microsoft.com/office/drawing/2014/main" id="{88F44454-5D38-468B-A71C-0A9F95196300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16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warp dir="in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362A75-4ABF-4086-8B68-F0B807E2E14C}"/>
              </a:ext>
            </a:extLst>
          </p:cNvPr>
          <p:cNvSpPr txBox="1"/>
          <p:nvPr/>
        </p:nvSpPr>
        <p:spPr>
          <a:xfrm>
            <a:off x="621544" y="847546"/>
            <a:ext cx="4769606" cy="233903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cau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BA74B0-20F2-4522-9954-7FEA2EEDC57F}"/>
              </a:ext>
            </a:extLst>
          </p:cNvPr>
          <p:cNvSpPr/>
          <p:nvPr/>
        </p:nvSpPr>
        <p:spPr>
          <a:xfrm>
            <a:off x="342900" y="1008077"/>
            <a:ext cx="646134" cy="573073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1A01D2-23C6-48E6-AFA6-D86B68E4EF6A}"/>
              </a:ext>
            </a:extLst>
          </p:cNvPr>
          <p:cNvCxnSpPr>
            <a:cxnSpLocks/>
          </p:cNvCxnSpPr>
          <p:nvPr/>
        </p:nvCxnSpPr>
        <p:spPr>
          <a:xfrm>
            <a:off x="2824904" y="2484523"/>
            <a:ext cx="12033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BC4612-A5FC-4808-89A7-7658C9DDC6E4}"/>
              </a:ext>
            </a:extLst>
          </p:cNvPr>
          <p:cNvCxnSpPr>
            <a:cxnSpLocks/>
          </p:cNvCxnSpPr>
          <p:nvPr/>
        </p:nvCxnSpPr>
        <p:spPr>
          <a:xfrm>
            <a:off x="3149371" y="3036973"/>
            <a:ext cx="9040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图片 6">
            <a:extLst>
              <a:ext uri="{FF2B5EF4-FFF2-40B4-BE49-F238E27FC236}">
                <a16:creationId xmlns:a16="http://schemas.microsoft.com/office/drawing/2014/main" id="{4E0A3A36-C4A9-4C02-938E-4119D33C6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1F11BF-37E2-4BE2-B423-EFC20067A40B}"/>
              </a:ext>
            </a:extLst>
          </p:cNvPr>
          <p:cNvSpPr txBox="1"/>
          <p:nvPr/>
        </p:nvSpPr>
        <p:spPr>
          <a:xfrm>
            <a:off x="391297" y="4572686"/>
            <a:ext cx="1496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A0BC15-CEE8-4FC2-9289-198C513DD9EE}"/>
              </a:ext>
            </a:extLst>
          </p:cNvPr>
          <p:cNvSpPr txBox="1"/>
          <p:nvPr/>
        </p:nvSpPr>
        <p:spPr>
          <a:xfrm>
            <a:off x="1696952" y="4564321"/>
            <a:ext cx="10103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nứa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thóc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8" name="Picture 17" descr="Nhớ những mùa cau | Báo dân sinh">
            <a:extLst>
              <a:ext uri="{FF2B5EF4-FFF2-40B4-BE49-F238E27FC236}">
                <a16:creationId xmlns:a16="http://schemas.microsoft.com/office/drawing/2014/main" id="{358A2105-978D-4F7F-A9E0-BD1213516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4235" y="724991"/>
            <a:ext cx="2663339" cy="322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ung cấp các loại cau tươi, cau khô xuất khẩu">
            <a:extLst>
              <a:ext uri="{FF2B5EF4-FFF2-40B4-BE49-F238E27FC236}">
                <a16:creationId xmlns:a16="http://schemas.microsoft.com/office/drawing/2014/main" id="{5E8E4A1C-9AA0-471A-96C3-C0985A7AD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825" y="1008075"/>
            <a:ext cx="3229509" cy="266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09E85CD-C928-4AF4-A83D-9BD836FE9CD1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7B68DEDB-1D47-4BDF-8C02-684771FE669D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E3C62904-CD72-4172-BE77-83CF995FBA61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292C609-0665-47B1-98B2-05A9C5989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047" y="933698"/>
            <a:ext cx="48768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83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warp dir="in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7064" y="841906"/>
            <a:ext cx="4805092" cy="233903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hái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l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ưỡi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liềm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70745B9-76A6-45F2-8757-F07C088EAF1C}"/>
              </a:ext>
            </a:extLst>
          </p:cNvPr>
          <p:cNvSpPr/>
          <p:nvPr/>
        </p:nvSpPr>
        <p:spPr>
          <a:xfrm>
            <a:off x="637063" y="986499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242AD5-DB08-4817-9876-8F64019B205F}"/>
              </a:ext>
            </a:extLst>
          </p:cNvPr>
          <p:cNvCxnSpPr/>
          <p:nvPr/>
        </p:nvCxnSpPr>
        <p:spPr>
          <a:xfrm>
            <a:off x="3221021" y="2454933"/>
            <a:ext cx="15945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4" descr="Historic Sickle Cutting Grass Stock Photo (Edit Now) 1601841664">
            <a:extLst>
              <a:ext uri="{FF2B5EF4-FFF2-40B4-BE49-F238E27FC236}">
                <a16:creationId xmlns:a16="http://schemas.microsoft.com/office/drawing/2014/main" id="{6D4CB3A3-06D7-4EC8-BD7B-01F24C761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5"/>
          <a:stretch/>
        </p:blipFill>
        <p:spPr bwMode="auto">
          <a:xfrm>
            <a:off x="6020912" y="927507"/>
            <a:ext cx="5534025" cy="3676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6">
            <a:extLst>
              <a:ext uri="{FF2B5EF4-FFF2-40B4-BE49-F238E27FC236}">
                <a16:creationId xmlns:a16="http://schemas.microsoft.com/office/drawing/2014/main" id="{730B12CB-EC0B-441D-BB87-6CE3A3F313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F103829-8A40-4EEF-B1DA-B7B210A50701}"/>
              </a:ext>
            </a:extLst>
          </p:cNvPr>
          <p:cNvSpPr txBox="1"/>
          <p:nvPr/>
        </p:nvSpPr>
        <p:spPr>
          <a:xfrm>
            <a:off x="148183" y="5004817"/>
            <a:ext cx="289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419A5B-19D5-4AE1-BC5E-4E0655AB36E9}"/>
              </a:ext>
            </a:extLst>
          </p:cNvPr>
          <p:cNvSpPr txBox="1"/>
          <p:nvPr/>
        </p:nvSpPr>
        <p:spPr>
          <a:xfrm>
            <a:off x="2311494" y="5041035"/>
            <a:ext cx="9537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 phận bằng sắt của cái liềm, hình cong, nhọn, có răng. </a:t>
            </a:r>
            <a:b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C1D48E-09C6-4BAA-8456-7C7EE9046F7A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8A845D06-FB3D-4905-97A2-FED5A928184A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20B118A-86D9-4DD8-94D8-A800CEE47299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4D0EE2-94EB-4CDB-9155-21D90D492A34}"/>
              </a:ext>
            </a:extLst>
          </p:cNvPr>
          <p:cNvCxnSpPr>
            <a:cxnSpLocks/>
          </p:cNvCxnSpPr>
          <p:nvPr/>
        </p:nvCxnSpPr>
        <p:spPr>
          <a:xfrm flipV="1">
            <a:off x="2061902" y="975840"/>
            <a:ext cx="132735" cy="4915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99C001D-FA53-40E6-B512-441763903ABB}"/>
              </a:ext>
            </a:extLst>
          </p:cNvPr>
          <p:cNvCxnSpPr>
            <a:cxnSpLocks/>
          </p:cNvCxnSpPr>
          <p:nvPr/>
        </p:nvCxnSpPr>
        <p:spPr>
          <a:xfrm flipV="1">
            <a:off x="4675458" y="1519904"/>
            <a:ext cx="132735" cy="4915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01D380E-ABAA-403C-8CA1-827F51856336}"/>
              </a:ext>
            </a:extLst>
          </p:cNvPr>
          <p:cNvCxnSpPr>
            <a:cxnSpLocks/>
          </p:cNvCxnSpPr>
          <p:nvPr/>
        </p:nvCxnSpPr>
        <p:spPr>
          <a:xfrm flipV="1">
            <a:off x="2841525" y="2064400"/>
            <a:ext cx="132735" cy="4915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FE0944-B0A9-4F5E-864F-3EAF557E5993}"/>
              </a:ext>
            </a:extLst>
          </p:cNvPr>
          <p:cNvGrpSpPr/>
          <p:nvPr/>
        </p:nvGrpSpPr>
        <p:grpSpPr>
          <a:xfrm>
            <a:off x="4016824" y="2617322"/>
            <a:ext cx="181901" cy="491520"/>
            <a:chOff x="7253752" y="4727997"/>
            <a:chExt cx="181901" cy="49152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87CD832-4CFA-4051-AC4A-D76DE73DC9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3752" y="4727997"/>
              <a:ext cx="132735" cy="4915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32FF46E-C8FB-4EA5-BE14-02E7A4DD17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02918" y="4727997"/>
              <a:ext cx="132735" cy="4915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2187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warp dir="in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3" b="99476" l="0" r="100000">
                        <a14:foregroundMark x1="62413" y1="8916" x2="84266" y2="27622"/>
                        <a14:foregroundMark x1="68182" y1="19580" x2="54371" y2="36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334" y="2853118"/>
            <a:ext cx="4547899" cy="45478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97912" y="1834538"/>
            <a:ext cx="5955231" cy="258525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réo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endParaRPr lang="en-US" sz="4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47A8FA-D9A4-4CDC-A367-CA2F61FFBF81}"/>
              </a:ext>
            </a:extLst>
          </p:cNvPr>
          <p:cNvSpPr/>
          <p:nvPr/>
        </p:nvSpPr>
        <p:spPr>
          <a:xfrm>
            <a:off x="3955321" y="2039431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9544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warp dir="in"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12192000" cy="6833276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155576" y="474226"/>
            <a:ext cx="11893856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6904" y="62686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0375" y="1262155"/>
            <a:ext cx="4390887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thổi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</a:t>
            </a: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ngần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Ngân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26794" y="2295346"/>
            <a:ext cx="3867435" cy="227748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v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cau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nong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40987" y="1297264"/>
            <a:ext cx="3867435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hái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l</a:t>
            </a:r>
            <a:r>
              <a:rPr lang="vi-VN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ưỡi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liềm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Nhạc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réo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vang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just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Uốn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just"/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244657-7BAC-48DF-8794-AC83C66510BB}"/>
              </a:ext>
            </a:extLst>
          </p:cNvPr>
          <p:cNvSpPr txBox="1"/>
          <p:nvPr/>
        </p:nvSpPr>
        <p:spPr>
          <a:xfrm>
            <a:off x="9180465" y="5263186"/>
            <a:ext cx="2727957" cy="46160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Khoa)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2B210F-D0D7-42DF-B7B7-C584B7D049CD}"/>
              </a:ext>
            </a:extLst>
          </p:cNvPr>
          <p:cNvSpPr/>
          <p:nvPr/>
        </p:nvSpPr>
        <p:spPr>
          <a:xfrm>
            <a:off x="548601" y="1383137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BA43CF-E951-41BA-9383-BB3A1D6513C3}"/>
              </a:ext>
            </a:extLst>
          </p:cNvPr>
          <p:cNvSpPr/>
          <p:nvPr/>
        </p:nvSpPr>
        <p:spPr>
          <a:xfrm>
            <a:off x="613772" y="3513223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FCBC02-9367-49A2-9C24-13E8D81F994B}"/>
              </a:ext>
            </a:extLst>
          </p:cNvPr>
          <p:cNvSpPr/>
          <p:nvPr/>
        </p:nvSpPr>
        <p:spPr>
          <a:xfrm>
            <a:off x="4697723" y="2379677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1651CB-0D99-4FA5-9B59-6436CC36B9EF}"/>
              </a:ext>
            </a:extLst>
          </p:cNvPr>
          <p:cNvSpPr/>
          <p:nvPr/>
        </p:nvSpPr>
        <p:spPr>
          <a:xfrm>
            <a:off x="8166936" y="1437265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C97704A-7869-4425-9F41-E7B34FE6F2D5}"/>
              </a:ext>
            </a:extLst>
          </p:cNvPr>
          <p:cNvSpPr/>
          <p:nvPr/>
        </p:nvSpPr>
        <p:spPr>
          <a:xfrm>
            <a:off x="8248345" y="3424575"/>
            <a:ext cx="330105" cy="364361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7806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>
        <p14:warp dir="in"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5212</TotalTime>
  <Words>802</Words>
  <Application>Microsoft Office PowerPoint</Application>
  <PresentationFormat>Widescreen</PresentationFormat>
  <Paragraphs>144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Arial-Rounded</vt:lpstr>
      <vt:lpstr>Calibri</vt:lpstr>
      <vt:lpstr>Calibri Light</vt:lpstr>
      <vt:lpstr>iCiel Cadena</vt:lpstr>
      <vt:lpstr>iCiel Crocante</vt:lpstr>
      <vt:lpstr>r0c0i Linotte</vt:lpstr>
      <vt:lpstr>SVN-Gretoon</vt:lpstr>
      <vt:lpstr>Times New Roman</vt:lpstr>
      <vt:lpstr>utm avo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2. Hai  câu thơ : “Sao trời trôi qua/ Diều thành trăng vàng”  tả cánh diều vào lúc nào?</vt:lpstr>
      <vt:lpstr>3. Khổ thơ cuối bài muốn nói điều gì?</vt:lpstr>
      <vt:lpstr>4. Em thích nhất khổ thơ nào trong bài? Vì sao?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Hello</cp:lastModifiedBy>
  <cp:revision>238</cp:revision>
  <dcterms:created xsi:type="dcterms:W3CDTF">2021-06-17T09:40:01Z</dcterms:created>
  <dcterms:modified xsi:type="dcterms:W3CDTF">2021-11-19T13:36:52Z</dcterms:modified>
</cp:coreProperties>
</file>