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9" r:id="rId2"/>
    <p:sldId id="290" r:id="rId3"/>
    <p:sldId id="291" r:id="rId4"/>
    <p:sldId id="292" r:id="rId5"/>
    <p:sldId id="293" r:id="rId6"/>
    <p:sldId id="294" r:id="rId7"/>
    <p:sldId id="383" r:id="rId8"/>
    <p:sldId id="257" r:id="rId9"/>
    <p:sldId id="287" r:id="rId10"/>
    <p:sldId id="258" r:id="rId11"/>
    <p:sldId id="274" r:id="rId12"/>
    <p:sldId id="273" r:id="rId13"/>
    <p:sldId id="369" r:id="rId14"/>
    <p:sldId id="270" r:id="rId15"/>
    <p:sldId id="380" r:id="rId16"/>
    <p:sldId id="371" r:id="rId17"/>
    <p:sldId id="261" r:id="rId18"/>
    <p:sldId id="358" r:id="rId19"/>
    <p:sldId id="372" r:id="rId20"/>
    <p:sldId id="303" r:id="rId21"/>
    <p:sldId id="382" r:id="rId22"/>
    <p:sldId id="298" r:id="rId23"/>
    <p:sldId id="374" r:id="rId24"/>
    <p:sldId id="301" r:id="rId25"/>
    <p:sldId id="375" r:id="rId26"/>
    <p:sldId id="302" r:id="rId27"/>
    <p:sldId id="376" r:id="rId28"/>
    <p:sldId id="305" r:id="rId29"/>
    <p:sldId id="268" r:id="rId30"/>
    <p:sldId id="378" r:id="rId31"/>
    <p:sldId id="307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16543B"/>
    <a:srgbClr val="CCE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6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F3E1F-43A5-4F29-9EC7-547C3838D9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1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F3E1F-43A5-4F29-9EC7-547C3838D98F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06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thông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nhặt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endParaRPr lang="en-US" baseline="0" dirty="0"/>
          </a:p>
          <a:p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thúc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lang="en-US" baseline="0" dirty="0"/>
          </a:p>
          <a:p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F3E1F-43A5-4F29-9EC7-547C3838D9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92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49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85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10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5.wdp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6.wdp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0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21" Type="http://schemas.openxmlformats.org/officeDocument/2006/relationships/image" Target="../media/image14.png"/><Relationship Id="rId7" Type="http://schemas.openxmlformats.org/officeDocument/2006/relationships/slide" Target="slide8.xml"/><Relationship Id="rId12" Type="http://schemas.microsoft.com/office/2007/relationships/hdphoto" Target="../media/hdphoto4.wdp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9.png"/><Relationship Id="rId5" Type="http://schemas.microsoft.com/office/2007/relationships/hdphoto" Target="../media/hdphoto2.wdp"/><Relationship Id="rId15" Type="http://schemas.openxmlformats.org/officeDocument/2006/relationships/image" Target="../media/image11.png"/><Relationship Id="rId23" Type="http://schemas.openxmlformats.org/officeDocument/2006/relationships/image" Target="../media/image15.gif"/><Relationship Id="rId10" Type="http://schemas.microsoft.com/office/2007/relationships/hdphoto" Target="../media/hdphoto5.wdp"/><Relationship Id="rId19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microsoft.com/office/2007/relationships/hdphoto" Target="../media/hdphoto18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microsoft.com/office/2007/relationships/hdphoto" Target="../media/hdphoto17.wdp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20.pn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microsoft.com/office/2007/relationships/hdphoto" Target="../media/hdphoto1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microsoft.com/office/2007/relationships/hdphoto" Target="../media/hdphoto1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18.png"/><Relationship Id="rId5" Type="http://schemas.microsoft.com/office/2007/relationships/hdphoto" Target="../media/hdphoto2.wdp"/><Relationship Id="rId10" Type="http://schemas.microsoft.com/office/2007/relationships/hdphoto" Target="../media/hdphoto12.wdp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microsoft.com/office/2007/relationships/hdphoto" Target="../media/hdphoto1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12.wdp"/><Relationship Id="rId5" Type="http://schemas.openxmlformats.org/officeDocument/2006/relationships/slide" Target="slide5.xml"/><Relationship Id="rId10" Type="http://schemas.openxmlformats.org/officeDocument/2006/relationships/image" Target="../media/image17.png"/><Relationship Id="rId4" Type="http://schemas.microsoft.com/office/2007/relationships/hdphoto" Target="../media/hdphoto2.wdp"/><Relationship Id="rId9" Type="http://schemas.microsoft.com/office/2007/relationships/hdphoto" Target="../media/hdphoto1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microsoft.com/office/2007/relationships/hdphoto" Target="../media/hdphoto1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12.wdp"/><Relationship Id="rId5" Type="http://schemas.openxmlformats.org/officeDocument/2006/relationships/slide" Target="slide5.xml"/><Relationship Id="rId10" Type="http://schemas.openxmlformats.org/officeDocument/2006/relationships/image" Target="../media/image17.png"/><Relationship Id="rId4" Type="http://schemas.microsoft.com/office/2007/relationships/hdphoto" Target="../media/hdphoto2.wdp"/><Relationship Id="rId9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/>
        </p:blipFill>
        <p:spPr bwMode="auto">
          <a:xfrm>
            <a:off x="4401083" y="-13855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759567"/>
            <a:ext cx="1752601" cy="202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2328601" y="5612272"/>
            <a:ext cx="551097" cy="531511"/>
            <a:chOff x="2725503" y="6212581"/>
            <a:chExt cx="551097" cy="519584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/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734351" y="6340691"/>
              <a:ext cx="266700" cy="39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70529" y="5612272"/>
            <a:ext cx="551097" cy="531511"/>
            <a:chOff x="2725503" y="6212581"/>
            <a:chExt cx="551097" cy="519584"/>
          </a:xfrm>
        </p:grpSpPr>
        <p:pic>
          <p:nvPicPr>
            <p:cNvPr id="36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/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734351" y="6340691"/>
              <a:ext cx="266700" cy="39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81538" y="5603438"/>
            <a:ext cx="551097" cy="531511"/>
            <a:chOff x="2725503" y="6212581"/>
            <a:chExt cx="551097" cy="519584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/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734351" y="6340691"/>
              <a:ext cx="266700" cy="39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23468" y="5603438"/>
            <a:ext cx="551097" cy="531511"/>
            <a:chOff x="2725503" y="6212581"/>
            <a:chExt cx="551097" cy="519584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/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2734351" y="6340691"/>
              <a:ext cx="266700" cy="39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/>
        </p:blipFill>
        <p:spPr bwMode="auto">
          <a:xfrm>
            <a:off x="1719398" y="5297406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itle 1"/>
          <p:cNvSpPr txBox="1">
            <a:spLocks/>
          </p:cNvSpPr>
          <p:nvPr/>
        </p:nvSpPr>
        <p:spPr>
          <a:xfrm>
            <a:off x="1524000" y="0"/>
            <a:ext cx="9144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SÓC NHẶT HẠT DẺ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0529" y="3529162"/>
            <a:ext cx="2875801" cy="332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80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18197" y="1356127"/>
            <a:ext cx="996609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428194" y="1197507"/>
            <a:ext cx="1391479" cy="89452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81878" y="1902476"/>
            <a:ext cx="10217426" cy="3451270"/>
            <a:chOff x="3641819" y="56683"/>
            <a:chExt cx="10039458" cy="2950718"/>
          </a:xfrm>
        </p:grpSpPr>
        <p:grpSp>
          <p:nvGrpSpPr>
            <p:cNvPr id="19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21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3488274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2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23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4282227" y="372351"/>
              <a:ext cx="1352816" cy="514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Gợi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ý: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62084" y="861811"/>
              <a:ext cx="8305987" cy="514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chị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giúp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62084" y="1432581"/>
              <a:ext cx="8305987" cy="514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chị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chăm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sóc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sao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76114" y="1952404"/>
              <a:ext cx="8305987" cy="947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trước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chị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01055" y="5520904"/>
            <a:ext cx="4780635" cy="740481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544" t="41462" r="34035" b="22047"/>
          <a:stretch/>
        </p:blipFill>
        <p:spPr>
          <a:xfrm>
            <a:off x="1900989" y="381392"/>
            <a:ext cx="8390021" cy="515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18252" y="96125"/>
            <a:ext cx="8755494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 TÍCH HOA TỈ MUỘI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763" y="550788"/>
            <a:ext cx="11404471" cy="640168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x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Na,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ù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lùa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rét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Na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choàng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c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rích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chặt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-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Na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Hai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N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n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cõng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Hai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rớm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N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chùm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che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chở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muội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( Theo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Hùng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800980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18252" y="96125"/>
            <a:ext cx="8755494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 TÍCH HOA TỈ MUỘI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763" y="550788"/>
            <a:ext cx="11404471" cy="640168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x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Na,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ù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lùa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rét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Na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choàng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c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rích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chặt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-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Na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Hai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N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n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cõng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Hai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rớm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N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chùm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che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chở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muội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( Theo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Hùng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FE870F-7113-4C1F-85EA-8A84F648BCEA}"/>
              </a:ext>
            </a:extLst>
          </p:cNvPr>
          <p:cNvSpPr/>
          <p:nvPr/>
        </p:nvSpPr>
        <p:spPr>
          <a:xfrm>
            <a:off x="487892" y="603908"/>
            <a:ext cx="345825" cy="38667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21453B-E687-4102-B66E-0FB728D868F1}"/>
              </a:ext>
            </a:extLst>
          </p:cNvPr>
          <p:cNvSpPr/>
          <p:nvPr/>
        </p:nvSpPr>
        <p:spPr>
          <a:xfrm>
            <a:off x="501339" y="4221167"/>
            <a:ext cx="345825" cy="38667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69293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47" y="473440"/>
            <a:ext cx="10515600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40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5905"/>
            <a:ext cx="10515600" cy="228191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xưa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sườn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núi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247445" y="2477061"/>
            <a:ext cx="76200" cy="440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8518120" y="2462962"/>
            <a:ext cx="76200" cy="440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098375" y="3407720"/>
            <a:ext cx="76200" cy="440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10168484" y="335534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688614" y="3421167"/>
            <a:ext cx="76200" cy="440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29448C-953E-4E6A-BFEB-5ADD79195DD1}"/>
              </a:ext>
            </a:extLst>
          </p:cNvPr>
          <p:cNvCxnSpPr/>
          <p:nvPr/>
        </p:nvCxnSpPr>
        <p:spPr>
          <a:xfrm flipH="1">
            <a:off x="10201862" y="3366438"/>
            <a:ext cx="76200" cy="440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18252" y="96125"/>
            <a:ext cx="8755494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 TÍCH HOA TỈ MUỘI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763" y="550788"/>
            <a:ext cx="11404471" cy="381636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x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Na,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ù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lùa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rét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Na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choàng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c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rích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chặt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-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Na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Hai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FE870F-7113-4C1F-85EA-8A84F648BCEA}"/>
              </a:ext>
            </a:extLst>
          </p:cNvPr>
          <p:cNvSpPr/>
          <p:nvPr/>
        </p:nvSpPr>
        <p:spPr>
          <a:xfrm>
            <a:off x="487892" y="603908"/>
            <a:ext cx="345825" cy="38667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11DAB6-D84F-4E27-8A3E-16356CB6C46A}"/>
              </a:ext>
            </a:extLst>
          </p:cNvPr>
          <p:cNvCxnSpPr/>
          <p:nvPr/>
        </p:nvCxnSpPr>
        <p:spPr>
          <a:xfrm>
            <a:off x="8654479" y="1285064"/>
            <a:ext cx="11910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F6652B-D576-439F-93CF-03090B75FECB}"/>
              </a:ext>
            </a:extLst>
          </p:cNvPr>
          <p:cNvCxnSpPr/>
          <p:nvPr/>
        </p:nvCxnSpPr>
        <p:spPr>
          <a:xfrm>
            <a:off x="1269003" y="2374190"/>
            <a:ext cx="13101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1B765D-3F6F-40EC-9BF6-5AFC6BF4964E}"/>
              </a:ext>
            </a:extLst>
          </p:cNvPr>
          <p:cNvCxnSpPr/>
          <p:nvPr/>
        </p:nvCxnSpPr>
        <p:spPr>
          <a:xfrm>
            <a:off x="3888533" y="2376444"/>
            <a:ext cx="14412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D36E9D31-786E-40EA-951B-A5F1B80CB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806" y="4457470"/>
            <a:ext cx="7993675" cy="73280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lùa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89D0649-93E7-4F23-ACF5-BC681D1F2230}"/>
              </a:ext>
            </a:extLst>
          </p:cNvPr>
          <p:cNvSpPr txBox="1">
            <a:spLocks/>
          </p:cNvSpPr>
          <p:nvPr/>
        </p:nvSpPr>
        <p:spPr>
          <a:xfrm>
            <a:off x="945806" y="4470528"/>
            <a:ext cx="9640029" cy="732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choàng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dang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D067EB-A437-4174-B36F-95C19993051D}"/>
              </a:ext>
            </a:extLst>
          </p:cNvPr>
          <p:cNvSpPr txBox="1">
            <a:spLocks/>
          </p:cNvSpPr>
          <p:nvPr/>
        </p:nvSpPr>
        <p:spPr>
          <a:xfrm>
            <a:off x="945805" y="4457470"/>
            <a:ext cx="9640029" cy="732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rúc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rích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43510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43542" y="913172"/>
            <a:ext cx="11254693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n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cõng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Hai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rớm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N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chùm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che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chở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Na.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muội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en-US" sz="24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(Theo </a:t>
            </a:r>
            <a:r>
              <a:rPr lang="en-US" sz="24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sz="24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24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Hùng</a:t>
            </a:r>
            <a:r>
              <a:rPr lang="en-US" sz="24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21453B-E687-4102-B66E-0FB728D868F1}"/>
              </a:ext>
            </a:extLst>
          </p:cNvPr>
          <p:cNvSpPr/>
          <p:nvPr/>
        </p:nvSpPr>
        <p:spPr>
          <a:xfrm>
            <a:off x="740490" y="1031263"/>
            <a:ext cx="345825" cy="38667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11DAB6-D84F-4E27-8A3E-16356CB6C46A}"/>
              </a:ext>
            </a:extLst>
          </p:cNvPr>
          <p:cNvCxnSpPr/>
          <p:nvPr/>
        </p:nvCxnSpPr>
        <p:spPr>
          <a:xfrm>
            <a:off x="8015148" y="4783483"/>
            <a:ext cx="11910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18123A-6B4A-4AF1-9398-456BD3D9ECAD}"/>
              </a:ext>
            </a:extLst>
          </p:cNvPr>
          <p:cNvCxnSpPr/>
          <p:nvPr/>
        </p:nvCxnSpPr>
        <p:spPr>
          <a:xfrm flipH="1">
            <a:off x="6722165" y="4455941"/>
            <a:ext cx="76200" cy="440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18123A-6B4A-4AF1-9398-456BD3D9ECAD}"/>
              </a:ext>
            </a:extLst>
          </p:cNvPr>
          <p:cNvCxnSpPr/>
          <p:nvPr/>
        </p:nvCxnSpPr>
        <p:spPr>
          <a:xfrm flipH="1">
            <a:off x="8868465" y="2525541"/>
            <a:ext cx="76200" cy="440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82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5515" y="5325795"/>
            <a:ext cx="11940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loại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mọc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chùm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26" name="Picture 2" descr="Hoa hồng tỉ muộ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06" y="1068828"/>
            <a:ext cx="4214794" cy="4141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-muoi-1">
            <a:extLst>
              <a:ext uri="{FF2B5EF4-FFF2-40B4-BE49-F238E27FC236}">
                <a16:creationId xmlns:a16="http://schemas.microsoft.com/office/drawing/2014/main" id="{FF8FDB26-FBC8-4F51-A513-4850C3BE8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9229" t="11649" r="2390"/>
          <a:stretch>
            <a:fillRect/>
          </a:stretch>
        </p:blipFill>
        <p:spPr bwMode="auto">
          <a:xfrm>
            <a:off x="5855453" y="1068828"/>
            <a:ext cx="4579465" cy="4141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3"/>
          <p:cNvSpPr txBox="1"/>
          <p:nvPr/>
        </p:nvSpPr>
        <p:spPr>
          <a:xfrm>
            <a:off x="860612" y="800922"/>
            <a:ext cx="9299063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13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 </a:t>
            </a:r>
            <a:r>
              <a:rPr lang="en-US" sz="32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Chị</a:t>
            </a:r>
            <a:r>
              <a:rPr lang="en-US" sz="3200" b="1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sz="3200" b="1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gái</a:t>
            </a:r>
            <a:r>
              <a:rPr lang="en-US" sz="3200" b="1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(</a:t>
            </a:r>
            <a:r>
              <a:rPr lang="en-US" sz="32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tỉ</a:t>
            </a:r>
            <a:r>
              <a:rPr lang="en-US" sz="3200" b="1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sz="32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chị</a:t>
            </a:r>
            <a:r>
              <a:rPr lang="en-US" sz="3200" b="1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gái</a:t>
            </a:r>
            <a:r>
              <a:rPr lang="en-US" sz="3200" b="1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sz="32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muội</a:t>
            </a:r>
            <a:r>
              <a:rPr lang="en-US" sz="3200" b="1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sz="32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sz="3200" b="1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gái</a:t>
            </a:r>
            <a:r>
              <a:rPr lang="en-US" sz="3200" b="1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).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1388" y="1648664"/>
            <a:ext cx="1711988" cy="2736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GIẢI NGHĨA TỪ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026" name="Picture 2" descr="Nhà có 2 chị em gái, dù đúng hay sai thì chị là người bị la đầu tiên"/>
          <p:cNvPicPr>
            <a:picLocks noChangeAspect="1" noChangeArrowheads="1"/>
          </p:cNvPicPr>
          <p:nvPr/>
        </p:nvPicPr>
        <p:blipFill>
          <a:blip r:embed="rId2" cstate="print"/>
          <a:srcRect l="15952" b="11946"/>
          <a:stretch>
            <a:fillRect/>
          </a:stretch>
        </p:blipFill>
        <p:spPr bwMode="auto">
          <a:xfrm>
            <a:off x="3203376" y="1648664"/>
            <a:ext cx="5021166" cy="334372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4627" y="5117012"/>
            <a:ext cx="10822745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đùm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nhịn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ạ.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18252" y="96125"/>
            <a:ext cx="8755494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 TÍCH HOA TỈ MUỘI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763" y="550788"/>
            <a:ext cx="11404471" cy="640168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x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Na,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ù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lùa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rét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Na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choàng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c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rích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chặt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-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Na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Hai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N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n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cõng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Hai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rớm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N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chùm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che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chở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muội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( Theo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Hùng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FE870F-7113-4C1F-85EA-8A84F648BCEA}"/>
              </a:ext>
            </a:extLst>
          </p:cNvPr>
          <p:cNvSpPr/>
          <p:nvPr/>
        </p:nvSpPr>
        <p:spPr>
          <a:xfrm>
            <a:off x="487892" y="603908"/>
            <a:ext cx="345825" cy="38667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21453B-E687-4102-B66E-0FB728D868F1}"/>
              </a:ext>
            </a:extLst>
          </p:cNvPr>
          <p:cNvSpPr/>
          <p:nvPr/>
        </p:nvSpPr>
        <p:spPr>
          <a:xfrm>
            <a:off x="501339" y="4221167"/>
            <a:ext cx="345825" cy="38667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3A5F02-8311-4079-A497-54DCECF5DD1C}"/>
              </a:ext>
            </a:extLst>
          </p:cNvPr>
          <p:cNvCxnSpPr>
            <a:cxnSpLocks/>
          </p:cNvCxnSpPr>
          <p:nvPr/>
        </p:nvCxnSpPr>
        <p:spPr>
          <a:xfrm flipH="1">
            <a:off x="11090059" y="655889"/>
            <a:ext cx="116182" cy="3077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07F641-0BEB-45E1-BA8E-76BE3777A75F}"/>
              </a:ext>
            </a:extLst>
          </p:cNvPr>
          <p:cNvCxnSpPr>
            <a:cxnSpLocks/>
          </p:cNvCxnSpPr>
          <p:nvPr/>
        </p:nvCxnSpPr>
        <p:spPr>
          <a:xfrm flipH="1">
            <a:off x="2344630" y="643345"/>
            <a:ext cx="116182" cy="3077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1DDBC7-693D-41E8-BA38-166FBF9C14A0}"/>
              </a:ext>
            </a:extLst>
          </p:cNvPr>
          <p:cNvCxnSpPr>
            <a:cxnSpLocks/>
          </p:cNvCxnSpPr>
          <p:nvPr/>
        </p:nvCxnSpPr>
        <p:spPr>
          <a:xfrm flipH="1">
            <a:off x="5652606" y="643345"/>
            <a:ext cx="116182" cy="3077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D5A11E-0E64-4B10-8CE3-14571A1C3535}"/>
              </a:ext>
            </a:extLst>
          </p:cNvPr>
          <p:cNvCxnSpPr>
            <a:cxnSpLocks/>
          </p:cNvCxnSpPr>
          <p:nvPr/>
        </p:nvCxnSpPr>
        <p:spPr>
          <a:xfrm flipH="1">
            <a:off x="7741742" y="669336"/>
            <a:ext cx="116182" cy="3077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E73C0C-C814-494E-B399-66FDDCB0939E}"/>
              </a:ext>
            </a:extLst>
          </p:cNvPr>
          <p:cNvCxnSpPr>
            <a:cxnSpLocks/>
          </p:cNvCxnSpPr>
          <p:nvPr/>
        </p:nvCxnSpPr>
        <p:spPr>
          <a:xfrm flipH="1">
            <a:off x="1716024" y="990580"/>
            <a:ext cx="112776" cy="3182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DCBBA9-0CF4-4B81-9359-29A4F40C5F7F}"/>
              </a:ext>
            </a:extLst>
          </p:cNvPr>
          <p:cNvCxnSpPr>
            <a:cxnSpLocks/>
          </p:cNvCxnSpPr>
          <p:nvPr/>
        </p:nvCxnSpPr>
        <p:spPr>
          <a:xfrm flipH="1">
            <a:off x="5190744" y="6148076"/>
            <a:ext cx="112776" cy="3182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DCBBA9-0CF4-4B81-9359-29A4F40C5F7F}"/>
              </a:ext>
            </a:extLst>
          </p:cNvPr>
          <p:cNvCxnSpPr>
            <a:cxnSpLocks/>
          </p:cNvCxnSpPr>
          <p:nvPr/>
        </p:nvCxnSpPr>
        <p:spPr>
          <a:xfrm flipH="1">
            <a:off x="8772144" y="5055876"/>
            <a:ext cx="112776" cy="3182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302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55" y="1"/>
            <a:ext cx="9906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4887" y="30511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/>
        </p:blipFill>
        <p:spPr bwMode="auto">
          <a:xfrm>
            <a:off x="4697978" y="1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/>
        </p:blipFill>
        <p:spPr bwMode="auto">
          <a:xfrm>
            <a:off x="1719398" y="5297406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2" y="4822265"/>
            <a:ext cx="1698437" cy="196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1719396" y="165473"/>
            <a:ext cx="4633600" cy="2209800"/>
          </a:xfrm>
          <a:prstGeom prst="wedgeEllipseCallout">
            <a:avLst>
              <a:gd name="adj1" fmla="val 11292"/>
              <a:gd name="adj2" fmla="val 839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4905632" y="5209655"/>
            <a:ext cx="3476368" cy="1578607"/>
          </a:xfrm>
          <a:prstGeom prst="wedgeEllipseCallout">
            <a:avLst>
              <a:gd name="adj1" fmla="val 58327"/>
              <a:gd name="adj2" fmla="val -341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ạ!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5537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41558" y="2503964"/>
            <a:ext cx="5406189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86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18252" y="96125"/>
            <a:ext cx="8755494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 TÍCH HOA TỈ MUỘI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763" y="550788"/>
            <a:ext cx="11404471" cy="640168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x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Na,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ù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lùa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rét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Na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choàng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c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rích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chặt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-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Na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Hai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N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n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cõng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Hai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rớm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N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chùm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che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chở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muội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( Theo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Hùng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FE870F-7113-4C1F-85EA-8A84F648BCEA}"/>
              </a:ext>
            </a:extLst>
          </p:cNvPr>
          <p:cNvSpPr/>
          <p:nvPr/>
        </p:nvSpPr>
        <p:spPr>
          <a:xfrm>
            <a:off x="487892" y="603908"/>
            <a:ext cx="345825" cy="38667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21453B-E687-4102-B66E-0FB728D868F1}"/>
              </a:ext>
            </a:extLst>
          </p:cNvPr>
          <p:cNvSpPr/>
          <p:nvPr/>
        </p:nvSpPr>
        <p:spPr>
          <a:xfrm>
            <a:off x="501339" y="4221167"/>
            <a:ext cx="345825" cy="38667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3A5F02-8311-4079-A497-54DCECF5DD1C}"/>
              </a:ext>
            </a:extLst>
          </p:cNvPr>
          <p:cNvCxnSpPr>
            <a:cxnSpLocks/>
          </p:cNvCxnSpPr>
          <p:nvPr/>
        </p:nvCxnSpPr>
        <p:spPr>
          <a:xfrm flipH="1">
            <a:off x="11090059" y="655889"/>
            <a:ext cx="116182" cy="3077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07F641-0BEB-45E1-BA8E-76BE3777A75F}"/>
              </a:ext>
            </a:extLst>
          </p:cNvPr>
          <p:cNvCxnSpPr>
            <a:cxnSpLocks/>
          </p:cNvCxnSpPr>
          <p:nvPr/>
        </p:nvCxnSpPr>
        <p:spPr>
          <a:xfrm flipH="1">
            <a:off x="2344630" y="643345"/>
            <a:ext cx="116182" cy="3077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1DDBC7-693D-41E8-BA38-166FBF9C14A0}"/>
              </a:ext>
            </a:extLst>
          </p:cNvPr>
          <p:cNvCxnSpPr>
            <a:cxnSpLocks/>
          </p:cNvCxnSpPr>
          <p:nvPr/>
        </p:nvCxnSpPr>
        <p:spPr>
          <a:xfrm flipH="1">
            <a:off x="5652606" y="643345"/>
            <a:ext cx="116182" cy="3077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D5A11E-0E64-4B10-8CE3-14571A1C3535}"/>
              </a:ext>
            </a:extLst>
          </p:cNvPr>
          <p:cNvCxnSpPr>
            <a:cxnSpLocks/>
          </p:cNvCxnSpPr>
          <p:nvPr/>
        </p:nvCxnSpPr>
        <p:spPr>
          <a:xfrm flipH="1">
            <a:off x="7741742" y="669336"/>
            <a:ext cx="116182" cy="3077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E73C0C-C814-494E-B399-66FDDCB0939E}"/>
              </a:ext>
            </a:extLst>
          </p:cNvPr>
          <p:cNvCxnSpPr>
            <a:cxnSpLocks/>
          </p:cNvCxnSpPr>
          <p:nvPr/>
        </p:nvCxnSpPr>
        <p:spPr>
          <a:xfrm flipH="1">
            <a:off x="1716024" y="990580"/>
            <a:ext cx="112776" cy="3182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DCBBA9-0CF4-4B81-9359-29A4F40C5F7F}"/>
              </a:ext>
            </a:extLst>
          </p:cNvPr>
          <p:cNvCxnSpPr>
            <a:cxnSpLocks/>
          </p:cNvCxnSpPr>
          <p:nvPr/>
        </p:nvCxnSpPr>
        <p:spPr>
          <a:xfrm flipH="1">
            <a:off x="5190744" y="6148076"/>
            <a:ext cx="112776" cy="3182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DCBBA9-0CF4-4B81-9359-29A4F40C5F7F}"/>
              </a:ext>
            </a:extLst>
          </p:cNvPr>
          <p:cNvCxnSpPr>
            <a:cxnSpLocks/>
          </p:cNvCxnSpPr>
          <p:nvPr/>
        </p:nvCxnSpPr>
        <p:spPr>
          <a:xfrm flipH="1">
            <a:off x="8784844" y="5055876"/>
            <a:ext cx="112776" cy="3182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175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3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3764" y="1614993"/>
            <a:ext cx="11404471" cy="473969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x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Na,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ù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lùa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rét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Na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choàng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c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rích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chặt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-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Na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Hai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   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FE870F-7113-4C1F-85EA-8A84F648BCEA}"/>
              </a:ext>
            </a:extLst>
          </p:cNvPr>
          <p:cNvSpPr/>
          <p:nvPr/>
        </p:nvSpPr>
        <p:spPr>
          <a:xfrm>
            <a:off x="486086" y="1709437"/>
            <a:ext cx="345825" cy="38667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1B62A993-3E4A-4719-9C2B-81B94904A46E}"/>
              </a:ext>
            </a:extLst>
          </p:cNvPr>
          <p:cNvSpPr/>
          <p:nvPr/>
        </p:nvSpPr>
        <p:spPr>
          <a:xfrm>
            <a:off x="658998" y="562824"/>
            <a:ext cx="11064680" cy="10993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Na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F8CCE8-6006-43D9-B301-9EA6329D4ABA}"/>
              </a:ext>
            </a:extLst>
          </p:cNvPr>
          <p:cNvCxnSpPr/>
          <p:nvPr/>
        </p:nvCxnSpPr>
        <p:spPr>
          <a:xfrm>
            <a:off x="7076661" y="2510372"/>
            <a:ext cx="35780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3C7234-6B1B-4B4E-BC0A-153EA9E8065E}"/>
              </a:ext>
            </a:extLst>
          </p:cNvPr>
          <p:cNvCxnSpPr/>
          <p:nvPr/>
        </p:nvCxnSpPr>
        <p:spPr>
          <a:xfrm>
            <a:off x="11064680" y="2497120"/>
            <a:ext cx="53185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C05BE01-B66E-4B4D-91BE-89939C37329A}"/>
              </a:ext>
            </a:extLst>
          </p:cNvPr>
          <p:cNvCxnSpPr/>
          <p:nvPr/>
        </p:nvCxnSpPr>
        <p:spPr>
          <a:xfrm>
            <a:off x="558899" y="2957632"/>
            <a:ext cx="6435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05F715-061B-4EF2-8F42-7C86BF4F6788}"/>
              </a:ext>
            </a:extLst>
          </p:cNvPr>
          <p:cNvCxnSpPr/>
          <p:nvPr/>
        </p:nvCxnSpPr>
        <p:spPr>
          <a:xfrm>
            <a:off x="4774398" y="2970884"/>
            <a:ext cx="325280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3AD42E-C0AF-4CB5-8810-B29CF5470008}"/>
              </a:ext>
            </a:extLst>
          </p:cNvPr>
          <p:cNvCxnSpPr/>
          <p:nvPr/>
        </p:nvCxnSpPr>
        <p:spPr>
          <a:xfrm>
            <a:off x="855840" y="3872032"/>
            <a:ext cx="576254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F6CED7-C20F-4F79-88CE-2E6A66489AA5}"/>
              </a:ext>
            </a:extLst>
          </p:cNvPr>
          <p:cNvCxnSpPr/>
          <p:nvPr/>
        </p:nvCxnSpPr>
        <p:spPr>
          <a:xfrm>
            <a:off x="1159691" y="4788167"/>
            <a:ext cx="476243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3CD245-ADBF-4400-AAD0-729F2083FF73}"/>
              </a:ext>
            </a:extLst>
          </p:cNvPr>
          <p:cNvCxnSpPr/>
          <p:nvPr/>
        </p:nvCxnSpPr>
        <p:spPr>
          <a:xfrm>
            <a:off x="3280040" y="6153141"/>
            <a:ext cx="476243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60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754425" y="333104"/>
            <a:ext cx="10798247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 lũ dâng cao, chị Nết đưa Na đến nơi an toàn bằng cách nào?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51491" t="36472" r="24913" b="18304"/>
          <a:stretch/>
        </p:blipFill>
        <p:spPr>
          <a:xfrm>
            <a:off x="8508099" y="1686813"/>
            <a:ext cx="3652678" cy="39378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A6C7DEA-545F-4A8C-9D26-23728C294F62}"/>
              </a:ext>
            </a:extLst>
          </p:cNvPr>
          <p:cNvSpPr txBox="1"/>
          <p:nvPr/>
        </p:nvSpPr>
        <p:spPr>
          <a:xfrm>
            <a:off x="608295" y="1619625"/>
            <a:ext cx="7677576" cy="443191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n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cõng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Hai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rớm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N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chùm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che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chở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muội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7248F15-5C56-4ACB-821C-5FE689946F6E}"/>
              </a:ext>
            </a:extLst>
          </p:cNvPr>
          <p:cNvSpPr/>
          <p:nvPr/>
        </p:nvSpPr>
        <p:spPr>
          <a:xfrm>
            <a:off x="768684" y="1672745"/>
            <a:ext cx="331246" cy="38667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76780B-4719-414B-8FEE-F13D2E3E4504}"/>
              </a:ext>
            </a:extLst>
          </p:cNvPr>
          <p:cNvCxnSpPr/>
          <p:nvPr/>
        </p:nvCxnSpPr>
        <p:spPr>
          <a:xfrm>
            <a:off x="2701309" y="2018845"/>
            <a:ext cx="52386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9F53E7-6C4E-4654-BB0E-087E467819B1}"/>
              </a:ext>
            </a:extLst>
          </p:cNvPr>
          <p:cNvCxnSpPr/>
          <p:nvPr/>
        </p:nvCxnSpPr>
        <p:spPr>
          <a:xfrm>
            <a:off x="908143" y="2442915"/>
            <a:ext cx="43294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79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7">
            <a:extLst>
              <a:ext uri="{FF2B5EF4-FFF2-40B4-BE49-F238E27FC236}">
                <a16:creationId xmlns:a16="http://schemas.microsoft.com/office/drawing/2014/main" id="{8CB1D1B3-9B58-4808-94E6-020E4928BEC5}"/>
              </a:ext>
            </a:extLst>
          </p:cNvPr>
          <p:cNvSpPr/>
          <p:nvPr/>
        </p:nvSpPr>
        <p:spPr>
          <a:xfrm>
            <a:off x="795969" y="690820"/>
            <a:ext cx="8281770" cy="9230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cõng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ounded Rectangle 17">
            <a:extLst>
              <a:ext uri="{FF2B5EF4-FFF2-40B4-BE49-F238E27FC236}">
                <a16:creationId xmlns:a16="http://schemas.microsoft.com/office/drawing/2014/main" id="{6D7357E0-71BE-41EE-82F1-7263950E70AF}"/>
              </a:ext>
            </a:extLst>
          </p:cNvPr>
          <p:cNvSpPr/>
          <p:nvPr/>
        </p:nvSpPr>
        <p:spPr>
          <a:xfrm>
            <a:off x="795969" y="1613919"/>
            <a:ext cx="8281770" cy="7887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Hai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rớm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ounded Rectangle 17">
            <a:extLst>
              <a:ext uri="{FF2B5EF4-FFF2-40B4-BE49-F238E27FC236}">
                <a16:creationId xmlns:a16="http://schemas.microsoft.com/office/drawing/2014/main" id="{CBD01F66-49E5-4699-8862-6B19D89E82D3}"/>
              </a:ext>
            </a:extLst>
          </p:cNvPr>
          <p:cNvSpPr/>
          <p:nvPr/>
        </p:nvSpPr>
        <p:spPr>
          <a:xfrm>
            <a:off x="610439" y="2075291"/>
            <a:ext cx="10334226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cõng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17">
            <a:extLst>
              <a:ext uri="{FF2B5EF4-FFF2-40B4-BE49-F238E27FC236}">
                <a16:creationId xmlns:a16="http://schemas.microsoft.com/office/drawing/2014/main" id="{752E2A6C-9300-4F6F-B887-9D4388E713F1}"/>
              </a:ext>
            </a:extLst>
          </p:cNvPr>
          <p:cNvSpPr/>
          <p:nvPr/>
        </p:nvSpPr>
        <p:spPr>
          <a:xfrm>
            <a:off x="610439" y="3200765"/>
            <a:ext cx="10867689" cy="18776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rớm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20000"/>
              </a:lnSpc>
            </a:pP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5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17">
            <a:extLst>
              <a:ext uri="{FF2B5EF4-FFF2-40B4-BE49-F238E27FC236}">
                <a16:creationId xmlns:a16="http://schemas.microsoft.com/office/drawing/2014/main" id="{17413A04-CE9A-4F24-B2BD-23548634F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643" y="4889447"/>
            <a:ext cx="580062" cy="125207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580063" y="732289"/>
            <a:ext cx="10811890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Theo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muội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6209" y="2201526"/>
            <a:ext cx="8643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6211" y="3044485"/>
            <a:ext cx="10243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che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0063" y="3921872"/>
            <a:ext cx="10299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quây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923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85506" y="585884"/>
            <a:ext cx="3804902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2807" y="1666679"/>
            <a:ext cx="1082638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Bài đọc ca ngợi tình chị em thắm thiết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của Nết và Na.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65497" y="2366201"/>
            <a:ext cx="3804902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4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062" y="3429000"/>
            <a:ext cx="11674524" cy="2485745"/>
          </a:xfrm>
          <a:prstGeom prst="rect">
            <a:avLst/>
          </a:prstGeom>
          <a:solidFill>
            <a:srgbClr val="FAD6A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chậm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rãi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ân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85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4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0"/>
            <a:ext cx="9207335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9632" y="2857947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42" y="4099757"/>
            <a:ext cx="1862847" cy="215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Flowchart: Connector 28">
            <a:hlinkClick r:id="rId6" action="ppaction://hlinksldjump"/>
          </p:cNvPr>
          <p:cNvSpPr/>
          <p:nvPr/>
        </p:nvSpPr>
        <p:spPr>
          <a:xfrm>
            <a:off x="2707153" y="6323840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0" name="Flowchart: Connector 29">
            <a:hlinkClick r:id="rId7" action="ppaction://hlinksldjump"/>
          </p:cNvPr>
          <p:cNvSpPr/>
          <p:nvPr/>
        </p:nvSpPr>
        <p:spPr>
          <a:xfrm>
            <a:off x="4528645" y="6203680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" name="Flowchart: Connector 30">
            <a:hlinkClick r:id="rId7" action="ppaction://hlinksldjump"/>
          </p:cNvPr>
          <p:cNvSpPr/>
          <p:nvPr/>
        </p:nvSpPr>
        <p:spPr>
          <a:xfrm>
            <a:off x="7155841" y="6179556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2" name="Flowchart: Connector 31">
            <a:hlinkClick r:id="rId8" action="ppaction://hlinksldjump"/>
          </p:cNvPr>
          <p:cNvSpPr/>
          <p:nvPr/>
        </p:nvSpPr>
        <p:spPr>
          <a:xfrm>
            <a:off x="8443259" y="6467936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/>
        </p:blipFill>
        <p:spPr bwMode="auto">
          <a:xfrm>
            <a:off x="3124202" y="6129089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/>
        </p:blipFill>
        <p:spPr bwMode="auto">
          <a:xfrm>
            <a:off x="4938873" y="6085796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/>
        </p:blipFill>
        <p:spPr bwMode="auto">
          <a:xfrm>
            <a:off x="7620002" y="5948351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/>
        </p:blipFill>
        <p:spPr bwMode="auto">
          <a:xfrm>
            <a:off x="8818377" y="6256064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  <a14:backgroundMark x1="37801" y1="47450" x2="61684" y2="50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/>
        </p:blipFill>
        <p:spPr bwMode="auto">
          <a:xfrm>
            <a:off x="5714509" y="4099758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/>
        </p:blipFill>
        <p:spPr bwMode="auto">
          <a:xfrm flipH="1">
            <a:off x="2057401" y="6388883"/>
            <a:ext cx="250873" cy="23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/>
        </p:blipFill>
        <p:spPr bwMode="auto">
          <a:xfrm flipH="1">
            <a:off x="7698878" y="5149960"/>
            <a:ext cx="196671" cy="18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/>
        </p:blipFill>
        <p:spPr bwMode="auto">
          <a:xfrm flipH="1">
            <a:off x="5960641" y="5788860"/>
            <a:ext cx="167027" cy="1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/>
        </p:blipFill>
        <p:spPr bwMode="auto">
          <a:xfrm flipH="1">
            <a:off x="8324068" y="5544591"/>
            <a:ext cx="283275" cy="2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/>
        </p:blipFill>
        <p:spPr bwMode="auto">
          <a:xfrm flipH="1">
            <a:off x="10136138" y="6413005"/>
            <a:ext cx="308465" cy="29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/>
        </p:blipFill>
        <p:spPr bwMode="auto">
          <a:xfrm flipH="1">
            <a:off x="6333254" y="6515857"/>
            <a:ext cx="283223" cy="26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20" y="238846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25" y="533402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04" y="238846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5" y="533402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14" y="990602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9946167" y="5688471"/>
            <a:ext cx="688403" cy="7061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0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03515E-7 C -0.00208 -0.00902 -0.00156 -0.00254 0.00105 -0.01526 C 0.00382 -0.02914 0.00261 -0.03562 0.01077 -0.04394 C 0.01337 -0.04926 0.01511 -0.05527 0.01789 -0.06059 C 0.01962 -0.07007 0.0191 -0.07863 0.025 -0.08441 C 0.02796 -0.09598 0.0323 -0.11286 0.03959 -0.1198 C 0.04514 -0.13159 0.05035 -0.14362 0.05764 -0.15333 C 0.06198 -0.16559 0.06893 -0.17484 0.07327 -0.1871 C 0.07587 -0.20167 0.08612 -0.2278 0.09497 -0.23612 C 0.09584 -0.23844 0.09636 -0.24075 0.0974 -0.24283 C 0.09896 -0.2463 0.10226 -0.25301 0.10226 -0.25278 C 0.10122 -0.25694 0.09862 -0.26041 0.09862 -0.2648 C 0.09862 -0.26688 0.1 -0.26827 0.10087 -0.26989 C 0.1066 -0.28168 0.11407 -0.28631 0.12379 -0.28839 C 0.12622 -0.29001 0.13021 -0.29232 0.1323 -0.2951 C 0.13334 -0.29648 0.13351 -0.29903 0.13473 -0.30019 C 0.13698 -0.30204 0.13959 -0.30227 0.14185 -0.30342 C 0.14549 -0.30504 0.15278 -0.30851 0.15278 -0.30828 C 0.16077 -0.31614 0.16893 -0.31846 0.17796 -0.32216 C 0.19202 -0.32794 0.20417 -0.3321 0.21893 -0.33395 C 0.22744 -0.33673 0.23195 -0.33094 0.23941 -0.32701 C 0.24462 -0.32031 0.25278 -0.31267 0.2599 -0.31036 C 0.26355 -0.3092 0.26719 -0.3092 0.27084 -0.30851 C 0.27257 -0.30805 0.27396 -0.30735 0.2757 -0.30689 C 0.27778 -0.30481 0.28091 -0.30435 0.28282 -0.3018 C 0.28612 -0.29718 0.28629 -0.28122 0.28889 -0.27475 C 0.29011 -0.27128 0.29202 -0.26804 0.29358 -0.2648 C 0.29445 -0.26318 0.29619 -0.25971 0.29619 -0.25948 C 0.29896 -0.24746 0.29775 -0.25301 0.29966 -0.24283 C 0.30087 -0.21647 0.29497 -0.21762 0.3033 -0.21762 " pathEditMode="relative" rAng="0" ptsTypes="fffffffffffffffffffffffffffff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168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1.84971E-6 C -0.00208 -0.00902 -0.00191 -0.00254 -0.00069 -0.01526 C 0.00052 -0.02913 -2.22222E-6 -0.03561 0.00365 -0.04393 C 0.00486 -0.04925 0.00573 -0.05526 0.00695 -0.06058 C 0.00781 -0.07006 0.00764 -0.07861 0.01025 -0.08439 C 0.01163 -0.09595 0.01354 -0.11283 0.01702 -0.11977 C 0.01945 -0.13156 0.02188 -0.14358 0.02535 -0.15329 C 0.02726 -0.16555 0.03038 -0.1748 0.03247 -0.18705 C 0.03368 -0.20162 0.03837 -0.22774 0.04236 -0.23607 C 0.04288 -0.23838 0.04306 -0.24069 0.04358 -0.24277 C 0.04427 -0.24624 0.04584 -0.25295 0.04584 -0.25271 C 0.04531 -0.25688 0.0441 -0.26034 0.0441 -0.26474 C 0.0441 -0.26682 0.04479 -0.26821 0.04514 -0.26982 C 0.04775 -0.28162 0.05122 -0.28624 0.05573 -0.28832 C 0.05677 -0.28994 0.05868 -0.29225 0.05955 -0.29503 C 0.06007 -0.29641 0.06007 -0.29896 0.06059 -0.30011 C 0.06163 -0.30196 0.06285 -0.30219 0.06389 -0.30335 C 0.06563 -0.30497 0.06893 -0.30844 0.06893 -0.30821 C 0.07257 -0.31607 0.07639 -0.31838 0.08056 -0.32208 C 0.08698 -0.32786 0.09254 -0.33202 0.09931 -0.33387 C 0.1033 -0.33665 0.10538 -0.33087 0.10868 -0.32693 C 0.11111 -0.32023 0.11493 -0.3126 0.11823 -0.31029 C 0.11979 -0.30913 0.12153 -0.30913 0.12327 -0.30844 C 0.12396 -0.30798 0.12466 -0.30728 0.12535 -0.30682 C 0.12639 -0.30474 0.12778 -0.30428 0.12865 -0.30173 C 0.13021 -0.29711 0.13021 -0.28115 0.13143 -0.27468 C 0.13212 -0.27121 0.13299 -0.26798 0.13368 -0.26474 C 0.13403 -0.26312 0.1349 -0.25965 0.1349 -0.25942 C 0.13611 -0.2474 0.13559 -0.25295 0.13646 -0.24277 C 0.13698 -0.21641 0.1342 -0.21757 0.1382 -0.21757 " pathEditMode="relative" rAng="0" ptsTypes="fffffffffffffffffffffffffffff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3.75723E-6 C 0.00087 -0.00902 0.00052 -0.00255 -0.00052 -0.01526 C -0.00174 -0.02914 -0.00122 -0.03561 -0.00434 -0.04393 C -0.00538 -0.04925 -0.00608 -0.05526 -0.00712 -0.06058 C -0.00781 -0.07006 -0.00764 -0.07862 -0.0099 -0.0844 C -0.01111 -0.09596 -0.01267 -0.11284 -0.01562 -0.11977 C -0.01771 -0.13156 -0.01979 -0.14359 -0.02274 -0.1533 C -0.02431 -0.16555 -0.02708 -0.1748 -0.02882 -0.18706 C -0.02986 -0.20162 -0.03385 -0.22775 -0.03733 -0.23607 C -0.03767 -0.23839 -0.03785 -0.2407 -0.03837 -0.24278 C -0.03889 -0.24625 -0.0401 -0.25295 -0.0401 -0.25272 C -0.03976 -0.25688 -0.03889 -0.26035 -0.03889 -0.26474 C -0.03889 -0.26682 -0.03924 -0.26821 -0.03958 -0.26983 C -0.04184 -0.28162 -0.04479 -0.28625 -0.04861 -0.28833 C -0.04948 -0.28995 -0.05122 -0.29226 -0.05191 -0.29503 C -0.05226 -0.29642 -0.05243 -0.29896 -0.05295 -0.30012 C -0.05382 -0.30197 -0.05469 -0.3022 -0.05573 -0.30336 C -0.05712 -0.30497 -0.0599 -0.30844 -0.0599 -0.30821 C -0.06319 -0.31607 -0.06632 -0.31839 -0.06979 -0.32208 C -0.07535 -0.32787 -0.08003 -0.33203 -0.08594 -0.33388 C -0.08906 -0.33665 -0.09097 -0.33087 -0.09392 -0.32694 C -0.09601 -0.32023 -0.09913 -0.3126 -0.10191 -0.31029 C -0.10347 -0.30914 -0.10469 -0.30914 -0.10625 -0.30844 C -0.10677 -0.30798 -0.10747 -0.30729 -0.10816 -0.30682 C -0.10885 -0.30474 -0.11007 -0.30428 -0.11094 -0.30174 C -0.11215 -0.29711 -0.11215 -0.28116 -0.11337 -0.27469 C -0.11389 -0.27122 -0.11441 -0.26798 -0.1151 -0.26474 C -0.11545 -0.26313 -0.11615 -0.25966 -0.11615 -0.25943 C -0.11719 -0.2474 -0.11667 -0.25295 -0.11753 -0.24278 C -0.11806 -0.21642 -0.11562 -0.21758 -0.11875 -0.21758 " pathEditMode="relative" rAng="0" ptsTypes="fffffffffffffffffffffffffffffA"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1.7341E-6 C 0.00139 -0.00902 0.00087 -0.00254 -0.00104 -0.01526 C -0.00313 -0.02913 -0.00209 -0.03561 -0.00799 -0.04393 C -0.0099 -0.04925 -0.01129 -0.05526 -0.0132 -0.06058 C -0.01459 -0.07006 -0.01424 -0.07861 -0.0184 -0.08439 C -0.02049 -0.09595 -0.02379 -0.11283 -0.02882 -0.11977 C -0.03281 -0.13156 -0.03663 -0.14358 -0.04202 -0.15329 C -0.04514 -0.16555 -0.05 -0.1748 -0.0533 -0.18705 C -0.05521 -0.20162 -0.0625 -0.22774 -0.06893 -0.23607 C -0.06962 -0.23838 -0.06997 -0.24069 -0.07066 -0.24277 C -0.07188 -0.24624 -0.07413 -0.25295 -0.07413 -0.25272 C -0.07361 -0.25688 -0.0717 -0.26035 -0.0717 -0.26474 C -0.0717 -0.26682 -0.07257 -0.26821 -0.07327 -0.26982 C -0.07743 -0.28162 -0.08281 -0.28624 -0.08976 -0.28832 C -0.0915 -0.28994 -0.09445 -0.29225 -0.09601 -0.29503 C -0.0967 -0.29641 -0.09688 -0.29896 -0.09757 -0.30011 C -0.09931 -0.30196 -0.10122 -0.30219 -0.10278 -0.30335 C -0.10556 -0.30497 -0.11077 -0.30844 -0.11077 -0.30821 C -0.1165 -0.31607 -0.12257 -0.31838 -0.129 -0.32208 C -0.13906 -0.32786 -0.14792 -0.33202 -0.15851 -0.33387 C -0.16476 -0.33665 -0.16788 -0.33087 -0.17344 -0.32693 C -0.17709 -0.32023 -0.18299 -0.3126 -0.1882 -0.31029 C -0.1908 -0.30913 -0.19358 -0.30913 -0.19618 -0.30844 C -0.1974 -0.30798 -0.19827 -0.30728 -0.19965 -0.30682 C -0.20122 -0.30474 -0.20347 -0.30428 -0.20486 -0.30173 C -0.20712 -0.29711 -0.20729 -0.28115 -0.2092 -0.27468 C -0.21025 -0.27121 -0.21146 -0.26798 -0.21268 -0.26474 C -0.2132 -0.26312 -0.21459 -0.25965 -0.21459 -0.25942 C -0.2165 -0.2474 -0.21545 -0.25295 -0.21702 -0.24277 C -0.21788 -0.21641 -0.21354 -0.21757 -0.21945 -0.21757 " pathEditMode="relative" rAng="0" ptsTypes="fffffffffffffffffffffffffffff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" y="6214313"/>
            <a:ext cx="12192000" cy="64545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336366" y="713321"/>
            <a:ext cx="10292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630232" y="539331"/>
            <a:ext cx="735348" cy="90586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13484" y="1270713"/>
            <a:ext cx="1909008" cy="1445224"/>
            <a:chOff x="737938" y="3293016"/>
            <a:chExt cx="3254776" cy="21796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0713" b="90312" l="2031" r="473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737938" y="3293016"/>
              <a:ext cx="3254776" cy="21796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393361" y="4084008"/>
              <a:ext cx="254892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đỏ</a:t>
              </a:r>
              <a:r>
                <a:rPr lang="en-US" sz="27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thắm</a:t>
              </a:r>
              <a:endPara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13926" y="1281505"/>
            <a:ext cx="2209856" cy="1479884"/>
            <a:chOff x="5300803" y="3499476"/>
            <a:chExt cx="2946475" cy="197317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120691" y="4189269"/>
              <a:ext cx="142800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cõng</a:t>
              </a:r>
              <a:endPara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59847" y="2702262"/>
            <a:ext cx="2562994" cy="1493276"/>
            <a:chOff x="8611809" y="3557975"/>
            <a:chExt cx="2946475" cy="197317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528" b="57350" l="53594" r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8611809" y="3557975"/>
              <a:ext cx="2946475" cy="197317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388779" y="4240073"/>
              <a:ext cx="1320865" cy="54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27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qua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02619" y="1397705"/>
            <a:ext cx="2295721" cy="1445224"/>
            <a:chOff x="12113969" y="3961665"/>
            <a:chExt cx="2606730" cy="15109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2685140" y="4393994"/>
              <a:ext cx="2035559" cy="530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 </a:t>
              </a:r>
              <a:r>
                <a:rPr lang="en-US" sz="27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nhỏ</a:t>
              </a:r>
              <a:endPara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261184" y="1431751"/>
            <a:ext cx="2474564" cy="1361130"/>
            <a:chOff x="9422115" y="5602057"/>
            <a:chExt cx="3299419" cy="220953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131" b="28731" l="52031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9422115" y="5602057"/>
              <a:ext cx="3299419" cy="220953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0068951" y="6280280"/>
              <a:ext cx="219714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chạy</a:t>
              </a:r>
              <a:r>
                <a:rPr lang="en-US" sz="27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theo</a:t>
              </a:r>
              <a:endPara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36066" y="2889082"/>
            <a:ext cx="1880203" cy="1306456"/>
            <a:chOff x="12113969" y="3961665"/>
            <a:chExt cx="2256305" cy="151099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2685139" y="4393994"/>
              <a:ext cx="985439" cy="587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</a:t>
              </a:r>
              <a:endPara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105905" y="2933470"/>
            <a:ext cx="1987105" cy="1329867"/>
            <a:chOff x="12113969" y="3961665"/>
            <a:chExt cx="2256305" cy="151099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12824613" y="4393995"/>
              <a:ext cx="931678" cy="57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cao</a:t>
              </a:r>
              <a:endPara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863893" y="2761389"/>
            <a:ext cx="2209856" cy="1479884"/>
            <a:chOff x="5300803" y="3499476"/>
            <a:chExt cx="2946475" cy="1973179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5865928" y="4189269"/>
              <a:ext cx="210471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gật</a:t>
              </a:r>
              <a:r>
                <a:rPr lang="en-US" sz="27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đầu</a:t>
              </a:r>
              <a:endPara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Rounded Rectangle 3">
            <a:extLst>
              <a:ext uri="{FF2B5EF4-FFF2-40B4-BE49-F238E27FC236}">
                <a16:creationId xmlns:a16="http://schemas.microsoft.com/office/drawing/2014/main" id="{D1C4C383-BBB7-42C0-8FBF-04127B84B2B1}"/>
              </a:ext>
            </a:extLst>
          </p:cNvPr>
          <p:cNvSpPr/>
          <p:nvPr/>
        </p:nvSpPr>
        <p:spPr>
          <a:xfrm>
            <a:off x="117510" y="3943798"/>
            <a:ext cx="447356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" name="Rounded Rectangle 3">
            <a:extLst>
              <a:ext uri="{FF2B5EF4-FFF2-40B4-BE49-F238E27FC236}">
                <a16:creationId xmlns:a16="http://schemas.microsoft.com/office/drawing/2014/main" id="{71846D74-78E6-4BBB-A4BE-04D876501605}"/>
              </a:ext>
            </a:extLst>
          </p:cNvPr>
          <p:cNvSpPr/>
          <p:nvPr/>
        </p:nvSpPr>
        <p:spPr>
          <a:xfrm>
            <a:off x="117510" y="4993054"/>
            <a:ext cx="447356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3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21471 0.33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4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29 -0.04329 L -0.26576 0.337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0.36692 0.119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6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5989 0.1217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14 -0.04028 L 0.24804 0.5057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1435 L 0.15026 0.49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9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54362 0.279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4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23399 0.2664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93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1660" y="800427"/>
            <a:ext cx="999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1491" t="36472" r="24913" b="18304"/>
          <a:stretch/>
        </p:blipFill>
        <p:spPr>
          <a:xfrm>
            <a:off x="9482414" y="1385202"/>
            <a:ext cx="2686846" cy="2896601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F7CCBACF-E8AA-496F-A505-175171506421}"/>
              </a:ext>
            </a:extLst>
          </p:cNvPr>
          <p:cNvSpPr/>
          <p:nvPr/>
        </p:nvSpPr>
        <p:spPr>
          <a:xfrm>
            <a:off x="498765" y="4211331"/>
            <a:ext cx="8725564" cy="10241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86E606C9-16FF-4C05-AA98-1CBDF47B4521}"/>
              </a:ext>
            </a:extLst>
          </p:cNvPr>
          <p:cNvSpPr/>
          <p:nvPr/>
        </p:nvSpPr>
        <p:spPr>
          <a:xfrm>
            <a:off x="552997" y="1639020"/>
            <a:ext cx="8617100" cy="10241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FBA5A7DE-C936-479B-83FC-BDA3A33CC394}"/>
              </a:ext>
            </a:extLst>
          </p:cNvPr>
          <p:cNvSpPr/>
          <p:nvPr/>
        </p:nvSpPr>
        <p:spPr>
          <a:xfrm>
            <a:off x="552997" y="2916946"/>
            <a:ext cx="8617100" cy="10241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5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0"/>
            <a:ext cx="9175377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0145" y="35544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/>
        </p:blipFill>
        <p:spPr bwMode="auto">
          <a:xfrm>
            <a:off x="9373425" y="5599641"/>
            <a:ext cx="1280927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340910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/>
        </p:blipFill>
        <p:spPr bwMode="auto">
          <a:xfrm>
            <a:off x="4246627" y="4470501"/>
            <a:ext cx="4279776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256793" y="5033261"/>
            <a:ext cx="2074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iCiel Crocante" panose="02000000000000000000" pitchFamily="2" charset="0"/>
                <a:cs typeface="Times New Roman" pitchFamily="18" charset="0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41519" y="-103743"/>
            <a:ext cx="6800851" cy="2826661"/>
            <a:chOff x="3141519" y="-103743"/>
            <a:chExt cx="6800851" cy="282666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354" b="71250" l="14688" r="91875">
                          <a14:foregroundMark x1="36667" y1="29792" x2="51458" y2="23229"/>
                          <a14:foregroundMark x1="53750" y1="22500" x2="71979" y2="307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76" t="20227" r="8409" b="25000"/>
            <a:stretch/>
          </p:blipFill>
          <p:spPr bwMode="auto">
            <a:xfrm>
              <a:off x="3141519" y="-103743"/>
              <a:ext cx="6629400" cy="2826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561196" y="673420"/>
              <a:ext cx="6381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</a:rPr>
                <a:t>Trò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chơi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nào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không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phải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trò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chơi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dân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gian</a:t>
              </a:r>
              <a:r>
                <a:rPr lang="en-US" sz="24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34009" y="1192709"/>
              <a:ext cx="1983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</a:rPr>
                <a:t>A. Ô </a:t>
              </a:r>
              <a:r>
                <a:rPr lang="en-US" sz="2400" b="1" dirty="0" err="1">
                  <a:solidFill>
                    <a:srgbClr val="FFFF00"/>
                  </a:solidFill>
                </a:rPr>
                <a:t>ăn</a:t>
              </a:r>
              <a:r>
                <a:rPr lang="en-US" sz="2400" b="1" dirty="0">
                  <a:solidFill>
                    <a:srgbClr val="FFFF00"/>
                  </a:solidFill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</a:rPr>
                <a:t>quan</a:t>
              </a:r>
              <a:r>
                <a:rPr lang="en-US" sz="2400" b="1" dirty="0">
                  <a:solidFill>
                    <a:srgbClr val="FFFF00"/>
                  </a:solidFill>
                </a:rPr>
                <a:t>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34009" y="1664828"/>
              <a:ext cx="1983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</a:rPr>
                <a:t>B. </a:t>
              </a:r>
              <a:r>
                <a:rPr lang="en-US" sz="2400" b="1" dirty="0" err="1">
                  <a:solidFill>
                    <a:srgbClr val="FFFF00"/>
                  </a:solidFill>
                </a:rPr>
                <a:t>Lắp</a:t>
              </a:r>
              <a:r>
                <a:rPr lang="en-US" sz="2400" b="1" dirty="0">
                  <a:solidFill>
                    <a:srgbClr val="FFFF00"/>
                  </a:solidFill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</a:rPr>
                <a:t>ráp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2197" y="1239893"/>
              <a:ext cx="2653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</a:rPr>
                <a:t>C. </a:t>
              </a:r>
              <a:r>
                <a:rPr lang="en-US" sz="2400" b="1" dirty="0" err="1">
                  <a:solidFill>
                    <a:srgbClr val="FFFF00"/>
                  </a:solidFill>
                </a:rPr>
                <a:t>Bịt</a:t>
              </a:r>
              <a:r>
                <a:rPr lang="en-US" sz="2400" b="1" dirty="0">
                  <a:solidFill>
                    <a:srgbClr val="FFFF00"/>
                  </a:solidFill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</a:rPr>
                <a:t>mắt</a:t>
              </a:r>
              <a:r>
                <a:rPr lang="en-US" sz="2400" b="1" dirty="0">
                  <a:solidFill>
                    <a:srgbClr val="FFFF00"/>
                  </a:solidFill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</a:rPr>
                <a:t>bắt</a:t>
              </a:r>
              <a:r>
                <a:rPr lang="en-US" sz="2400" b="1" dirty="0">
                  <a:solidFill>
                    <a:srgbClr val="FFFF00"/>
                  </a:solidFill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</a:rPr>
                <a:t>dê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56219" y="1698169"/>
              <a:ext cx="2653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</a:rPr>
                <a:t>D. </a:t>
              </a:r>
              <a:r>
                <a:rPr lang="en-US" sz="2400" b="1" dirty="0" err="1">
                  <a:solidFill>
                    <a:srgbClr val="FFFF00"/>
                  </a:solidFill>
                </a:rPr>
                <a:t>Mèo</a:t>
              </a:r>
              <a:r>
                <a:rPr lang="en-US" sz="2400" b="1" dirty="0">
                  <a:solidFill>
                    <a:srgbClr val="FFFF00"/>
                  </a:solidFill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</a:rPr>
                <a:t>đuổi</a:t>
              </a:r>
              <a:r>
                <a:rPr lang="en-US" sz="2400" b="1" dirty="0">
                  <a:solidFill>
                    <a:srgbClr val="FFFF00"/>
                  </a:solidFill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</a:rPr>
                <a:t>chuột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390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1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0"/>
            <a:ext cx="9175377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0145" y="35544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/>
        </p:blipFill>
        <p:spPr bwMode="auto">
          <a:xfrm>
            <a:off x="9373425" y="5599641"/>
            <a:ext cx="1280927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340910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/>
        </p:blipFill>
        <p:spPr bwMode="auto">
          <a:xfrm>
            <a:off x="3157497" y="-18677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/>
        </p:blipFill>
        <p:spPr bwMode="auto">
          <a:xfrm>
            <a:off x="4246627" y="4470501"/>
            <a:ext cx="4279776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88706" y="754691"/>
            <a:ext cx="58847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diều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giống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?</a:t>
            </a:r>
          </a:p>
          <a:p>
            <a:pPr marL="514350" indent="-514350">
              <a:buAutoNum type="alphaUcPeriod"/>
            </a:pPr>
            <a:r>
              <a:rPr lang="en-US" sz="2800" b="1" dirty="0" err="1">
                <a:solidFill>
                  <a:srgbClr val="FFFF00"/>
                </a:solidFill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cs typeface="Times New Roman" pitchFamily="18" charset="0"/>
              </a:rPr>
              <a:t>bóng</a:t>
            </a:r>
            <a:r>
              <a:rPr lang="en-US" sz="2800" b="1" dirty="0">
                <a:solidFill>
                  <a:srgbClr val="FFFF00"/>
                </a:solidFill>
                <a:cs typeface="Times New Roman" pitchFamily="18" charset="0"/>
              </a:rPr>
              <a:t>		C. </a:t>
            </a:r>
            <a:r>
              <a:rPr lang="en-US" sz="2800" b="1" dirty="0" err="1">
                <a:solidFill>
                  <a:srgbClr val="FFFF00"/>
                </a:solidFill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cs typeface="Times New Roman" pitchFamily="18" charset="0"/>
              </a:rPr>
              <a:t>cuội</a:t>
            </a:r>
            <a:endParaRPr lang="en-US" sz="2800" b="1" dirty="0">
              <a:solidFill>
                <a:srgbClr val="FFFF00"/>
              </a:solidFill>
              <a:cs typeface="Times New Roman" pitchFamily="18" charset="0"/>
            </a:endParaRPr>
          </a:p>
          <a:p>
            <a:pPr marL="514350" indent="-514350">
              <a:buAutoNum type="alphaUcPeriod"/>
            </a:pPr>
            <a:r>
              <a:rPr lang="en-US" sz="2800" b="1" dirty="0" err="1">
                <a:solidFill>
                  <a:srgbClr val="FFFF00"/>
                </a:solidFill>
                <a:cs typeface="Times New Roman" pitchFamily="18" charset="0"/>
              </a:rPr>
              <a:t>Lưỡi</a:t>
            </a:r>
            <a:r>
              <a:rPr lang="en-US" sz="28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cs typeface="Times New Roman" pitchFamily="18" charset="0"/>
              </a:rPr>
              <a:t>liềm</a:t>
            </a:r>
            <a:r>
              <a:rPr lang="en-US" sz="2800" b="1" dirty="0">
                <a:solidFill>
                  <a:srgbClr val="FFFF00"/>
                </a:solidFill>
                <a:cs typeface="Times New Roman" pitchFamily="18" charset="0"/>
              </a:rPr>
              <a:t>		D. </a:t>
            </a:r>
            <a:r>
              <a:rPr lang="en-US" sz="2800" b="1" dirty="0" err="1">
                <a:solidFill>
                  <a:srgbClr val="FFFF00"/>
                </a:solidFill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cs typeface="Times New Roman" pitchFamily="18" charset="0"/>
              </a:rPr>
              <a:t>lá</a:t>
            </a:r>
            <a:endParaRPr lang="en-US" sz="28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34840" y="5316583"/>
            <a:ext cx="2074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liềm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3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10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0"/>
            <a:ext cx="9175377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0145" y="35544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/>
        </p:blipFill>
        <p:spPr bwMode="auto">
          <a:xfrm>
            <a:off x="9373425" y="5599641"/>
            <a:ext cx="1280927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340910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/>
        </p:blipFill>
        <p:spPr bwMode="auto">
          <a:xfrm>
            <a:off x="3141519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/>
        </p:blipFill>
        <p:spPr bwMode="auto">
          <a:xfrm>
            <a:off x="4274338" y="4461171"/>
            <a:ext cx="4279776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4180" y="750444"/>
            <a:ext cx="5884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chemeClr val="bg1"/>
                </a:solidFill>
                <a:cs typeface="Times New Roman" pitchFamily="18" charset="0"/>
              </a:rPr>
              <a:t>Rồng</a:t>
            </a: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cs typeface="Times New Roman" pitchFamily="18" charset="0"/>
              </a:rPr>
              <a:t>rắn</a:t>
            </a: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cs typeface="Times New Roman" pitchFamily="18" charset="0"/>
              </a:rPr>
              <a:t>mây</a:t>
            </a: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chemeClr val="bg1"/>
                </a:solidFill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cs typeface="Times New Roman" pitchFamily="18" charset="0"/>
              </a:rPr>
              <a:t>khúc</a:t>
            </a: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cs typeface="Times New Roman" pitchFamily="18" charset="0"/>
              </a:rPr>
              <a:t>đuôi</a:t>
            </a: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cs typeface="Times New Roman" pitchFamily="18" charset="0"/>
              </a:rPr>
              <a:t>bắt</a:t>
            </a: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34661" y="5294043"/>
            <a:ext cx="3128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thầy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thuốc</a:t>
            </a:r>
            <a:endParaRPr lang="en-US" sz="32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83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1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14" fill="hold">
                                          <p:stCondLst>
                                            <p:cond delay="5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14" fill="hold">
                                          <p:stCondLst>
                                            <p:cond delay="102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14" fill="hold">
                                          <p:stCondLst>
                                            <p:cond delay="15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14" fill="hold">
                                          <p:stCondLst>
                                            <p:cond delay="205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10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166" y="-9505"/>
            <a:ext cx="12189177" cy="68564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479A7F-AC37-4998-8924-E552B7866C2B}"/>
              </a:ext>
            </a:extLst>
          </p:cNvPr>
          <p:cNvSpPr txBox="1"/>
          <p:nvPr/>
        </p:nvSpPr>
        <p:spPr>
          <a:xfrm>
            <a:off x="1351113" y="285624"/>
            <a:ext cx="7078220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9" b="1" dirty="0" err="1">
                <a:solidFill>
                  <a:schemeClr val="bg1"/>
                </a:solidFill>
                <a:latin typeface="HP001 4 hàng" pitchFamily="34" charset="0"/>
              </a:rPr>
              <a:t>Thứ</a:t>
            </a:r>
            <a:r>
              <a:rPr lang="en-US" sz="3199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199" b="1" dirty="0" err="1">
                <a:solidFill>
                  <a:schemeClr val="bg1"/>
                </a:solidFill>
                <a:latin typeface="HP001 4 hàng" pitchFamily="34" charset="0"/>
              </a:rPr>
              <a:t>hai</a:t>
            </a:r>
            <a:r>
              <a:rPr lang="en-US" sz="3199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199" b="1" dirty="0" err="1">
                <a:solidFill>
                  <a:schemeClr val="bg1"/>
                </a:solidFill>
                <a:latin typeface="HP001 4 hàng" pitchFamily="34" charset="0"/>
              </a:rPr>
              <a:t>ngày</a:t>
            </a:r>
            <a:r>
              <a:rPr lang="en-US" sz="3199" b="1" dirty="0">
                <a:solidFill>
                  <a:schemeClr val="bg1"/>
                </a:solidFill>
                <a:latin typeface="HP001 4 hàng" pitchFamily="34" charset="0"/>
              </a:rPr>
              <a:t> 6 </a:t>
            </a:r>
            <a:r>
              <a:rPr lang="en-US" sz="3199" b="1" dirty="0" err="1">
                <a:solidFill>
                  <a:schemeClr val="bg1"/>
                </a:solidFill>
                <a:latin typeface="HP001 4 hàng" pitchFamily="34" charset="0"/>
              </a:rPr>
              <a:t>tháng</a:t>
            </a:r>
            <a:r>
              <a:rPr lang="en-US" sz="3199" b="1" dirty="0">
                <a:solidFill>
                  <a:schemeClr val="bg1"/>
                </a:solidFill>
                <a:latin typeface="HP001 4 hàng" pitchFamily="34" charset="0"/>
              </a:rPr>
              <a:t> 12 </a:t>
            </a:r>
            <a:r>
              <a:rPr lang="en-US" sz="3199" b="1" dirty="0" err="1">
                <a:solidFill>
                  <a:schemeClr val="bg1"/>
                </a:solidFill>
                <a:latin typeface="HP001 4 hàng" pitchFamily="34" charset="0"/>
              </a:rPr>
              <a:t>năm</a:t>
            </a:r>
            <a:r>
              <a:rPr lang="en-US" sz="3199" b="1" dirty="0">
                <a:solidFill>
                  <a:schemeClr val="bg1"/>
                </a:solidFill>
                <a:latin typeface="HP001 4 hàng" pitchFamily="34" charset="0"/>
              </a:rPr>
              <a:t>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58EE2D-FC73-4B3E-A260-169353214F7F}"/>
              </a:ext>
            </a:extLst>
          </p:cNvPr>
          <p:cNvSpPr txBox="1"/>
          <p:nvPr/>
        </p:nvSpPr>
        <p:spPr>
          <a:xfrm>
            <a:off x="4646612" y="897467"/>
            <a:ext cx="1152463" cy="584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9" b="1" dirty="0" err="1">
                <a:solidFill>
                  <a:schemeClr val="bg1"/>
                </a:solidFill>
                <a:latin typeface="HP001 4 hàng" pitchFamily="34" charset="0"/>
              </a:rPr>
              <a:t>Toán</a:t>
            </a:r>
            <a:endParaRPr lang="en-US" sz="3199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2A065C-4921-454D-BC1B-308DD451AB90}"/>
              </a:ext>
            </a:extLst>
          </p:cNvPr>
          <p:cNvSpPr txBox="1"/>
          <p:nvPr/>
        </p:nvSpPr>
        <p:spPr>
          <a:xfrm>
            <a:off x="494214" y="1509227"/>
            <a:ext cx="759288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9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199" b="1" dirty="0" err="1">
                <a:solidFill>
                  <a:srgbClr val="FFFF00"/>
                </a:solidFill>
                <a:latin typeface="HP001 4 hàng" pitchFamily="34" charset="0"/>
              </a:rPr>
              <a:t>Điểm</a:t>
            </a:r>
            <a:r>
              <a:rPr lang="en-US" sz="3199" b="1" dirty="0">
                <a:solidFill>
                  <a:srgbClr val="FFFF00"/>
                </a:solidFill>
                <a:latin typeface="HP001 4 hàng" pitchFamily="34" charset="0"/>
              </a:rPr>
              <a:t>, </a:t>
            </a:r>
            <a:r>
              <a:rPr lang="en-US" sz="3199" b="1" dirty="0" err="1">
                <a:solidFill>
                  <a:srgbClr val="FFFF00"/>
                </a:solidFill>
                <a:latin typeface="HP001 4 hàng" pitchFamily="34" charset="0"/>
              </a:rPr>
              <a:t>đoạn</a:t>
            </a:r>
            <a:r>
              <a:rPr lang="en-US" sz="3199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199" b="1" dirty="0" err="1">
                <a:solidFill>
                  <a:srgbClr val="FFFF00"/>
                </a:solidFill>
                <a:latin typeface="HP001 4 hàng" pitchFamily="34" charset="0"/>
              </a:rPr>
              <a:t>thẳng</a:t>
            </a:r>
            <a:r>
              <a:rPr lang="en-US" sz="3199" b="1" dirty="0">
                <a:solidFill>
                  <a:srgbClr val="FFFF00"/>
                </a:solidFill>
                <a:latin typeface="HP001 4 hàng" pitchFamily="34" charset="0"/>
              </a:rPr>
              <a:t>, </a:t>
            </a:r>
            <a:r>
              <a:rPr lang="en-US" sz="3199" b="1" dirty="0" err="1">
                <a:solidFill>
                  <a:srgbClr val="FFFF00"/>
                </a:solidFill>
                <a:latin typeface="HP001 4 hàng" pitchFamily="34" charset="0"/>
              </a:rPr>
              <a:t>đường</a:t>
            </a:r>
            <a:r>
              <a:rPr lang="en-US" sz="3199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199" b="1" dirty="0" err="1">
                <a:solidFill>
                  <a:srgbClr val="FFFF00"/>
                </a:solidFill>
                <a:latin typeface="HP001 4 hàng" pitchFamily="34" charset="0"/>
              </a:rPr>
              <a:t>thẳng</a:t>
            </a:r>
            <a:r>
              <a:rPr lang="en-US" sz="3199" b="1" dirty="0">
                <a:solidFill>
                  <a:srgbClr val="FFFF00"/>
                </a:solidFill>
                <a:latin typeface="HP001 4 hàng" pitchFamily="34" charset="0"/>
              </a:rPr>
              <a:t>, </a:t>
            </a:r>
            <a:r>
              <a:rPr lang="en-US" sz="3199" b="1" dirty="0" err="1">
                <a:solidFill>
                  <a:srgbClr val="FFFF00"/>
                </a:solidFill>
                <a:latin typeface="HP001 4 hàng" pitchFamily="34" charset="0"/>
              </a:rPr>
              <a:t>đường</a:t>
            </a:r>
            <a:r>
              <a:rPr lang="en-US" sz="3199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HP001 4 hàng" pitchFamily="34" charset="0"/>
              </a:rPr>
              <a:t>,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71911" y="41383"/>
            <a:ext cx="0" cy="67665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52A065C-4921-454D-BC1B-308DD451AB90}"/>
              </a:ext>
            </a:extLst>
          </p:cNvPr>
          <p:cNvSpPr txBox="1"/>
          <p:nvPr/>
        </p:nvSpPr>
        <p:spPr>
          <a:xfrm>
            <a:off x="646614" y="2144762"/>
            <a:ext cx="7440482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9" b="1" dirty="0" err="1">
                <a:solidFill>
                  <a:srgbClr val="FFFF00"/>
                </a:solidFill>
                <a:latin typeface="HP001 4 hàng" pitchFamily="34" charset="0"/>
              </a:rPr>
              <a:t>cong</a:t>
            </a:r>
            <a:r>
              <a:rPr lang="en-US" sz="3199" b="1" dirty="0">
                <a:solidFill>
                  <a:srgbClr val="FFFF00"/>
                </a:solidFill>
                <a:latin typeface="HP001 4 hàng" pitchFamily="34" charset="0"/>
              </a:rPr>
              <a:t>, </a:t>
            </a:r>
            <a:r>
              <a:rPr lang="en-US" sz="3199" b="1" dirty="0" err="1">
                <a:solidFill>
                  <a:srgbClr val="FFFF00"/>
                </a:solidFill>
                <a:latin typeface="HP001 4 hàng" pitchFamily="34" charset="0"/>
              </a:rPr>
              <a:t>ba</a:t>
            </a:r>
            <a:r>
              <a:rPr lang="en-US" sz="3199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199" b="1" dirty="0" err="1">
                <a:solidFill>
                  <a:srgbClr val="FFFF00"/>
                </a:solidFill>
                <a:latin typeface="HP001 4 hàng" pitchFamily="34" charset="0"/>
              </a:rPr>
              <a:t>điểm</a:t>
            </a:r>
            <a:r>
              <a:rPr lang="en-US" sz="3199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199" b="1" dirty="0" err="1">
                <a:solidFill>
                  <a:srgbClr val="FFFF00"/>
                </a:solidFill>
                <a:latin typeface="HP001 4 hàng" pitchFamily="34" charset="0"/>
              </a:rPr>
              <a:t>thẳng</a:t>
            </a:r>
            <a:r>
              <a:rPr lang="en-US" sz="3199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199" b="1" dirty="0" err="1">
                <a:solidFill>
                  <a:srgbClr val="FFFF00"/>
                </a:solidFill>
                <a:latin typeface="HP001 4 hàng" pitchFamily="34" charset="0"/>
              </a:rPr>
              <a:t>hàng</a:t>
            </a:r>
            <a:r>
              <a:rPr lang="en-US" sz="3199" b="1" dirty="0">
                <a:solidFill>
                  <a:srgbClr val="FFFF00"/>
                </a:solidFill>
                <a:latin typeface="HP001 4 hàng" pitchFamily="34" charset="0"/>
              </a:rPr>
              <a:t> (</a:t>
            </a:r>
            <a:r>
              <a:rPr lang="en-US" sz="3199" b="1" dirty="0" err="1">
                <a:solidFill>
                  <a:srgbClr val="FFFF00"/>
                </a:solidFill>
                <a:latin typeface="HP001 4 hàng" pitchFamily="34" charset="0"/>
              </a:rPr>
              <a:t>tiết</a:t>
            </a:r>
            <a:r>
              <a:rPr lang="en-US" sz="3199" b="1" dirty="0">
                <a:solidFill>
                  <a:srgbClr val="FFFF00"/>
                </a:solidFill>
                <a:latin typeface="HP001 4 hàng" pitchFamily="34" charset="0"/>
              </a:rPr>
              <a:t> 1 – tr.98)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060700" y="3073252"/>
            <a:ext cx="4924796" cy="25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52A065C-4921-454D-BC1B-308DD451AB90}"/>
              </a:ext>
            </a:extLst>
          </p:cNvPr>
          <p:cNvSpPr txBox="1"/>
          <p:nvPr/>
        </p:nvSpPr>
        <p:spPr>
          <a:xfrm>
            <a:off x="3821614" y="3365500"/>
            <a:ext cx="2731586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9" b="1" dirty="0" err="1">
                <a:solidFill>
                  <a:schemeClr val="bg1"/>
                </a:solidFill>
                <a:latin typeface="HP001 4 hàng" pitchFamily="34" charset="0"/>
              </a:rPr>
              <a:t>Tiếng</a:t>
            </a:r>
            <a:r>
              <a:rPr lang="en-US" sz="3199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199" b="1" dirty="0" err="1">
                <a:solidFill>
                  <a:schemeClr val="bg1"/>
                </a:solidFill>
                <a:latin typeface="HP001 4 hàng" pitchFamily="34" charset="0"/>
              </a:rPr>
              <a:t>Việt</a:t>
            </a:r>
            <a:endParaRPr lang="en-US" sz="3199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2A065C-4921-454D-BC1B-308DD451AB90}"/>
              </a:ext>
            </a:extLst>
          </p:cNvPr>
          <p:cNvSpPr txBox="1"/>
          <p:nvPr/>
        </p:nvSpPr>
        <p:spPr>
          <a:xfrm>
            <a:off x="1351113" y="4000948"/>
            <a:ext cx="6065687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9" b="1" dirty="0" err="1">
                <a:solidFill>
                  <a:srgbClr val="FFFF00"/>
                </a:solidFill>
                <a:latin typeface="HP001 4 hàng" pitchFamily="34" charset="0"/>
              </a:rPr>
              <a:t>Đọc</a:t>
            </a:r>
            <a:r>
              <a:rPr lang="en-US" sz="3199" b="1" dirty="0">
                <a:solidFill>
                  <a:srgbClr val="FFFF00"/>
                </a:solidFill>
                <a:latin typeface="HP001 4 hàng" pitchFamily="34" charset="0"/>
              </a:rPr>
              <a:t>: </a:t>
            </a:r>
            <a:r>
              <a:rPr lang="en-US" sz="3199" b="1" dirty="0" err="1">
                <a:solidFill>
                  <a:srgbClr val="FFFF00"/>
                </a:solidFill>
                <a:latin typeface="HP001 4 hàng" pitchFamily="34" charset="0"/>
              </a:rPr>
              <a:t>Sự</a:t>
            </a:r>
            <a:r>
              <a:rPr lang="en-US" sz="3199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199" b="1" dirty="0" err="1">
                <a:solidFill>
                  <a:srgbClr val="FFFF00"/>
                </a:solidFill>
                <a:latin typeface="HP001 4 hàng" pitchFamily="34" charset="0"/>
              </a:rPr>
              <a:t>tích</a:t>
            </a:r>
            <a:r>
              <a:rPr lang="en-US" sz="3199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199" b="1" dirty="0" err="1">
                <a:solidFill>
                  <a:srgbClr val="FFFF00"/>
                </a:solidFill>
                <a:latin typeface="HP001 4 hàng" pitchFamily="34" charset="0"/>
              </a:rPr>
              <a:t>hoa</a:t>
            </a:r>
            <a:r>
              <a:rPr lang="en-US" sz="3199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199" b="1" dirty="0" err="1">
                <a:solidFill>
                  <a:srgbClr val="FFFF00"/>
                </a:solidFill>
                <a:latin typeface="HP001 4 hàng" pitchFamily="34" charset="0"/>
              </a:rPr>
              <a:t>tỉ</a:t>
            </a:r>
            <a:r>
              <a:rPr lang="en-US" sz="3199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199" b="1" dirty="0" err="1">
                <a:solidFill>
                  <a:srgbClr val="FFFF00"/>
                </a:solidFill>
                <a:latin typeface="HP001 4 hàng" pitchFamily="34" charset="0"/>
              </a:rPr>
              <a:t>muội</a:t>
            </a:r>
            <a:r>
              <a:rPr lang="en-US" sz="3199" b="1" dirty="0">
                <a:solidFill>
                  <a:srgbClr val="FFFF00"/>
                </a:solidFill>
                <a:latin typeface="HP001 4 hàng" pitchFamily="34" charset="0"/>
              </a:rPr>
              <a:t> (tr.109)</a:t>
            </a:r>
          </a:p>
        </p:txBody>
      </p:sp>
    </p:spTree>
    <p:extLst>
      <p:ext uri="{BB962C8B-B14F-4D97-AF65-F5344CB8AC3E}">
        <p14:creationId xmlns:p14="http://schemas.microsoft.com/office/powerpoint/2010/main" val="416026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SỰ TÍCH HOA TỈ MUỘI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84350" y="214078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16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đúng các từ trong bài, đặc biệt các từ khó.</a:t>
            </a:r>
            <a:endParaRPr lang="zh-CN" altLang="en-US" sz="16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3709987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đúng lời kể chuyện và lời đối thoại của các nhân vật.</a:t>
            </a:r>
            <a:endParaRPr lang="zh-CN" altLang="en-US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 nội dung bài.</a:t>
            </a:r>
            <a:endParaRPr lang="zh-CN" altLang="en-US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1" y="4914344"/>
            <a:ext cx="3709987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 yêu thương anh, chị, em và người thân trong gia đình.</a:t>
            </a:r>
            <a:endParaRPr lang="zh-CN" altLang="en-US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3228</TotalTime>
  <Words>2407</Words>
  <Application>Microsoft Office PowerPoint</Application>
  <PresentationFormat>Widescreen</PresentationFormat>
  <Paragraphs>180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Arial-Rounded</vt:lpstr>
      <vt:lpstr>Calibri</vt:lpstr>
      <vt:lpstr>Calibri Light</vt:lpstr>
      <vt:lpstr>HP001 4 hàng</vt:lpstr>
      <vt:lpstr>iCiel Cadena</vt:lpstr>
      <vt:lpstr>iCiel Crocante</vt:lpstr>
      <vt:lpstr>iCiel Nabila</vt:lpstr>
      <vt:lpstr>r0c0i Linotte</vt:lpstr>
      <vt:lpstr>SVN-Gretoon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Luyện đọc câu dài</vt:lpstr>
      <vt:lpstr>Gió lùa: gió thổi theo một đường hẹp và dài.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Hello</cp:lastModifiedBy>
  <cp:revision>130</cp:revision>
  <dcterms:created xsi:type="dcterms:W3CDTF">2021-06-17T09:40:01Z</dcterms:created>
  <dcterms:modified xsi:type="dcterms:W3CDTF">2021-12-06T06:47:42Z</dcterms:modified>
</cp:coreProperties>
</file>