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Override1.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67" r:id="rId2"/>
    <p:sldId id="270" r:id="rId3"/>
    <p:sldId id="256" r:id="rId4"/>
    <p:sldId id="257" r:id="rId5"/>
    <p:sldId id="258" r:id="rId6"/>
    <p:sldId id="259" r:id="rId7"/>
    <p:sldId id="260" r:id="rId8"/>
    <p:sldId id="271" r:id="rId9"/>
    <p:sldId id="266" r:id="rId10"/>
    <p:sldId id="263" r:id="rId11"/>
    <p:sldId id="289" r:id="rId12"/>
    <p:sldId id="290" r:id="rId13"/>
    <p:sldId id="292" r:id="rId14"/>
    <p:sldId id="285" r:id="rId15"/>
    <p:sldId id="294" r:id="rId16"/>
    <p:sldId id="295" r:id="rId17"/>
    <p:sldId id="301" r:id="rId18"/>
    <p:sldId id="269"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9Slide03 Arima Madurai Bold" panose="020B0604020202020204" charset="0"/>
      <p:bold r:id="rId25"/>
    </p:embeddedFont>
    <p:embeddedFont>
      <p:font typeface="#9Slide03 Oswald Bold" panose="020B0604020202020204" charset="0"/>
      <p:bold r:id="rId26"/>
    </p:embeddedFont>
    <p:embeddedFont>
      <p:font typeface="SVN-Shintia Script"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1">
          <p15:clr>
            <a:srgbClr val="A4A3A4"/>
          </p15:clr>
        </p15:guide>
        <p15:guide id="2" pos="280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85D7"/>
    <a:srgbClr val="5CB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77" autoAdjust="0"/>
    <p:restoredTop sz="94622" autoAdjust="0"/>
  </p:normalViewPr>
  <p:slideViewPr>
    <p:cSldViewPr>
      <p:cViewPr varScale="1">
        <p:scale>
          <a:sx n="41" d="100"/>
          <a:sy n="41" d="100"/>
        </p:scale>
        <p:origin x="91" y="528"/>
      </p:cViewPr>
      <p:guideLst>
        <p:guide orient="horz" pos="2061"/>
        <p:guide pos="2809"/>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26534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2042465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 xmlns:a16="http://schemas.microsoft.com/office/drawing/2014/main" id="{01B1D974-D3F2-418A-9436-489022A9795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8" name="Rectangle 7">
            <a:extLst>
              <a:ext uri="{FF2B5EF4-FFF2-40B4-BE49-F238E27FC236}">
                <a16:creationId xmlns="" xmlns:a16="http://schemas.microsoft.com/office/drawing/2014/main" id="{4A832B75-5734-4327-A5C6-97DFB141F788}"/>
              </a:ext>
            </a:extLst>
          </p:cNvPr>
          <p:cNvSpPr>
            <a:spLocks noChangeAspect="1"/>
          </p:cNvSpPr>
          <p:nvPr userDrawn="1">
            <p:custDataLst>
              <p:tags r:id="rId13"/>
            </p:custDataLst>
          </p:nvPr>
        </p:nvSpPr>
        <p:spPr>
          <a:xfrm>
            <a:off x="0" y="0"/>
            <a:ext cx="18288000" cy="10287000"/>
          </a:xfrm>
          <a:prstGeom prst="rect">
            <a:avLst/>
          </a:prstGeom>
          <a:blipFill dpi="0" rotWithShape="0">
            <a:blip r:embed="rId14">
              <a:alphaModFix amt="300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10/28/2022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
        <p:nvSpPr>
          <p:cNvPr id="7" name="Oval 6">
            <a:extLst>
              <a:ext uri="{FF2B5EF4-FFF2-40B4-BE49-F238E27FC236}">
                <a16:creationId xmlns="" xmlns:a16="http://schemas.microsoft.com/office/drawing/2014/main" id="{36522A75-2C69-4D21-9E11-F192B472A505}"/>
              </a:ext>
            </a:extLst>
          </p:cNvPr>
          <p:cNvSpPr>
            <a:spLocks noChangeAspect="1"/>
          </p:cNvSpPr>
          <p:nvPr userDrawn="1"/>
        </p:nvSpPr>
        <p:spPr>
          <a:xfrm>
            <a:off x="0" y="0"/>
            <a:ext cx="1295400" cy="1143000"/>
          </a:xfrm>
          <a:prstGeom prst="ellipse">
            <a:avLst/>
          </a:prstGeom>
          <a:blipFill dpi="0" rotWithShape="0">
            <a:blip r:embed="rId15" cstate="print">
              <a:alphaModFix amt="12000"/>
              <a:extLst>
                <a:ext uri="{28A0092B-C50C-407E-A947-70E740481C1C}">
                  <a14:useLocalDpi xmlns:a14="http://schemas.microsoft.com/office/drawing/2010/main" val="0"/>
                </a:ext>
              </a:extLst>
            </a:blip>
            <a:srcRect/>
            <a:stretch>
              <a:fillRect t="-6666" b="-666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5.sv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jpeg"/><Relationship Id="rId3" Type="http://schemas.openxmlformats.org/officeDocument/2006/relationships/image" Target="../media/image84.sv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89.svg"/></Relationships>
</file>

<file path=ppt/slides/_rels/slide11.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40.png"/><Relationship Id="rId10" Type="http://schemas.openxmlformats.org/officeDocument/2006/relationships/image" Target="../media/image39.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00.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119.svg"/><Relationship Id="rId3" Type="http://schemas.openxmlformats.org/officeDocument/2006/relationships/image" Target="../media/image50.png"/><Relationship Id="rId7" Type="http://schemas.openxmlformats.org/officeDocument/2006/relationships/image" Target="../media/image26.png"/><Relationship Id="rId17" Type="http://schemas.openxmlformats.org/officeDocument/2006/relationships/image" Target="../media/image47.png"/><Relationship Id="rId2" Type="http://schemas.openxmlformats.org/officeDocument/2006/relationships/image" Target="../media/image49.jpe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13.svg"/><Relationship Id="rId15" Type="http://schemas.openxmlformats.org/officeDocument/2006/relationships/image" Target="../media/image121.svg"/><Relationship Id="rId10" Type="http://schemas.openxmlformats.org/officeDocument/2006/relationships/image" Target="../media/image53.png"/><Relationship Id="rId9" Type="http://schemas.openxmlformats.org/officeDocument/2006/relationships/image" Target="../media/image52.png"/><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13" Type="http://schemas.openxmlformats.org/officeDocument/2006/relationships/image" Target="../media/image25.svg"/><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19.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0.svg"/></Relationships>
</file>

<file path=ppt/slides/_rels/slide4.xml.rels><?xml version="1.0" encoding="UTF-8" standalone="yes"?>
<Relationships xmlns="http://schemas.openxmlformats.org/package/2006/relationships"><Relationship Id="rId18" Type="http://schemas.openxmlformats.org/officeDocument/2006/relationships/image" Target="../media/image25.svg"/><Relationship Id="rId3" Type="http://schemas.openxmlformats.org/officeDocument/2006/relationships/image" Target="../media/image3.png"/><Relationship Id="rId7" Type="http://schemas.openxmlformats.org/officeDocument/2006/relationships/image" Target="../media/image14.png"/><Relationship Id="rId17" Type="http://schemas.openxmlformats.org/officeDocument/2006/relationships/image" Target="../media/image7.png"/><Relationship Id="rId2" Type="http://schemas.openxmlformats.org/officeDocument/2006/relationships/slideLayout" Target="../slideLayouts/slideLayout7.xml"/><Relationship Id="rId16" Type="http://schemas.openxmlformats.org/officeDocument/2006/relationships/image" Target="../media/image44.svg"/><Relationship Id="rId20" Type="http://schemas.openxmlformats.org/officeDocument/2006/relationships/image" Target="../media/image46.svg"/><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35.svg"/><Relationship Id="rId19" Type="http://schemas.openxmlformats.org/officeDocument/2006/relationships/image" Target="../media/image15.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hemeOverride" Target="../theme/themeOverride1.xml"/><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76.sv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image" Target="../media/image74.svg"/><Relationship Id="rId4" Type="http://schemas.openxmlformats.org/officeDocument/2006/relationships/image" Target="../media/image24.pn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1FE1693-0009-4A29-B4B4-DCDFC1AD0F89}"/>
              </a:ext>
            </a:extLst>
          </p:cNvPr>
          <p:cNvSpPr>
            <a:spLocks noChangeAspect="1"/>
          </p:cNvSpPr>
          <p:nvPr>
            <p:custDataLst>
              <p:tags r:id="rId1"/>
            </p:custDataLst>
          </p:nvPr>
        </p:nvSpPr>
        <p:spPr>
          <a:xfrm>
            <a:off x="0" y="0"/>
            <a:ext cx="18288000" cy="10287000"/>
          </a:xfrm>
          <a:prstGeom prst="rect">
            <a:avLst/>
          </a:prstGeom>
          <a:blipFill dpi="0" rotWithShape="0">
            <a:blip r:embed="rId5">
              <a:alphaModFix amt="20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470400" y="2476500"/>
            <a:ext cx="9702800" cy="6017895"/>
          </a:xfrm>
          <a:prstGeom prst="rect">
            <a:avLst/>
          </a:prstGeom>
        </p:spPr>
      </p:pic>
      <p:sp>
        <p:nvSpPr>
          <p:cNvPr id="10" name="Rectangles 9"/>
          <p:cNvSpPr/>
          <p:nvPr/>
        </p:nvSpPr>
        <p:spPr>
          <a:xfrm>
            <a:off x="5228590" y="266700"/>
            <a:ext cx="8185785" cy="3415030"/>
          </a:xfrm>
          <a:prstGeom prst="rect">
            <a:avLst/>
          </a:prstGeom>
          <a:noFill/>
          <a:ln>
            <a:noFill/>
          </a:ln>
        </p:spPr>
        <p:txBody>
          <a:bodyPr wrap="square" rtlCol="0" anchor="t">
            <a:spAutoFit/>
          </a:bodyPr>
          <a:lstStyle/>
          <a:p>
            <a:pPr algn="ctr"/>
            <a:r>
              <a:rPr lang="en-GB" altLang="en-US" sz="7200" b="1">
                <a:solidFill>
                  <a:schemeClr val="tx1"/>
                </a:solidFill>
                <a:effectLst>
                  <a:outerShdw blurRad="38100" dist="19050" dir="2700000" algn="tl" rotWithShape="0">
                    <a:schemeClr val="dk1">
                      <a:alpha val="40000"/>
                    </a:schemeClr>
                  </a:outerShdw>
                </a:effectLst>
                <a:latin typeface="#9Slide03 Oswald Bold" panose="00000800000000000000" pitchFamily="2" charset="0"/>
              </a:rPr>
              <a:t>Tập làm văn</a:t>
            </a:r>
          </a:p>
          <a:p>
            <a:pPr algn="ctr"/>
            <a:r>
              <a:rPr lang="en-GB" altLang="en-US" sz="7200" b="1">
                <a:solidFill>
                  <a:schemeClr val="tx1"/>
                </a:solidFill>
                <a:effectLst>
                  <a:outerShdw blurRad="38100" dist="19050" dir="2700000" algn="tl" rotWithShape="0">
                    <a:schemeClr val="dk1">
                      <a:alpha val="40000"/>
                    </a:schemeClr>
                  </a:outerShdw>
                </a:effectLst>
                <a:latin typeface="#9Slide03 Oswald Bold" panose="00000800000000000000" pitchFamily="2" charset="0"/>
              </a:rPr>
              <a:t>(Tuần 7 - trang 70)</a:t>
            </a:r>
          </a:p>
          <a:p>
            <a:pPr algn="ctr"/>
            <a:endParaRPr lang="en-GB" altLang="en-US" sz="7200" b="1">
              <a:solidFill>
                <a:schemeClr val="tx1"/>
              </a:solidFill>
              <a:effectLst>
                <a:outerShdw blurRad="38100" dist="19050" dir="2700000" algn="tl" rotWithShape="0">
                  <a:schemeClr val="dk1">
                    <a:alpha val="40000"/>
                  </a:schemeClr>
                </a:outerShdw>
              </a:effectLst>
              <a:latin typeface="#9Slide03 Oswald Bold" panose="00000800000000000000" pitchFamily="2" charset="0"/>
            </a:endParaRPr>
          </a:p>
        </p:txBody>
      </p:sp>
      <p:pic>
        <p:nvPicPr>
          <p:cNvPr id="15" name="Picture 14"/>
          <p:cNvPicPr>
            <a:picLocks noChangeAspect="1"/>
          </p:cNvPicPr>
          <p:nvPr/>
        </p:nvPicPr>
        <p:blipFill>
          <a:blip r:embed="rId8"/>
          <a:stretch>
            <a:fillRect/>
          </a:stretch>
        </p:blipFill>
        <p:spPr>
          <a:xfrm>
            <a:off x="5603240" y="2950845"/>
            <a:ext cx="10103485" cy="4964430"/>
          </a:xfrm>
          <a:prstGeom prst="rect">
            <a:avLst/>
          </a:prstGeom>
        </p:spPr>
      </p:pic>
      <p:pic>
        <p:nvPicPr>
          <p:cNvPr id="4" name="LittleGirlBeatInstrumental-V.A-2918581 (1)">
            <a:hlinkClick r:id="" action="ppaction://media"/>
            <a:extLst>
              <a:ext uri="{FF2B5EF4-FFF2-40B4-BE49-F238E27FC236}">
                <a16:creationId xmlns="" xmlns:a16="http://schemas.microsoft.com/office/drawing/2014/main" id="{4247E020-1F79-4B33-B289-B53972CD7A0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839200" y="-1761744"/>
            <a:ext cx="1036320" cy="10363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hold" display="0">
                  <p:stCondLst>
                    <p:cond delay="indefinite"/>
                  </p:stCondLst>
                  <p:endCondLst>
                    <p:cond evt="onStopAudio" delay="0">
                      <p:tgtEl>
                        <p:sldTgt/>
                      </p:tgtEl>
                    </p:cond>
                  </p:endCondLst>
                </p:cTn>
                <p:tgtEl>
                  <p:spTgt spid="4"/>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82000" y="1181100"/>
            <a:ext cx="9923780" cy="2400935"/>
          </a:xfrm>
          <a:prstGeom prst="rect">
            <a:avLst/>
          </a:prstGeom>
        </p:spPr>
      </p:pic>
      <p:pic>
        <p:nvPicPr>
          <p:cNvPr id="12"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15000" y="3423920"/>
            <a:ext cx="12502515" cy="2400935"/>
          </a:xfrm>
          <a:prstGeom prst="rect">
            <a:avLst/>
          </a:prstGeom>
        </p:spPr>
      </p:pic>
      <p:pic>
        <p:nvPicPr>
          <p:cNvPr id="13"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649200" y="5862955"/>
            <a:ext cx="5321300" cy="2400935"/>
          </a:xfrm>
          <a:prstGeom prst="rect">
            <a:avLst/>
          </a:prstGeom>
        </p:spPr>
      </p:pic>
      <p:sp>
        <p:nvSpPr>
          <p:cNvPr id="16" name="Text Box 15"/>
          <p:cNvSpPr txBox="1"/>
          <p:nvPr/>
        </p:nvSpPr>
        <p:spPr>
          <a:xfrm>
            <a:off x="411797" y="297180"/>
            <a:ext cx="16187814" cy="830997"/>
          </a:xfrm>
          <a:prstGeom prst="rect">
            <a:avLst/>
          </a:prstGeom>
          <a:noFill/>
        </p:spPr>
        <p:txBody>
          <a:bodyPr wrap="square" rtlCol="0" anchor="t">
            <a:spAutoFit/>
            <a:scene3d>
              <a:camera prst="orthographicFront"/>
              <a:lightRig rig="threePt" dir="t"/>
            </a:scene3d>
          </a:bodyPr>
          <a:lstStyle/>
          <a:p>
            <a:pPr marL="342900" indent="-342900" eaLnBrk="1" hangingPunct="1">
              <a:spcBef>
                <a:spcPct val="50000"/>
              </a:spcBef>
              <a:buAutoNum type="alphaLcParenR"/>
            </a:pPr>
            <a:r>
              <a:rPr lang="en-GB" altLang="en-US" sz="4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altLang="en-US" sz="4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Xác định phần mở bài, thân bài, kết bài của bài văn trên.</a:t>
            </a:r>
          </a:p>
        </p:txBody>
      </p:sp>
      <p:pic>
        <p:nvPicPr>
          <p:cNvPr id="19" name="Picture 18"/>
          <p:cNvPicPr>
            <a:picLocks noChangeAspect="1"/>
          </p:cNvPicPr>
          <p:nvPr/>
        </p:nvPicPr>
        <p:blipFill>
          <a:blip r:embed="rId4"/>
          <a:stretch>
            <a:fillRect/>
          </a:stretch>
        </p:blipFill>
        <p:spPr>
          <a:xfrm>
            <a:off x="9448800" y="2019300"/>
            <a:ext cx="8153400" cy="771525"/>
          </a:xfrm>
          <a:prstGeom prst="rect">
            <a:avLst/>
          </a:prstGeom>
        </p:spPr>
      </p:pic>
      <p:pic>
        <p:nvPicPr>
          <p:cNvPr id="20" name="Picture 19"/>
          <p:cNvPicPr>
            <a:picLocks noChangeAspect="1"/>
          </p:cNvPicPr>
          <p:nvPr/>
        </p:nvPicPr>
        <p:blipFill>
          <a:blip r:embed="rId5"/>
          <a:stretch>
            <a:fillRect/>
          </a:stretch>
        </p:blipFill>
        <p:spPr>
          <a:xfrm>
            <a:off x="6517958" y="4170362"/>
            <a:ext cx="11934825" cy="771525"/>
          </a:xfrm>
          <a:prstGeom prst="rect">
            <a:avLst/>
          </a:prstGeom>
        </p:spPr>
      </p:pic>
      <p:pic>
        <p:nvPicPr>
          <p:cNvPr id="21" name="Picture 20"/>
          <p:cNvPicPr>
            <a:picLocks noChangeAspect="1"/>
          </p:cNvPicPr>
          <p:nvPr/>
        </p:nvPicPr>
        <p:blipFill>
          <a:blip r:embed="rId6"/>
          <a:stretch>
            <a:fillRect/>
          </a:stretch>
        </p:blipFill>
        <p:spPr>
          <a:xfrm>
            <a:off x="13792200" y="6457950"/>
            <a:ext cx="5945534" cy="1009619"/>
          </a:xfrm>
          <a:prstGeom prst="rect">
            <a:avLst/>
          </a:prstGeom>
        </p:spPr>
      </p:pic>
      <p:pic>
        <p:nvPicPr>
          <p:cNvPr id="23"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4208638">
            <a:off x="17251980" y="-1096841"/>
            <a:ext cx="2072039" cy="2841949"/>
          </a:xfrm>
          <a:prstGeom prst="rect">
            <a:avLst/>
          </a:prstGeom>
        </p:spPr>
      </p:pic>
      <p:pic>
        <p:nvPicPr>
          <p:cNvPr id="22"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058969">
            <a:off x="-5039656" y="7413923"/>
            <a:ext cx="8211306" cy="8301872"/>
          </a:xfrm>
          <a:prstGeom prst="rect">
            <a:avLst/>
          </a:prstGeom>
        </p:spPr>
      </p:pic>
      <p:pic>
        <p:nvPicPr>
          <p:cNvPr id="2" name="Picture 1"/>
          <p:cNvPicPr>
            <a:picLocks noChangeAspect="1"/>
          </p:cNvPicPr>
          <p:nvPr/>
        </p:nvPicPr>
        <p:blipFill>
          <a:blip r:embed="rId10"/>
          <a:stretch>
            <a:fillRect/>
          </a:stretch>
        </p:blipFill>
        <p:spPr>
          <a:xfrm>
            <a:off x="4648200" y="1257300"/>
            <a:ext cx="4029075" cy="2095500"/>
          </a:xfrm>
          <a:prstGeom prst="rect">
            <a:avLst/>
          </a:prstGeom>
        </p:spPr>
      </p:pic>
      <p:pic>
        <p:nvPicPr>
          <p:cNvPr id="3" name="Picture 2"/>
          <p:cNvPicPr>
            <a:picLocks noChangeAspect="1"/>
          </p:cNvPicPr>
          <p:nvPr/>
        </p:nvPicPr>
        <p:blipFill>
          <a:blip r:embed="rId11"/>
          <a:stretch>
            <a:fillRect/>
          </a:stretch>
        </p:blipFill>
        <p:spPr>
          <a:xfrm>
            <a:off x="2133600" y="3637280"/>
            <a:ext cx="4619625" cy="2095500"/>
          </a:xfrm>
          <a:prstGeom prst="rect">
            <a:avLst/>
          </a:prstGeom>
        </p:spPr>
      </p:pic>
      <p:pic>
        <p:nvPicPr>
          <p:cNvPr id="4" name="Picture 3"/>
          <p:cNvPicPr>
            <a:picLocks noChangeAspect="1"/>
          </p:cNvPicPr>
          <p:nvPr/>
        </p:nvPicPr>
        <p:blipFill>
          <a:blip r:embed="rId12"/>
          <a:stretch>
            <a:fillRect/>
          </a:stretch>
        </p:blipFill>
        <p:spPr>
          <a:xfrm>
            <a:off x="9677400" y="5974715"/>
            <a:ext cx="4010025" cy="2095500"/>
          </a:xfrm>
          <a:prstGeom prst="rect">
            <a:avLst/>
          </a:prstGeom>
        </p:spPr>
      </p:pic>
      <p:pic>
        <p:nvPicPr>
          <p:cNvPr id="30" name="Picture 5"/>
          <p:cNvPicPr>
            <a:picLocks noChangeAspect="1"/>
          </p:cNvPicPr>
          <p:nvPr/>
        </p:nvPicPr>
        <p:blipFill>
          <a:blip r:embed="rId13"/>
          <a:srcRect/>
          <a:stretch>
            <a:fillRect/>
          </a:stretch>
        </p:blipFill>
        <p:spPr>
          <a:xfrm>
            <a:off x="413448" y="5756822"/>
            <a:ext cx="6481445" cy="42485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3"/>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par>
                                <p:cTn id="55" presetID="16" presetClass="entr" presetSubtype="21"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16" name="Text Box 15"/>
          <p:cNvSpPr txBox="1"/>
          <p:nvPr/>
        </p:nvSpPr>
        <p:spPr>
          <a:xfrm>
            <a:off x="762000" y="342900"/>
            <a:ext cx="16951325" cy="769441"/>
          </a:xfrm>
          <a:prstGeom prst="rect">
            <a:avLst/>
          </a:prstGeom>
          <a:noFill/>
        </p:spPr>
        <p:txBody>
          <a:bodyPr wrap="square" rtlCol="0" anchor="t">
            <a:spAutoFit/>
            <a:scene3d>
              <a:camera prst="orthographicFront"/>
              <a:lightRig rig="threePt" dir="t"/>
            </a:scene3d>
          </a:bodyPr>
          <a:lstStyle/>
          <a:p>
            <a:pPr indent="0" eaLnBrk="1" hangingPunct="1">
              <a:spcBef>
                <a:spcPct val="50000"/>
              </a:spcBef>
              <a:buNone/>
            </a:pPr>
            <a:r>
              <a:rPr lang="en-US" altLang="en-US"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b) Phần thân bài gồm có mấy đoạn? Mỗi đoạn miêu tả những gì?</a:t>
            </a: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85800" y="4686935"/>
            <a:ext cx="5547360" cy="5598795"/>
          </a:xfrm>
          <a:prstGeom prst="rect">
            <a:avLst/>
          </a:prstGeom>
        </p:spPr>
      </p:pic>
      <p:pic>
        <p:nvPicPr>
          <p:cNvPr id="2"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819900" y="4686935"/>
            <a:ext cx="5547360" cy="5598795"/>
          </a:xfrm>
          <a:prstGeom prst="rect">
            <a:avLst/>
          </a:prstGeom>
        </p:spPr>
      </p:pic>
      <p:pic>
        <p:nvPicPr>
          <p:cNvPr id="3"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611100" y="4686935"/>
            <a:ext cx="5547360" cy="5598795"/>
          </a:xfrm>
          <a:prstGeom prst="rect">
            <a:avLst/>
          </a:prstGeom>
        </p:spPr>
      </p:pic>
      <p:sp>
        <p:nvSpPr>
          <p:cNvPr id="4" name="Text Box 3"/>
          <p:cNvSpPr txBox="1"/>
          <p:nvPr/>
        </p:nvSpPr>
        <p:spPr>
          <a:xfrm>
            <a:off x="13716000" y="6438900"/>
            <a:ext cx="3701415" cy="2306955"/>
          </a:xfrm>
          <a:prstGeom prst="rect">
            <a:avLst/>
          </a:prstGeom>
          <a:noFill/>
        </p:spPr>
        <p:txBody>
          <a:bodyPr wrap="square" rtlCol="0" anchor="t">
            <a:spAutoFit/>
          </a:bodyPr>
          <a:lstStyle/>
          <a:p>
            <a:r>
              <a:rPr lang="en-GB" altLang="en-US" sz="4800">
                <a:solidFill>
                  <a:srgbClr val="FF0000"/>
                </a:solidFill>
                <a:latin typeface="SVN-Shintia Script" panose="02000804000000020003" charset="0"/>
                <a:cs typeface="SVN-Shintia Script" panose="02000804000000020003" charset="0"/>
              </a:rPr>
              <a:t>Tả sự kì vĩ của thiên nhiên Hạ Long  </a:t>
            </a:r>
          </a:p>
        </p:txBody>
      </p:sp>
      <p:sp>
        <p:nvSpPr>
          <p:cNvPr id="5" name="Text Box 4"/>
          <p:cNvSpPr txBox="1"/>
          <p:nvPr/>
        </p:nvSpPr>
        <p:spPr>
          <a:xfrm>
            <a:off x="1828800" y="6210300"/>
            <a:ext cx="3427095" cy="2306955"/>
          </a:xfrm>
          <a:prstGeom prst="rect">
            <a:avLst/>
          </a:prstGeom>
          <a:noFill/>
        </p:spPr>
        <p:txBody>
          <a:bodyPr wrap="square" rtlCol="0" anchor="t">
            <a:spAutoFit/>
          </a:bodyPr>
          <a:lstStyle/>
          <a:p>
            <a:r>
              <a:rPr lang="en-GB" altLang="en-US" sz="4800">
                <a:solidFill>
                  <a:srgbClr val="FF0000"/>
                </a:solidFill>
                <a:latin typeface="SVN-Shintia Script" panose="02000804000000020003" charset="0"/>
                <a:cs typeface="SVN-Shintia Script" panose="02000804000000020003" charset="0"/>
              </a:rPr>
              <a:t>Tả vẻ duyên dáng của thiên nhiên Hạ Long   </a:t>
            </a:r>
          </a:p>
        </p:txBody>
      </p:sp>
      <p:sp>
        <p:nvSpPr>
          <p:cNvPr id="7" name="Text Box 6"/>
          <p:cNvSpPr txBox="1"/>
          <p:nvPr/>
        </p:nvSpPr>
        <p:spPr>
          <a:xfrm>
            <a:off x="7933055" y="5600700"/>
            <a:ext cx="3321685" cy="3784600"/>
          </a:xfrm>
          <a:prstGeom prst="rect">
            <a:avLst/>
          </a:prstGeom>
          <a:noFill/>
        </p:spPr>
        <p:txBody>
          <a:bodyPr wrap="square" rtlCol="0" anchor="t">
            <a:spAutoFit/>
          </a:bodyPr>
          <a:lstStyle/>
          <a:p>
            <a:r>
              <a:rPr lang="en-GB" altLang="en-US" sz="4800">
                <a:solidFill>
                  <a:srgbClr val="FF0000"/>
                </a:solidFill>
                <a:latin typeface="SVN-Shintia Script" panose="02000804000000020003" charset="0"/>
                <a:cs typeface="SVN-Shintia Script" panose="02000804000000020003" charset="0"/>
              </a:rPr>
              <a:t>Tả những nét riêng biệt, hấp dẫn của vịnh Hạ Long qua mỗi mùa</a:t>
            </a:r>
          </a:p>
        </p:txBody>
      </p:sp>
      <p:pic>
        <p:nvPicPr>
          <p:cNvPr id="15" name="Picture 14"/>
          <p:cNvPicPr>
            <a:picLocks noChangeAspect="1"/>
          </p:cNvPicPr>
          <p:nvPr/>
        </p:nvPicPr>
        <p:blipFill>
          <a:blip r:embed="rId9"/>
          <a:stretch>
            <a:fillRect/>
          </a:stretch>
        </p:blipFill>
        <p:spPr>
          <a:xfrm>
            <a:off x="2133600" y="1562100"/>
            <a:ext cx="3457575" cy="1400175"/>
          </a:xfrm>
          <a:prstGeom prst="rect">
            <a:avLst/>
          </a:prstGeom>
        </p:spPr>
      </p:pic>
      <p:pic>
        <p:nvPicPr>
          <p:cNvPr id="17" name="Picture 16"/>
          <p:cNvPicPr>
            <a:picLocks noChangeAspect="1"/>
          </p:cNvPicPr>
          <p:nvPr/>
        </p:nvPicPr>
        <p:blipFill>
          <a:blip r:embed="rId10"/>
          <a:stretch>
            <a:fillRect/>
          </a:stretch>
        </p:blipFill>
        <p:spPr>
          <a:xfrm>
            <a:off x="7543800" y="1562100"/>
            <a:ext cx="3457575" cy="1400175"/>
          </a:xfrm>
          <a:prstGeom prst="rect">
            <a:avLst/>
          </a:prstGeom>
        </p:spPr>
      </p:pic>
      <p:pic>
        <p:nvPicPr>
          <p:cNvPr id="18" name="Picture 17"/>
          <p:cNvPicPr>
            <a:picLocks noChangeAspect="1"/>
          </p:cNvPicPr>
          <p:nvPr/>
        </p:nvPicPr>
        <p:blipFill>
          <a:blip r:embed="rId11"/>
          <a:stretch>
            <a:fillRect/>
          </a:stretch>
        </p:blipFill>
        <p:spPr>
          <a:xfrm>
            <a:off x="12801600" y="1562100"/>
            <a:ext cx="3457575" cy="1400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 0 L 0.617986 0.161605 " pathEditMode="relative" rAng="0" ptsTypes="">
                                      <p:cBhvr>
                                        <p:cTn id="42" dur="2000" fill="hold"/>
                                        <p:tgtEl>
                                          <p:spTgt spid="15"/>
                                        </p:tgtEl>
                                        <p:attrNameLst>
                                          <p:attrName>ppt_x</p:attrName>
                                          <p:attrName>ppt_y</p:attrName>
                                        </p:attrNameLst>
                                      </p:cBhvr>
                                      <p:rCtr x="30100" y="8100"/>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 0 L -0.294514 0.169012 " pathEditMode="relative" rAng="0" ptsTypes="">
                                      <p:cBhvr>
                                        <p:cTn id="46" dur="2000" fill="hold"/>
                                        <p:tgtEl>
                                          <p:spTgt spid="17"/>
                                        </p:tgtEl>
                                        <p:attrNameLst>
                                          <p:attrName>ppt_x</p:attrName>
                                          <p:attrName>ppt_y</p:attrName>
                                        </p:attrNameLst>
                                      </p:cBhvr>
                                      <p:rCtr x="-13900" y="8900"/>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 0 L -0.261181 0.17642 " pathEditMode="relative" rAng="0" ptsTypes="">
                                      <p:cBhvr>
                                        <p:cTn id="50" dur="2000" fill="hold"/>
                                        <p:tgtEl>
                                          <p:spTgt spid="18"/>
                                        </p:tgtEl>
                                        <p:attrNameLst>
                                          <p:attrName>ppt_x</p:attrName>
                                          <p:attrName>ppt_y</p:attrName>
                                        </p:attrNameLst>
                                      </p:cBhvr>
                                      <p:rCtr x="-13100" y="9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4" grpId="1"/>
      <p:bldP spid="5" grpId="0"/>
      <p:bldP spid="5" grpId="1"/>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16" name="Text Box 15"/>
          <p:cNvSpPr txBox="1"/>
          <p:nvPr/>
        </p:nvSpPr>
        <p:spPr>
          <a:xfrm>
            <a:off x="1600200" y="895846"/>
            <a:ext cx="14662505" cy="2677656"/>
          </a:xfrm>
          <a:prstGeom prst="rect">
            <a:avLst/>
          </a:prstGeom>
          <a:noFill/>
        </p:spPr>
        <p:txBody>
          <a:bodyPr wrap="square" rtlCol="0" anchor="t">
            <a:spAutoFit/>
            <a:scene3d>
              <a:camera prst="orthographicFront"/>
              <a:lightRig rig="threePt" dir="t"/>
            </a:scene3d>
          </a:bodyPr>
          <a:lstStyle/>
          <a:p>
            <a:pPr indent="0" algn="just" eaLnBrk="1" hangingPunct="1">
              <a:spcBef>
                <a:spcPct val="50000"/>
              </a:spcBef>
              <a:buNone/>
            </a:pPr>
            <a:r>
              <a:rPr lang="en-US" altLang="en-US" sz="4800" b="1" dirty="0">
                <a:solidFill>
                  <a:srgbClr val="00B0F0"/>
                </a:solidFill>
                <a:latin typeface="Arial" panose="020B0604020202020204" pitchFamily="34" charset="0"/>
                <a:sym typeface="+mn-ea"/>
              </a:rPr>
              <a:t>c) Những câu văn in đậm có vai trò gì trong mỗi đoạn và trong cả bài?</a:t>
            </a:r>
            <a:endParaRPr lang="en-US" altLang="en-US" sz="4800" b="1" dirty="0">
              <a:solidFill>
                <a:srgbClr val="00B0F0"/>
              </a:solidFill>
              <a:latin typeface="Arial" panose="020B0604020202020204" pitchFamily="34" charset="0"/>
            </a:endParaRPr>
          </a:p>
          <a:p>
            <a:pPr indent="0" algn="just" eaLnBrk="1" hangingPunct="1">
              <a:spcBef>
                <a:spcPct val="50000"/>
              </a:spcBef>
              <a:buNone/>
            </a:pPr>
            <a:endParaRPr lang="en-GB" altLang="en-US" sz="4800" b="1" dirty="0">
              <a:solidFill>
                <a:srgbClr val="00B0F0"/>
              </a:solidFill>
              <a:effectLst>
                <a:outerShdw blurRad="38100" dist="19050" dir="2700000" algn="tl" rotWithShape="0">
                  <a:schemeClr val="dk1">
                    <a:alpha val="40000"/>
                  </a:schemeClr>
                </a:outerShdw>
              </a:effectLst>
              <a:latin typeface="Arial" panose="020B0604020202020204" pitchFamily="34" charset="0"/>
              <a:sym typeface="+mn-ea"/>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00200" y="2416537"/>
            <a:ext cx="7646035" cy="7483113"/>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448800" y="2514970"/>
            <a:ext cx="7467600" cy="7308480"/>
          </a:xfrm>
          <a:prstGeom prst="rect">
            <a:avLst/>
          </a:prstGeom>
        </p:spPr>
      </p:pic>
      <p:sp>
        <p:nvSpPr>
          <p:cNvPr id="10" name="Text Box 9"/>
          <p:cNvSpPr txBox="1"/>
          <p:nvPr/>
        </p:nvSpPr>
        <p:spPr>
          <a:xfrm>
            <a:off x="2877024" y="4583057"/>
            <a:ext cx="5538632" cy="3170099"/>
          </a:xfrm>
          <a:prstGeom prst="rect">
            <a:avLst/>
          </a:prstGeom>
          <a:noFill/>
        </p:spPr>
        <p:txBody>
          <a:bodyPr wrap="square" rtlCol="0" anchor="t">
            <a:spAutoFit/>
          </a:bodyPr>
          <a:lstStyle/>
          <a:p>
            <a:pPr algn="ctr"/>
            <a:r>
              <a:rPr lang="en-GB" altLang="en-US" sz="5000" b="1">
                <a:solidFill>
                  <a:srgbClr val="FF0000"/>
                </a:solidFill>
                <a:effectLst>
                  <a:outerShdw blurRad="38100" dist="19050" dir="2700000" algn="tl" rotWithShape="0">
                    <a:schemeClr val="dk1">
                      <a:alpha val="40000"/>
                    </a:schemeClr>
                  </a:outerShdw>
                </a:effectLst>
              </a:rPr>
              <a:t>Trong đoạn</a:t>
            </a:r>
          </a:p>
          <a:p>
            <a:pPr algn="ctr"/>
            <a:r>
              <a:rPr lang="en-GB" altLang="en-US" sz="5000">
                <a:solidFill>
                  <a:sysClr val="windowText" lastClr="000000"/>
                </a:solidFill>
                <a:effectLst>
                  <a:outerShdw blurRad="38100" dist="19050" dir="2700000" algn="tl" rotWithShape="0">
                    <a:schemeClr val="dk1">
                      <a:alpha val="40000"/>
                    </a:schemeClr>
                  </a:outerShdw>
                </a:effectLst>
              </a:rPr>
              <a:t>câu mở đầu mỗi đoạn nêu ý bao trùm của đoạn</a:t>
            </a:r>
          </a:p>
        </p:txBody>
      </p:sp>
      <p:sp>
        <p:nvSpPr>
          <p:cNvPr id="11" name="Text Box 10"/>
          <p:cNvSpPr txBox="1"/>
          <p:nvPr/>
        </p:nvSpPr>
        <p:spPr>
          <a:xfrm>
            <a:off x="10591800" y="4802635"/>
            <a:ext cx="5321207" cy="3170099"/>
          </a:xfrm>
          <a:prstGeom prst="rect">
            <a:avLst/>
          </a:prstGeom>
          <a:noFill/>
        </p:spPr>
        <p:txBody>
          <a:bodyPr wrap="square" rtlCol="0" anchor="t">
            <a:spAutoFit/>
          </a:bodyPr>
          <a:lstStyle/>
          <a:p>
            <a:pPr algn="ctr">
              <a:buClrTx/>
              <a:buSzTx/>
              <a:buFontTx/>
            </a:pPr>
            <a:r>
              <a:rPr lang="en-GB" altLang="en-US" sz="5000" b="1">
                <a:solidFill>
                  <a:srgbClr val="FF0000"/>
                </a:solidFill>
                <a:effectLst>
                  <a:outerShdw blurRad="38100" dist="19050" dir="2700000" algn="tl" rotWithShape="0">
                    <a:schemeClr val="dk1">
                      <a:alpha val="40000"/>
                    </a:schemeClr>
                  </a:outerShdw>
                </a:effectLst>
              </a:rPr>
              <a:t>Trong cả bài</a:t>
            </a:r>
          </a:p>
          <a:p>
            <a:pPr algn="ctr">
              <a:buClrTx/>
              <a:buSzTx/>
              <a:buFontTx/>
            </a:pPr>
            <a:r>
              <a:rPr lang="en-GB" altLang="en-US" sz="5000">
                <a:solidFill>
                  <a:srgbClr val="FF0000"/>
                </a:solidFill>
                <a:effectLst>
                  <a:outerShdw blurRad="38100" dist="19050" dir="2700000" algn="tl" rotWithShape="0">
                    <a:schemeClr val="dk1">
                      <a:alpha val="40000"/>
                    </a:schemeClr>
                  </a:outerShdw>
                </a:effectLst>
              </a:rPr>
              <a:t> </a:t>
            </a:r>
            <a:r>
              <a:rPr lang="en-GB" altLang="en-US" sz="5000">
                <a:solidFill>
                  <a:sysClr val="windowText" lastClr="000000"/>
                </a:solidFill>
                <a:effectLst>
                  <a:outerShdw blurRad="38100" dist="19050" dir="2700000" algn="tl" rotWithShape="0">
                    <a:schemeClr val="dk1">
                      <a:alpha val="40000"/>
                    </a:schemeClr>
                  </a:outerShdw>
                </a:effectLst>
              </a:rPr>
              <a:t>chuyển đoạn, nối kết các đoạn văn với nhau</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P spid="10" grpId="1"/>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DE8F258F-41C9-4E0E-92AF-23036A199859}"/>
              </a:ext>
            </a:extLst>
          </p:cNvPr>
          <p:cNvSpPr>
            <a:spLocks noChangeAspect="1"/>
          </p:cNvSpPr>
          <p:nvPr>
            <p:custDataLst>
              <p:tags r:id="rId1"/>
            </p:custDataLst>
          </p:nvPr>
        </p:nvSpPr>
        <p:spPr>
          <a:xfrm>
            <a:off x="0" y="0"/>
            <a:ext cx="18288000" cy="10287000"/>
          </a:xfrm>
          <a:prstGeom prst="rect">
            <a:avLst/>
          </a:prstGeom>
          <a:blipFill dpi="0" rotWithShape="0">
            <a:blip r:embed="rId3">
              <a:alphaModFix amt="20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3505200" y="4101447"/>
            <a:ext cx="13258800" cy="1846659"/>
          </a:xfrm>
          <a:prstGeom prst="rect">
            <a:avLst/>
          </a:prstGeom>
        </p:spPr>
        <p:txBody>
          <a:bodyPr wrap="square" lIns="0" tIns="0" rIns="0" bIns="0" rtlCol="0" anchor="t">
            <a:spAutoFit/>
          </a:bodyPr>
          <a:lstStyle/>
          <a:p>
            <a:pPr marL="342900" indent="-342900" algn="just" eaLnBrk="1" hangingPunct="1">
              <a:spcBef>
                <a:spcPct val="50000"/>
              </a:spcBef>
              <a:buNone/>
            </a:pPr>
            <a:r>
              <a:rPr lang="en-US" altLang="en-US" sz="4000" b="1" dirty="0">
                <a:solidFill>
                  <a:srgbClr val="FF3300"/>
                </a:solidFill>
                <a:latin typeface="Arial" panose="020B0604020202020204" pitchFamily="34" charset="0"/>
                <a:sym typeface="+mn-ea"/>
              </a:rPr>
              <a:t>Bài </a:t>
            </a:r>
            <a:r>
              <a:rPr lang="en-GB" altLang="en-US" sz="4000" b="1" dirty="0">
                <a:solidFill>
                  <a:srgbClr val="FF3300"/>
                </a:solidFill>
                <a:latin typeface="Arial" panose="020B0604020202020204" pitchFamily="34" charset="0"/>
                <a:sym typeface="+mn-ea"/>
              </a:rPr>
              <a:t>2</a:t>
            </a:r>
            <a:r>
              <a:rPr lang="en-US" altLang="en-US" sz="4000" b="1" dirty="0">
                <a:solidFill>
                  <a:srgbClr val="FF3300"/>
                </a:solidFill>
                <a:latin typeface="Arial" panose="020B0604020202020204" pitchFamily="34" charset="0"/>
                <a:sym typeface="+mn-ea"/>
              </a:rPr>
              <a:t>:</a:t>
            </a:r>
            <a:r>
              <a:rPr lang="en-US" altLang="en-US" sz="4000" b="1" dirty="0">
                <a:latin typeface="Arial" panose="020B0604020202020204" pitchFamily="34" charset="0"/>
                <a:sym typeface="+mn-ea"/>
              </a:rPr>
              <a:t> </a:t>
            </a:r>
            <a:r>
              <a:rPr lang="en-GB" altLang="en-US" sz="4000" b="1" dirty="0">
                <a:latin typeface="Arial" panose="020B0604020202020204" pitchFamily="34" charset="0"/>
                <a:sym typeface="+mn-ea"/>
              </a:rPr>
              <a:t>Dưới đây là phần thân bài của một bài văn tả cảnh Tây Nguyên. Em hãy lựa chọn câu mở đoạn thích hợp nhất từ những câu cho sẵn dưới mỗi đoạn</a:t>
            </a:r>
            <a:endParaRPr lang="en-GB" altLang="en-US" sz="4000" b="1" dirty="0">
              <a:solidFill>
                <a:srgbClr val="1D4677"/>
              </a:solidFill>
              <a:latin typeface="Arial" panose="020B0604020202020204" pitchFamily="34"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164866" name="Text Box 2"/>
          <p:cNvSpPr txBox="1"/>
          <p:nvPr/>
        </p:nvSpPr>
        <p:spPr>
          <a:xfrm>
            <a:off x="685800" y="4811386"/>
            <a:ext cx="16126460" cy="4419600"/>
          </a:xfrm>
          <a:prstGeom prst="rect">
            <a:avLst/>
          </a:prstGeom>
          <a:noFill/>
          <a:ln w="9525">
            <a:noFill/>
          </a:ln>
        </p:spPr>
        <p:txBody>
          <a:bodyPr wrap="square">
            <a:spAutoFit/>
          </a:bodyPr>
          <a:lstStyle/>
          <a:p>
            <a:pPr marL="342900" indent="-342900" algn="l" eaLnBrk="1" hangingPunct="1">
              <a:lnSpc>
                <a:spcPct val="100000"/>
              </a:lnSpc>
              <a:spcBef>
                <a:spcPts val="50"/>
              </a:spcBef>
              <a:spcAft>
                <a:spcPts val="0"/>
              </a:spcAft>
            </a:pPr>
            <a:r>
              <a:rPr lang="en-GB" altLang="en-US" sz="4000" b="1" dirty="0">
                <a:solidFill>
                  <a:srgbClr val="0066CC"/>
                </a:solidFill>
                <a:latin typeface="Arial" panose="020B0604020202020204" pitchFamily="34" charset="0"/>
              </a:rPr>
              <a:t>                                                  </a:t>
            </a:r>
            <a:endParaRPr lang="en-US" altLang="en-US" sz="4000" b="1" dirty="0">
              <a:solidFill>
                <a:srgbClr val="0066CC"/>
              </a:solidFill>
              <a:latin typeface="Arial" panose="020B0604020202020204" pitchFamily="34" charset="0"/>
            </a:endParaRPr>
          </a:p>
          <a:p>
            <a:pPr marL="342900" indent="-342900" algn="l" eaLnBrk="1" hangingPunct="1">
              <a:lnSpc>
                <a:spcPct val="100000"/>
              </a:lnSpc>
              <a:spcBef>
                <a:spcPts val="50"/>
              </a:spcBef>
              <a:spcAft>
                <a:spcPts val="0"/>
              </a:spcAft>
            </a:pPr>
            <a:endParaRPr lang="en-US" altLang="en-US" sz="4000" b="1" dirty="0">
              <a:solidFill>
                <a:srgbClr val="0066CC"/>
              </a:solidFill>
              <a:latin typeface="Arial" panose="020B0604020202020204" pitchFamily="34" charset="0"/>
            </a:endParaRPr>
          </a:p>
          <a:p>
            <a:pPr marL="342900" indent="72390" algn="just" eaLnBrk="1" hangingPunct="1">
              <a:lnSpc>
                <a:spcPct val="100000"/>
              </a:lnSpc>
              <a:spcBef>
                <a:spcPts val="50"/>
              </a:spcBef>
              <a:spcAft>
                <a:spcPts val="0"/>
              </a:spcAft>
              <a:buClrTx/>
              <a:buSzTx/>
              <a:buFontTx/>
            </a:pPr>
            <a:endParaRPr lang="en-US" altLang="en-US" sz="4000" dirty="0">
              <a:latin typeface="Arial" panose="020B0604020202020204" pitchFamily="34" charset="0"/>
            </a:endParaRPr>
          </a:p>
          <a:p>
            <a:pPr marL="342900" indent="72390" algn="just" eaLnBrk="1" hangingPunct="1">
              <a:lnSpc>
                <a:spcPct val="100000"/>
              </a:lnSpc>
              <a:spcBef>
                <a:spcPts val="50"/>
              </a:spcBef>
              <a:spcAft>
                <a:spcPts val="0"/>
              </a:spcAft>
              <a:buClrTx/>
              <a:buSzTx/>
              <a:buFontTx/>
            </a:pPr>
            <a:r>
              <a:rPr lang="en-US" altLang="en-US" sz="4000" dirty="0">
                <a:latin typeface="Arial" panose="020B0604020202020204" pitchFamily="34" charset="0"/>
              </a:rPr>
              <a:t>Phần phía nam của dải</a:t>
            </a:r>
            <a:r>
              <a:rPr lang="en-GB" altLang="en-US" sz="4000" dirty="0">
                <a:latin typeface="Arial" panose="020B0604020202020204" pitchFamily="34" charset="0"/>
              </a:rPr>
              <a:t> </a:t>
            </a:r>
            <a:r>
              <a:rPr lang="en-US" altLang="en-US" sz="4000" dirty="0">
                <a:latin typeface="Arial" panose="020B0604020202020204" pitchFamily="34" charset="0"/>
              </a:rPr>
              <a:t>Trường Sơn ở đây với nhiều gọn núi cao từ 2000 đến 2600 mét, quanh năm mây trắng phủ đầu. Bên những chóp núi cao là những thảm rừng dày. Có những khu rừng nguyên sinh từ bao đời nay chưa in dấu chân người.</a:t>
            </a:r>
          </a:p>
        </p:txBody>
      </p:sp>
      <p:pic>
        <p:nvPicPr>
          <p:cNvPr id="2" name="Picture 1" descr="xuong_song_cua_dong_duong_-_2__BCHR"/>
          <p:cNvPicPr>
            <a:picLocks noChangeAspect="1"/>
          </p:cNvPicPr>
          <p:nvPr/>
        </p:nvPicPr>
        <p:blipFill>
          <a:blip r:embed="rId2"/>
          <a:stretch>
            <a:fillRect/>
          </a:stretch>
        </p:blipFill>
        <p:spPr>
          <a:xfrm>
            <a:off x="76200" y="-38100"/>
            <a:ext cx="8147050" cy="4073525"/>
          </a:xfrm>
          <a:prstGeom prst="rect">
            <a:avLst/>
          </a:prstGeom>
        </p:spPr>
      </p:pic>
      <p:pic>
        <p:nvPicPr>
          <p:cNvPr id="19" name="Picture 3"/>
          <p:cNvPicPr>
            <a:picLocks noChangeAspect="1"/>
          </p:cNvPicPr>
          <p:nvPr/>
        </p:nvPicPr>
        <p:blipFill>
          <a:blip r:embed="rId3"/>
          <a:srcRect/>
          <a:stretch>
            <a:fillRect/>
          </a:stretch>
        </p:blipFill>
        <p:spPr>
          <a:xfrm>
            <a:off x="-882650" y="-1036320"/>
            <a:ext cx="9744710" cy="2096770"/>
          </a:xfrm>
          <a:prstGeom prst="rect">
            <a:avLst/>
          </a:prstGeom>
        </p:spPr>
      </p:pic>
      <p:pic>
        <p:nvPicPr>
          <p:cNvPr id="8" name="Picture 8"/>
          <p:cNvPicPr>
            <a:picLocks noChangeAspect="1"/>
          </p:cNvPicPr>
          <p:nvPr/>
        </p:nvPicPr>
        <p:blipFill>
          <a:blip r:embed="rId3"/>
          <a:srcRect/>
          <a:stretch>
            <a:fillRect/>
          </a:stretch>
        </p:blipFill>
        <p:spPr>
          <a:xfrm rot="-239065">
            <a:off x="-549910" y="3243580"/>
            <a:ext cx="8989060" cy="2072640"/>
          </a:xfrm>
          <a:prstGeom prst="rect">
            <a:avLst/>
          </a:prstGeom>
        </p:spPr>
      </p:pic>
      <p:sp>
        <p:nvSpPr>
          <p:cNvPr id="3" name="Text Box 2"/>
          <p:cNvSpPr txBox="1"/>
          <p:nvPr/>
        </p:nvSpPr>
        <p:spPr>
          <a:xfrm>
            <a:off x="1752600" y="1430884"/>
            <a:ext cx="16126460" cy="707886"/>
          </a:xfrm>
          <a:prstGeom prst="rect">
            <a:avLst/>
          </a:prstGeom>
          <a:noFill/>
        </p:spPr>
        <p:txBody>
          <a:bodyPr wrap="square" rtlCol="0" anchor="t">
            <a:spAutoFit/>
          </a:bodyPr>
          <a:lstStyle/>
          <a:p>
            <a:pPr marL="342900" indent="72390" algn="just">
              <a:spcBef>
                <a:spcPts val="50"/>
              </a:spcBef>
              <a:spcAft>
                <a:spcPts val="0"/>
              </a:spcAft>
              <a:buClrTx/>
              <a:buSzTx/>
              <a:buFontTx/>
            </a:pPr>
            <a:r>
              <a:rPr lang="en-US" altLang="en-US" sz="4000" b="1" dirty="0">
                <a:solidFill>
                  <a:srgbClr val="FF0000"/>
                </a:solidFill>
                <a:latin typeface="Arial" panose="020B0604020202020204" pitchFamily="34" charset="0"/>
                <a:sym typeface="+mn-ea"/>
              </a:rPr>
              <a:t>Tây Nguyên có núi cao chất ngất, có rừng cây đại ngàn. </a:t>
            </a:r>
          </a:p>
        </p:txBody>
      </p:sp>
      <p:pic>
        <p:nvPicPr>
          <p:cNvPr id="21"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4800" y="2476500"/>
            <a:ext cx="2059940" cy="2059940"/>
          </a:xfrm>
          <a:prstGeom prst="rect">
            <a:avLst/>
          </a:prstGeom>
        </p:spPr>
      </p:pic>
      <p:pic>
        <p:nvPicPr>
          <p:cNvPr id="22"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0000">
            <a:off x="11221085" y="3758565"/>
            <a:ext cx="4645660" cy="819785"/>
          </a:xfrm>
          <a:prstGeom prst="rect">
            <a:avLst/>
          </a:prstGeom>
        </p:spPr>
      </p:pic>
      <p:pic>
        <p:nvPicPr>
          <p:cNvPr id="6" name="Picture 5"/>
          <p:cNvPicPr>
            <a:picLocks noChangeAspect="1"/>
          </p:cNvPicPr>
          <p:nvPr/>
        </p:nvPicPr>
        <p:blipFill>
          <a:blip r:embed="rId6"/>
          <a:stretch>
            <a:fillRect/>
          </a:stretch>
        </p:blipFill>
        <p:spPr>
          <a:xfrm>
            <a:off x="12801600" y="2552700"/>
            <a:ext cx="3486150" cy="1447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1+#ppt_w/2"/>
                                          </p:val>
                                        </p:tav>
                                        <p:tav tm="100000">
                                          <p:val>
                                            <p:strVal val="#ppt_x"/>
                                          </p:val>
                                        </p:tav>
                                      </p:tavLst>
                                    </p:anim>
                                    <p:anim calcmode="lin" valueType="num">
                                      <p:cBhvr additive="base">
                                        <p:cTn id="3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64866"/>
                                        </p:tgtEl>
                                        <p:attrNameLst>
                                          <p:attrName>style.visibility</p:attrName>
                                        </p:attrNameLst>
                                      </p:cBhvr>
                                      <p:to>
                                        <p:strVal val="visible"/>
                                      </p:to>
                                    </p:set>
                                    <p:animEffect transition="in" filter="randombar(horizontal)">
                                      <p:cBhvr>
                                        <p:cTn id="38" dur="500"/>
                                        <p:tgtEl>
                                          <p:spTgt spid="164866"/>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1000" fill="hold"/>
                                        <p:tgtEl>
                                          <p:spTgt spid="3"/>
                                        </p:tgtEl>
                                        <p:attrNameLst>
                                          <p:attrName>ppt_w</p:attrName>
                                        </p:attrNameLst>
                                      </p:cBhvr>
                                      <p:tavLst>
                                        <p:tav tm="0">
                                          <p:val>
                                            <p:strVal val="#ppt_w+.3"/>
                                          </p:val>
                                        </p:tav>
                                        <p:tav tm="100000">
                                          <p:val>
                                            <p:strVal val="#ppt_w"/>
                                          </p:val>
                                        </p:tav>
                                      </p:tavLst>
                                    </p:anim>
                                    <p:anim calcmode="lin" valueType="num">
                                      <p:cBhvr>
                                        <p:cTn id="44" dur="1000" fill="hold"/>
                                        <p:tgtEl>
                                          <p:spTgt spid="3"/>
                                        </p:tgtEl>
                                        <p:attrNameLst>
                                          <p:attrName>ppt_h</p:attrName>
                                        </p:attrNameLst>
                                      </p:cBhvr>
                                      <p:tavLst>
                                        <p:tav tm="0">
                                          <p:val>
                                            <p:strVal val="#ppt_h"/>
                                          </p:val>
                                        </p:tav>
                                        <p:tav tm="100000">
                                          <p:val>
                                            <p:strVal val="#ppt_h"/>
                                          </p:val>
                                        </p:tav>
                                      </p:tavLst>
                                    </p:anim>
                                    <p:animEffect transition="in" filter="fade">
                                      <p:cBhvr>
                                        <p:cTn id="45" dur="1000"/>
                                        <p:tgtEl>
                                          <p:spTgt spid="3"/>
                                        </p:tgtEl>
                                      </p:cBhvr>
                                    </p:animEffect>
                                  </p:childTnLst>
                                </p:cTn>
                              </p:par>
                              <p:par>
                                <p:cTn id="46" presetID="58" presetClass="path" presetSubtype="0" accel="50000" decel="50000" fill="hold" grpId="2" nodeType="withEffect">
                                  <p:stCondLst>
                                    <p:cond delay="0"/>
                                  </p:stCondLst>
                                  <p:childTnLst>
                                    <p:animMotion origin="layout" path="M -0.05868 3.20988E-6 L 0.02474 0.11512 C 0.04349 0.13919 0.05399 0.17546 0.05399 0.21327 C 0.05399 0.25632 0.04349 0.29089 0.02474 0.31497 L -0.05868 0.43024 " pathEditMode="relative" rAng="0" ptsTypes="AAAAA">
                                      <p:cBhvr>
                                        <p:cTn id="47" dur="2000" fill="hold"/>
                                        <p:tgtEl>
                                          <p:spTgt spid="3"/>
                                        </p:tgtEl>
                                        <p:attrNameLst>
                                          <p:attrName>ppt_x</p:attrName>
                                          <p:attrName>ppt_y</p:attrName>
                                        </p:attrNameLst>
                                      </p:cBhvr>
                                      <p:rCtr x="5634" y="215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p:bldP spid="3" grpId="0"/>
      <p:bldP spid="3" grpId="1"/>
      <p:bldP spid="3" grpId="2"/>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164866" name="Text Box 2"/>
          <p:cNvSpPr txBox="1"/>
          <p:nvPr/>
        </p:nvSpPr>
        <p:spPr>
          <a:xfrm>
            <a:off x="308429" y="4610100"/>
            <a:ext cx="17373600" cy="4154984"/>
          </a:xfrm>
          <a:prstGeom prst="rect">
            <a:avLst/>
          </a:prstGeom>
          <a:noFill/>
          <a:ln w="9525">
            <a:noFill/>
          </a:ln>
        </p:spPr>
        <p:txBody>
          <a:bodyPr wrap="square">
            <a:spAutoFit/>
          </a:bodyPr>
          <a:lstStyle/>
          <a:p>
            <a:pPr marL="342900" indent="-342900" algn="just" eaLnBrk="1" hangingPunct="1">
              <a:lnSpc>
                <a:spcPct val="100000"/>
              </a:lnSpc>
              <a:spcBef>
                <a:spcPts val="50"/>
              </a:spcBef>
              <a:spcAft>
                <a:spcPts val="0"/>
              </a:spcAft>
            </a:pPr>
            <a:r>
              <a:rPr lang="en-US" altLang="en-US" sz="4400">
                <a:latin typeface="Arial" panose="020B0604020202020204" pitchFamily="34" charset="0"/>
              </a:rPr>
              <a:t>		</a:t>
            </a:r>
            <a:r>
              <a:rPr altLang="en-US" sz="4400">
                <a:latin typeface="Arial" panose="020B0604020202020204" pitchFamily="34" charset="0"/>
              </a:rPr>
              <a:t>Những </a:t>
            </a:r>
            <a:r>
              <a:rPr altLang="en-US" sz="4400" dirty="0">
                <a:latin typeface="Arial" panose="020B0604020202020204" pitchFamily="34" charset="0"/>
              </a:rPr>
              <a:t>đồi tranh vàng óng lao xao trong gió nhẹ. Những đồi </a:t>
            </a:r>
            <a:r>
              <a:rPr altLang="en-US" sz="4400">
                <a:latin typeface="Arial" panose="020B0604020202020204" pitchFamily="34" charset="0"/>
              </a:rPr>
              <a:t>đất đỏ</a:t>
            </a:r>
            <a:r>
              <a:rPr lang="en-US" altLang="en-US" sz="4400">
                <a:latin typeface="Arial" panose="020B0604020202020204" pitchFamily="34" charset="0"/>
              </a:rPr>
              <a:t> </a:t>
            </a:r>
            <a:r>
              <a:rPr altLang="en-US" sz="4400">
                <a:latin typeface="Arial" panose="020B0604020202020204" pitchFamily="34" charset="0"/>
              </a:rPr>
              <a:t>như </a:t>
            </a:r>
            <a:r>
              <a:rPr altLang="en-US" sz="4400" dirty="0">
                <a:latin typeface="Arial" panose="020B0604020202020204" pitchFamily="34" charset="0"/>
              </a:rPr>
              <a:t>vung úp nối nhau chạy tít tắp tận chân trời. Đó đây, những cụm rừng xanh thẫm như ốc đảo nổi lên giữa thảo nguyên. Những đồn điền cà phê, chè, .. Tươi tốt mênh mông. Những rẫy lúa, nương ngô bên những mái nhà sàn thấp thoáng trải dài ven bờ suối hoặc quây quần trên những ngọn đồi.</a:t>
            </a:r>
          </a:p>
        </p:txBody>
      </p:sp>
      <p:sp>
        <p:nvSpPr>
          <p:cNvPr id="3" name="Text Box 2"/>
          <p:cNvSpPr txBox="1"/>
          <p:nvPr/>
        </p:nvSpPr>
        <p:spPr>
          <a:xfrm>
            <a:off x="301550" y="2513012"/>
            <a:ext cx="17376850" cy="2122805"/>
          </a:xfrm>
          <a:prstGeom prst="rect">
            <a:avLst/>
          </a:prstGeom>
          <a:noFill/>
        </p:spPr>
        <p:txBody>
          <a:bodyPr wrap="square" rtlCol="0" anchor="t">
            <a:spAutoFit/>
          </a:bodyPr>
          <a:lstStyle/>
          <a:p>
            <a:pPr marL="342900" indent="72390" algn="just">
              <a:spcBef>
                <a:spcPts val="50"/>
              </a:spcBef>
              <a:spcAft>
                <a:spcPts val="0"/>
              </a:spcAft>
              <a:buClrTx/>
              <a:buSzTx/>
              <a:buFontTx/>
            </a:pPr>
            <a:r>
              <a:rPr lang="en-US" altLang="en-US" sz="4400" b="1">
                <a:solidFill>
                  <a:srgbClr val="FF0000"/>
                </a:solidFill>
                <a:latin typeface="Arial" panose="020B0604020202020204" pitchFamily="34" charset="0"/>
                <a:sym typeface="+mn-ea"/>
              </a:rPr>
              <a:t>	Nhưng </a:t>
            </a:r>
            <a:r>
              <a:rPr lang="en-US" altLang="en-US" sz="4400" b="1" dirty="0">
                <a:solidFill>
                  <a:srgbClr val="FF0000"/>
                </a:solidFill>
                <a:latin typeface="Arial" panose="020B0604020202020204" pitchFamily="34" charset="0"/>
                <a:sym typeface="+mn-ea"/>
              </a:rPr>
              <a:t>Tây Nguyên đâu chỉ có núi cao và rừng rậm. Tây Nguyên còn có những thảo nguyên rực rỡ trong nắng dịu mùa xuân, như những tấm thảm lụa muôn màu, muôn sắc. </a:t>
            </a:r>
          </a:p>
        </p:txBody>
      </p:sp>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190500"/>
            <a:ext cx="2059940" cy="2059940"/>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324485" y="1472565"/>
            <a:ext cx="4645660" cy="819785"/>
          </a:xfrm>
          <a:prstGeom prst="rect">
            <a:avLst/>
          </a:prstGeom>
        </p:spPr>
      </p:pic>
      <p:pic>
        <p:nvPicPr>
          <p:cNvPr id="5" name="Picture 4"/>
          <p:cNvPicPr>
            <a:picLocks noChangeAspect="1"/>
          </p:cNvPicPr>
          <p:nvPr/>
        </p:nvPicPr>
        <p:blipFill>
          <a:blip r:embed="rId4"/>
          <a:stretch>
            <a:fillRect/>
          </a:stretch>
        </p:blipFill>
        <p:spPr>
          <a:xfrm>
            <a:off x="1506855" y="266700"/>
            <a:ext cx="3486150" cy="1447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4866"/>
                                        </p:tgtEl>
                                        <p:attrNameLst>
                                          <p:attrName>style.visibility</p:attrName>
                                        </p:attrNameLst>
                                      </p:cBhvr>
                                      <p:to>
                                        <p:strVal val="visible"/>
                                      </p:to>
                                    </p:set>
                                    <p:animEffect transition="in" filter="barn(inVertical)">
                                      <p:cBhvr>
                                        <p:cTn id="21" dur="500"/>
                                        <p:tgtEl>
                                          <p:spTgt spid="16486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CD43E69-27C6-4D53-A505-56DE7B305253}"/>
              </a:ext>
            </a:extLst>
          </p:cNvPr>
          <p:cNvSpPr>
            <a:spLocks noChangeAspect="1"/>
          </p:cNvSpPr>
          <p:nvPr>
            <p:custDataLst>
              <p:tags r:id="rId1"/>
            </p:custDataLst>
          </p:nvPr>
        </p:nvSpPr>
        <p:spPr>
          <a:xfrm>
            <a:off x="0" y="0"/>
            <a:ext cx="18288000" cy="10287000"/>
          </a:xfrm>
          <a:prstGeom prst="rect">
            <a:avLst/>
          </a:prstGeom>
          <a:blipFill dpi="0" rotWithShape="0">
            <a:blip r:embed="rId3">
              <a:alphaModFix amt="20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4114800" y="4331706"/>
            <a:ext cx="11658600" cy="2492990"/>
          </a:xfrm>
          <a:prstGeom prst="rect">
            <a:avLst/>
          </a:prstGeom>
        </p:spPr>
        <p:txBody>
          <a:bodyPr wrap="square" lIns="0" tIns="0" rIns="0" bIns="0" rtlCol="0" anchor="t">
            <a:spAutoFit/>
          </a:bodyPr>
          <a:lstStyle/>
          <a:p>
            <a:pPr marL="342900" indent="-342900" algn="just" eaLnBrk="1" hangingPunct="1">
              <a:spcBef>
                <a:spcPct val="50000"/>
              </a:spcBef>
              <a:buNone/>
            </a:pPr>
            <a:r>
              <a:rPr lang="en-US" altLang="en-US" sz="5400" b="1" dirty="0">
                <a:solidFill>
                  <a:srgbClr val="FF3300"/>
                </a:solidFill>
                <a:latin typeface="Arial" panose="020B0604020202020204" pitchFamily="34" charset="0"/>
                <a:cs typeface="Arial" panose="020B0604020202020204" pitchFamily="34" charset="0"/>
                <a:sym typeface="+mn-ea"/>
              </a:rPr>
              <a:t>Bài </a:t>
            </a:r>
            <a:r>
              <a:rPr lang="en-GB" altLang="en-US" sz="5400" b="1" dirty="0">
                <a:solidFill>
                  <a:srgbClr val="FF3300"/>
                </a:solidFill>
                <a:latin typeface="Arial" panose="020B0604020202020204" pitchFamily="34" charset="0"/>
                <a:cs typeface="Arial" panose="020B0604020202020204" pitchFamily="34" charset="0"/>
                <a:sym typeface="+mn-ea"/>
              </a:rPr>
              <a:t>3</a:t>
            </a:r>
            <a:r>
              <a:rPr lang="en-US" altLang="en-US" sz="5400" b="1" dirty="0">
                <a:solidFill>
                  <a:srgbClr val="FF3300"/>
                </a:solidFill>
                <a:latin typeface="Arial" panose="020B0604020202020204" pitchFamily="34" charset="0"/>
                <a:cs typeface="Arial" panose="020B0604020202020204" pitchFamily="34" charset="0"/>
                <a:sym typeface="+mn-ea"/>
              </a:rPr>
              <a:t>:</a:t>
            </a:r>
            <a:r>
              <a:rPr lang="en-US" altLang="en-US" sz="5400" b="1" dirty="0">
                <a:latin typeface="Arial" panose="020B0604020202020204" pitchFamily="34" charset="0"/>
                <a:cs typeface="Arial" panose="020B0604020202020204" pitchFamily="34" charset="0"/>
                <a:sym typeface="+mn-ea"/>
              </a:rPr>
              <a:t> </a:t>
            </a:r>
            <a:r>
              <a:rPr lang="en-GB" altLang="en-US" sz="5400" b="1" dirty="0">
                <a:latin typeface="Arial" panose="020B0604020202020204" pitchFamily="34" charset="0"/>
                <a:cs typeface="Arial" panose="020B0604020202020204" pitchFamily="34" charset="0"/>
                <a:sym typeface="+mn-ea"/>
              </a:rPr>
              <a:t>Hãy viết câu mở đoạn cho một trong hai đoạn văn ở bài tập 2 theo  ý của riêng em.</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162800" y="6515100"/>
            <a:ext cx="9895840" cy="31337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pic>
        <p:nvPicPr>
          <p:cNvPr id="7" name="Picture 7" descr="C:\Users\HP\Pictures\HINH SOAN BAI\TUAN 3\Ellevn-du-lich-Mong-Co-2.jpgEllevn-du-lich-Mong-Co-2"/>
          <p:cNvPicPr>
            <a:picLocks noChangeAspect="1"/>
          </p:cNvPicPr>
          <p:nvPr/>
        </p:nvPicPr>
        <p:blipFill>
          <a:blip r:embed="rId2"/>
          <a:srcRect/>
          <a:stretch>
            <a:fillRect/>
          </a:stretch>
        </p:blipFill>
        <p:spPr>
          <a:xfrm rot="21191678">
            <a:off x="12546330" y="4925060"/>
            <a:ext cx="5535930" cy="3734435"/>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193280">
            <a:off x="17232240" y="7634047"/>
            <a:ext cx="1113812" cy="1071284"/>
          </a:xfrm>
          <a:prstGeom prst="rect">
            <a:avLst/>
          </a:prstGeom>
        </p:spPr>
      </p:pic>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546058">
            <a:off x="12194059" y="4958654"/>
            <a:ext cx="1113812" cy="1071284"/>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7212535" y="447265"/>
            <a:ext cx="2616619" cy="2069508"/>
          </a:xfrm>
          <a:prstGeom prst="rect">
            <a:avLst/>
          </a:prstGeom>
        </p:spPr>
      </p:pic>
      <p:pic>
        <p:nvPicPr>
          <p:cNvPr id="15" name="Picture 7" descr="C:\Users\HP\Pictures\HINH SOAN BAI\TUAN 3\images.jpgimages"/>
          <p:cNvPicPr>
            <a:picLocks noChangeAspect="1"/>
          </p:cNvPicPr>
          <p:nvPr/>
        </p:nvPicPr>
        <p:blipFill>
          <a:blip r:embed="rId8"/>
          <a:srcRect/>
          <a:stretch>
            <a:fillRect/>
          </a:stretch>
        </p:blipFill>
        <p:spPr>
          <a:xfrm rot="611678">
            <a:off x="778510" y="902970"/>
            <a:ext cx="4705350" cy="3189605"/>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rot="-5268320">
            <a:off x="761979" y="307996"/>
            <a:ext cx="1113812" cy="1071284"/>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rot="5471018">
            <a:off x="4257579" y="3651510"/>
            <a:ext cx="1113812" cy="1071284"/>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629400" y="171450"/>
            <a:ext cx="10276205" cy="4652645"/>
          </a:xfrm>
          <a:prstGeom prst="rect">
            <a:avLst/>
          </a:prstGeom>
        </p:spPr>
      </p:pic>
      <p:sp>
        <p:nvSpPr>
          <p:cNvPr id="4" name="Text Box 3"/>
          <p:cNvSpPr txBox="1"/>
          <p:nvPr/>
        </p:nvSpPr>
        <p:spPr>
          <a:xfrm>
            <a:off x="7391400" y="836295"/>
            <a:ext cx="8873490" cy="3322955"/>
          </a:xfrm>
          <a:prstGeom prst="rect">
            <a:avLst/>
          </a:prstGeom>
          <a:noFill/>
        </p:spPr>
        <p:txBody>
          <a:bodyPr wrap="square" rtlCol="0" anchor="t">
            <a:spAutoFit/>
          </a:bodyPr>
          <a:lstStyle/>
          <a:p>
            <a:r>
              <a:rPr lang="en-GB" altLang="en-US" sz="3000" b="1"/>
              <a:t>- Đến với Tây Nguyên ta sẽ hiểu thế nào là núi cao và rừng rậm.</a:t>
            </a:r>
          </a:p>
          <a:p>
            <a:r>
              <a:rPr lang="en-GB" altLang="en-US" sz="3000" b="1"/>
              <a:t>- Vẻ đẹp của Tây Nguyên trước hết là ở núi non hùng vĩ và những thảm rừng dày.</a:t>
            </a:r>
          </a:p>
          <a:p>
            <a:r>
              <a:rPr lang="en-GB" altLang="en-US" sz="3000" b="1"/>
              <a:t>- Tây Nguyên có núi non hùng vĩ, có rừng già bạt ngàn.</a:t>
            </a:r>
          </a:p>
          <a:p>
            <a:r>
              <a:rPr lang="en-GB" altLang="en-US" sz="3000" b="1"/>
              <a:t>- Vẻ đẹp hùng vĩ của Tây Nguyên trước hết là các ngọn núi cao và rừng già mênh mông.</a:t>
            </a:r>
          </a:p>
        </p:txBody>
      </p:sp>
      <p:pic>
        <p:nvPicPr>
          <p:cNvPr id="5"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33400" y="5219700"/>
            <a:ext cx="11094085" cy="4632960"/>
          </a:xfrm>
          <a:prstGeom prst="rect">
            <a:avLst/>
          </a:prstGeom>
        </p:spPr>
      </p:pic>
      <p:sp>
        <p:nvSpPr>
          <p:cNvPr id="6" name="Text Box 5"/>
          <p:cNvSpPr txBox="1"/>
          <p:nvPr/>
        </p:nvSpPr>
        <p:spPr>
          <a:xfrm>
            <a:off x="1524000" y="5643880"/>
            <a:ext cx="8594090" cy="3784600"/>
          </a:xfrm>
          <a:prstGeom prst="rect">
            <a:avLst/>
          </a:prstGeom>
          <a:noFill/>
        </p:spPr>
        <p:txBody>
          <a:bodyPr wrap="square" rtlCol="0" anchor="t">
            <a:spAutoFit/>
          </a:bodyPr>
          <a:lstStyle/>
          <a:p>
            <a:pPr algn="l">
              <a:buClrTx/>
              <a:buSzTx/>
              <a:buFontTx/>
            </a:pPr>
            <a:r>
              <a:rPr lang="en-GB" altLang="en-US" sz="3000" b="1"/>
              <a:t>- Tây Nguvên là mảnh đất của núi rừng, hấp dẫn khách du lịch bởi những thảo nguyên tươi đẹp nhiều màu sắc.</a:t>
            </a:r>
          </a:p>
          <a:p>
            <a:pPr algn="l">
              <a:buClrTx/>
              <a:buSzTx/>
              <a:buFontTx/>
            </a:pPr>
            <a:r>
              <a:rPr lang="en-GB" altLang="en-US" sz="3000" b="1"/>
              <a:t>- Không nơi nào ở nước ta có những thảo nguyên bao la, bát ngát như Tây Nguyên.</a:t>
            </a:r>
          </a:p>
          <a:p>
            <a:pPr algn="l">
              <a:buClrTx/>
              <a:buSzTx/>
              <a:buFontTx/>
            </a:pPr>
            <a:r>
              <a:rPr lang="en-GB" altLang="en-US" sz="3000" b="1"/>
              <a:t>- Tây Nguvên là mảnh đất của núi rừng, hấp dẫn khách du lịch bởi những thảo nguyên tươi đẹp nhiều màu sắc.</a:t>
            </a:r>
          </a:p>
        </p:txBody>
      </p:sp>
      <p:pic>
        <p:nvPicPr>
          <p:cNvPr id="10" name="Picture 9"/>
          <p:cNvPicPr>
            <a:picLocks noChangeAspect="1"/>
          </p:cNvPicPr>
          <p:nvPr/>
        </p:nvPicPr>
        <p:blipFill>
          <a:blip r:embed="rId16"/>
          <a:stretch>
            <a:fillRect/>
          </a:stretch>
        </p:blipFill>
        <p:spPr>
          <a:xfrm>
            <a:off x="3962400" y="342900"/>
            <a:ext cx="3486150" cy="1447800"/>
          </a:xfrm>
          <a:prstGeom prst="rect">
            <a:avLst/>
          </a:prstGeom>
        </p:spPr>
      </p:pic>
      <p:pic>
        <p:nvPicPr>
          <p:cNvPr id="17" name="Picture 16"/>
          <p:cNvPicPr>
            <a:picLocks noChangeAspect="1"/>
          </p:cNvPicPr>
          <p:nvPr/>
        </p:nvPicPr>
        <p:blipFill>
          <a:blip r:embed="rId17"/>
          <a:stretch>
            <a:fillRect/>
          </a:stretch>
        </p:blipFill>
        <p:spPr>
          <a:xfrm>
            <a:off x="1066800" y="4000500"/>
            <a:ext cx="3486150" cy="1447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2"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par>
                                <p:cTn id="40" presetID="14" presetClass="entr" presetSubtype="1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randombar(horizontal)">
                                      <p:cBhvr>
                                        <p:cTn id="42" dur="500"/>
                                        <p:tgtEl>
                                          <p:spTgt spid="7"/>
                                        </p:tgtEl>
                                      </p:cBhvr>
                                    </p:animEffect>
                                  </p:childTnLst>
                                </p:cTn>
                              </p:par>
                              <p:par>
                                <p:cTn id="43" presetID="14" presetClass="entr" presetSubtype="1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par>
                                <p:cTn id="46" presetID="14" presetClass="entr" presetSubtype="1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2"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randombar(horizontal)">
                                      <p:cBhvr>
                                        <p:cTn id="53" dur="500"/>
                                        <p:tgtEl>
                                          <p:spTgt spid="6"/>
                                        </p:tgtEl>
                                      </p:cBhvr>
                                    </p:animEffect>
                                  </p:childTnLst>
                                </p:cTn>
                              </p:par>
                              <p:par>
                                <p:cTn id="54" presetID="6" presetClass="entr" presetSubtype="16" fill="hold"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circle(in)">
                                      <p:cBhvr>
                                        <p:cTn id="5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4" grpId="2"/>
      <p:bldP spid="6" grpId="1"/>
      <p:bldP spid="6" grpId="2"/>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F8918C34-7321-4A77-B461-05E3F1F90969}"/>
              </a:ext>
            </a:extLst>
          </p:cNvPr>
          <p:cNvSpPr>
            <a:spLocks noChangeAspect="1"/>
          </p:cNvSpPr>
          <p:nvPr>
            <p:custDataLst>
              <p:tags r:id="rId1"/>
            </p:custDataLst>
          </p:nvPr>
        </p:nvSpPr>
        <p:spPr>
          <a:xfrm>
            <a:off x="0" y="0"/>
            <a:ext cx="18288000" cy="10287000"/>
          </a:xfrm>
          <a:prstGeom prst="rect">
            <a:avLst/>
          </a:prstGeom>
          <a:blipFill dpi="0" rotWithShape="0">
            <a:blip r:embed="rId3">
              <a:alphaModFix amt="20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79953" y="4136746"/>
            <a:ext cx="1832921" cy="1393020"/>
          </a:xfrm>
          <a:prstGeom prst="rect">
            <a:avLst/>
          </a:prstGeom>
        </p:spPr>
      </p:pic>
      <p:pic>
        <p:nvPicPr>
          <p:cNvPr id="11" name="Picture 10"/>
          <p:cNvPicPr>
            <a:picLocks noChangeAspect="1"/>
          </p:cNvPicPr>
          <p:nvPr/>
        </p:nvPicPr>
        <p:blipFill>
          <a:blip r:embed="rId14"/>
          <a:stretch>
            <a:fillRect/>
          </a:stretch>
        </p:blipFill>
        <p:spPr>
          <a:xfrm>
            <a:off x="1943100" y="2447925"/>
            <a:ext cx="14401800" cy="53911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500"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3"/>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71FA78C0-EFF8-45AA-9E7F-1E9ECEFF7B54}"/>
              </a:ext>
            </a:extLst>
          </p:cNvPr>
          <p:cNvSpPr>
            <a:spLocks noChangeAspect="1"/>
          </p:cNvSpPr>
          <p:nvPr>
            <p:custDataLst>
              <p:tags r:id="rId1"/>
            </p:custDataLst>
          </p:nvPr>
        </p:nvSpPr>
        <p:spPr>
          <a:xfrm>
            <a:off x="0" y="0"/>
            <a:ext cx="18288000" cy="10287000"/>
          </a:xfrm>
          <a:prstGeom prst="rect">
            <a:avLst/>
          </a:prstGeom>
          <a:blipFill dpi="0" rotWithShape="0">
            <a:blip r:embed="rId3">
              <a:alphaModFix amt="20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815670">
            <a:off x="-7089045" y="-2644954"/>
            <a:ext cx="10409615" cy="1014464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197315" y="2224402"/>
            <a:ext cx="10018003" cy="10147149"/>
          </a:xfrm>
          <a:prstGeom prst="rect">
            <a:avLst/>
          </a:prstGeom>
        </p:spPr>
      </p:pic>
      <p:pic>
        <p:nvPicPr>
          <p:cNvPr id="7" name="Picture 6"/>
          <p:cNvPicPr>
            <a:picLocks noChangeAspect="1"/>
          </p:cNvPicPr>
          <p:nvPr/>
        </p:nvPicPr>
        <p:blipFill>
          <a:blip r:embed="rId10"/>
          <a:stretch>
            <a:fillRect/>
          </a:stretch>
        </p:blipFill>
        <p:spPr>
          <a:xfrm>
            <a:off x="4648200" y="3165475"/>
            <a:ext cx="8610600" cy="3743325"/>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5B872652-5303-48EB-A5A8-3F712C025FCF}"/>
              </a:ext>
            </a:extLst>
          </p:cNvPr>
          <p:cNvSpPr>
            <a:spLocks noChangeAspect="1"/>
          </p:cNvSpPr>
          <p:nvPr>
            <p:custDataLst>
              <p:tags r:id="rId1"/>
            </p:custDataLst>
          </p:nvPr>
        </p:nvSpPr>
        <p:spPr>
          <a:xfrm>
            <a:off x="0" y="0"/>
            <a:ext cx="18288000" cy="10287000"/>
          </a:xfrm>
          <a:prstGeom prst="rect">
            <a:avLst/>
          </a:prstGeom>
          <a:blipFill dpi="0" rotWithShape="0">
            <a:blip r:embed="rId3">
              <a:alphaModFix amt="20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408855">
            <a:off x="3805484" y="-902076"/>
            <a:ext cx="10286252" cy="12088544"/>
          </a:xfrm>
          <a:prstGeom prst="rect">
            <a:avLst/>
          </a:prstGeom>
        </p:spPr>
      </p:pic>
      <p:pic>
        <p:nvPicPr>
          <p:cNvPr id="8" name="Picture 7"/>
          <p:cNvPicPr>
            <a:picLocks noChangeAspect="1"/>
          </p:cNvPicPr>
          <p:nvPr/>
        </p:nvPicPr>
        <p:blipFill>
          <a:blip r:embed="rId6"/>
          <a:stretch>
            <a:fillRect/>
          </a:stretch>
        </p:blipFill>
        <p:spPr>
          <a:xfrm>
            <a:off x="4667250" y="3185795"/>
            <a:ext cx="8953500" cy="3914775"/>
          </a:xfrm>
          <a:prstGeom prst="rect">
            <a:avLst/>
          </a:prstGeom>
        </p:spPr>
      </p:pic>
      <p:pic>
        <p:nvPicPr>
          <p:cNvPr id="10" name="Picture 2">
            <a:extLst>
              <a:ext uri="{FF2B5EF4-FFF2-40B4-BE49-F238E27FC236}">
                <a16:creationId xmlns="" xmlns:a16="http://schemas.microsoft.com/office/drawing/2014/main" id="{C3AA83FA-13F7-455A-BEFE-7B2C15F374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4160636" y="9591707"/>
            <a:ext cx="6161958" cy="5932930"/>
          </a:xfrm>
          <a:prstGeom prst="rect">
            <a:avLst/>
          </a:prstGeom>
        </p:spPr>
      </p:pic>
      <p:pic>
        <p:nvPicPr>
          <p:cNvPr id="11" name="Picture 5">
            <a:extLst>
              <a:ext uri="{FF2B5EF4-FFF2-40B4-BE49-F238E27FC236}">
                <a16:creationId xmlns="" xmlns:a16="http://schemas.microsoft.com/office/drawing/2014/main" id="{A0FF43C3-21D3-4EA2-8584-F5A116AE35E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152368">
            <a:off x="5283831" y="-8080615"/>
            <a:ext cx="1592509" cy="1210307"/>
          </a:xfrm>
          <a:prstGeom prst="rect">
            <a:avLst/>
          </a:prstGeom>
        </p:spPr>
      </p:pic>
      <p:pic>
        <p:nvPicPr>
          <p:cNvPr id="12" name="Picture 6">
            <a:extLst>
              <a:ext uri="{FF2B5EF4-FFF2-40B4-BE49-F238E27FC236}">
                <a16:creationId xmlns="" xmlns:a16="http://schemas.microsoft.com/office/drawing/2014/main" id="{7084162D-3354-4349-B21F-E9C69691123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16888436" flipV="1">
            <a:off x="-12424466" y="-5599767"/>
            <a:ext cx="3376748" cy="923985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6D75D7C9-F803-4F9F-A1F6-3DEE8C6C2509}"/>
              </a:ext>
            </a:extLst>
          </p:cNvPr>
          <p:cNvSpPr>
            <a:spLocks noChangeAspect="1"/>
          </p:cNvSpPr>
          <p:nvPr>
            <p:custDataLst>
              <p:tags r:id="rId2"/>
            </p:custDataLst>
          </p:nvPr>
        </p:nvSpPr>
        <p:spPr>
          <a:xfrm>
            <a:off x="0" y="0"/>
            <a:ext cx="18288000" cy="10287000"/>
          </a:xfrm>
          <a:prstGeom prst="rect">
            <a:avLst/>
          </a:prstGeom>
          <a:blipFill dpi="0" rotWithShape="0">
            <a:blip r:embed="rId4">
              <a:alphaModFix amt="20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91708">
            <a:off x="15817342" y="8168621"/>
            <a:ext cx="1622542" cy="156059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247631">
            <a:off x="11363500" y="691363"/>
            <a:ext cx="1622542" cy="1560590"/>
          </a:xfrm>
          <a:prstGeom prst="rect">
            <a:avLst/>
          </a:prstGeom>
        </p:spPr>
      </p:pic>
      <p:pic>
        <p:nvPicPr>
          <p:cNvPr id="7" name="Picture 7"/>
          <p:cNvPicPr>
            <a:picLocks noChangeAspect="1"/>
          </p:cNvPicPr>
          <p:nvPr/>
        </p:nvPicPr>
        <p:blipFill>
          <a:blip r:embed="rId9">
            <a:clrChange>
              <a:clrFrom>
                <a:srgbClr val="FFFFFF"/>
              </a:clrFrom>
              <a:clrTo>
                <a:srgbClr val="FFFFFF">
                  <a:alpha val="0"/>
                </a:srgbClr>
              </a:clrTo>
            </a:clrChange>
          </a:blip>
          <a:srcRect/>
          <a:stretch>
            <a:fillRect/>
          </a:stretch>
        </p:blipFill>
        <p:spPr>
          <a:xfrm>
            <a:off x="11134476" y="2171700"/>
            <a:ext cx="5935107" cy="65854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10"/>
          <p:cNvPicPr>
            <a:picLocks noChangeAspect="1"/>
          </p:cNvPicPr>
          <p:nvPr/>
        </p:nvPicPr>
        <p:blipFill>
          <a:blip r:embed="rId10"/>
          <a:stretch>
            <a:fillRect/>
          </a:stretch>
        </p:blipFill>
        <p:spPr>
          <a:xfrm>
            <a:off x="3031248" y="2171700"/>
            <a:ext cx="7753350" cy="738187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C5E03010-3622-45B2-8329-328E4990679A}"/>
              </a:ext>
            </a:extLst>
          </p:cNvPr>
          <p:cNvSpPr>
            <a:spLocks noChangeAspect="1"/>
          </p:cNvSpPr>
          <p:nvPr>
            <p:custDataLst>
              <p:tags r:id="rId1"/>
            </p:custDataLst>
          </p:nvPr>
        </p:nvSpPr>
        <p:spPr>
          <a:xfrm>
            <a:off x="0" y="0"/>
            <a:ext cx="18288000" cy="10287000"/>
          </a:xfrm>
          <a:prstGeom prst="rect">
            <a:avLst/>
          </a:prstGeom>
          <a:blipFill dpi="0" rotWithShape="0">
            <a:blip r:embed="rId3">
              <a:alphaModFix amt="20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p:cNvPicPr>
            <a:picLocks noChangeAspect="1"/>
          </p:cNvPicPr>
          <p:nvPr/>
        </p:nvPicPr>
        <p:blipFill>
          <a:blip r:embed="rId4"/>
          <a:srcRect/>
          <a:stretch>
            <a:fillRect/>
          </a:stretch>
        </p:blipFill>
        <p:spPr>
          <a:xfrm>
            <a:off x="6902627" y="1363731"/>
            <a:ext cx="10476964" cy="785772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10"/>
          <p:cNvPicPr>
            <a:picLocks noChangeAspect="1"/>
          </p:cNvPicPr>
          <p:nvPr/>
        </p:nvPicPr>
        <p:blipFill>
          <a:blip r:embed="rId5"/>
          <a:stretch>
            <a:fillRect/>
          </a:stretch>
        </p:blipFill>
        <p:spPr>
          <a:xfrm>
            <a:off x="533400" y="3255010"/>
            <a:ext cx="8105775" cy="4286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62414AC5-D9C3-48B5-A932-E7DD1DC81293}"/>
              </a:ext>
            </a:extLst>
          </p:cNvPr>
          <p:cNvSpPr>
            <a:spLocks noChangeAspect="1"/>
          </p:cNvSpPr>
          <p:nvPr>
            <p:custDataLst>
              <p:tags r:id="rId1"/>
            </p:custDataLst>
          </p:nvPr>
        </p:nvSpPr>
        <p:spPr>
          <a:xfrm>
            <a:off x="0" y="0"/>
            <a:ext cx="18288000" cy="10287000"/>
          </a:xfrm>
          <a:prstGeom prst="rect">
            <a:avLst/>
          </a:prstGeom>
          <a:blipFill dpi="0" rotWithShape="0">
            <a:blip r:embed="rId3">
              <a:alphaModFix amt="20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
          <p:cNvGrpSpPr>
            <a:grpSpLocks noChangeAspect="1"/>
          </p:cNvGrpSpPr>
          <p:nvPr/>
        </p:nvGrpSpPr>
        <p:grpSpPr>
          <a:xfrm>
            <a:off x="2659380" y="528320"/>
            <a:ext cx="14749145" cy="6605270"/>
            <a:chOff x="-69638" y="-52220"/>
            <a:chExt cx="9938651" cy="6350237"/>
          </a:xfrm>
          <a:scene3d>
            <a:camera prst="orthographicFront">
              <a:rot lat="0" lon="0" rev="0"/>
            </a:camera>
            <a:lightRig rig="brightRoom" dir="t">
              <a:rot lat="0" lon="0" rev="600000"/>
            </a:lightRig>
          </a:scene3d>
        </p:grpSpPr>
        <p:sp>
          <p:nvSpPr>
            <p:cNvPr id="4" name="Freeform 4"/>
            <p:cNvSpPr/>
            <p:nvPr/>
          </p:nvSpPr>
          <p:spPr>
            <a:xfrm>
              <a:off x="-69638" y="-52220"/>
              <a:ext cx="9938651" cy="6350237"/>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stretch>
                <a:fillRect/>
              </a:stretch>
            </a:blipFill>
            <a:ln>
              <a:noFill/>
            </a:ln>
            <a:effectLst>
              <a:outerShdw blurRad="57785" dist="33020" dir="3180000" algn="ctr">
                <a:srgbClr val="000000">
                  <a:alpha val="30000"/>
                </a:srgbClr>
              </a:outerShdw>
            </a:effectLst>
            <a:sp3d prstMaterial="metal">
              <a:bevelT w="38100" h="57150" prst="angle"/>
            </a:sp3d>
          </p:spPr>
        </p:sp>
      </p:grpSp>
      <p:pic>
        <p:nvPicPr>
          <p:cNvPr id="10" name="Picture 9"/>
          <p:cNvPicPr>
            <a:picLocks noChangeAspect="1"/>
          </p:cNvPicPr>
          <p:nvPr/>
        </p:nvPicPr>
        <p:blipFill>
          <a:blip r:embed="rId5"/>
          <a:stretch>
            <a:fillRect/>
          </a:stretch>
        </p:blipFill>
        <p:spPr>
          <a:xfrm>
            <a:off x="5105400" y="7505700"/>
            <a:ext cx="11049000" cy="19907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0" y="-38100"/>
            <a:ext cx="18418175" cy="10447020"/>
          </a:xfrm>
          <a:prstGeom prst="rect">
            <a:avLst/>
          </a:prstGeom>
        </p:spPr>
      </p:pic>
      <p:sp>
        <p:nvSpPr>
          <p:cNvPr id="2" name="Rounded Rectangle 1"/>
          <p:cNvSpPr/>
          <p:nvPr/>
        </p:nvSpPr>
        <p:spPr>
          <a:xfrm>
            <a:off x="2362200" y="1028700"/>
            <a:ext cx="14173200" cy="2438400"/>
          </a:xfrm>
          <a:prstGeom prst="roundRect">
            <a:avLst/>
          </a:prstGeom>
          <a:solidFill>
            <a:schemeClr val="accent6">
              <a:lumMod val="60000"/>
              <a:lumOff val="40000"/>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latin typeface="#9Slide03 Arima Madurai Bold" panose="00000800000000000000" pitchFamily="2" charset="0"/>
              <a:cs typeface="#9Slide03 Arima Madurai Bold" panose="00000800000000000000" pitchFamily="2" charset="0"/>
            </a:endParaRPr>
          </a:p>
        </p:txBody>
      </p:sp>
      <p:sp>
        <p:nvSpPr>
          <p:cNvPr id="3" name="Rectangles 2"/>
          <p:cNvSpPr/>
          <p:nvPr/>
        </p:nvSpPr>
        <p:spPr>
          <a:xfrm>
            <a:off x="2590800" y="1638300"/>
            <a:ext cx="14140100" cy="1569660"/>
          </a:xfrm>
          <a:prstGeom prst="rect">
            <a:avLst/>
          </a:prstGeom>
          <a:noFill/>
          <a:ln>
            <a:noFill/>
          </a:ln>
        </p:spPr>
        <p:txBody>
          <a:bodyPr wrap="square" rtlCol="0" anchor="t">
            <a:spAutoFit/>
          </a:bodyPr>
          <a:lstStyle/>
          <a:p>
            <a:pPr algn="ctr"/>
            <a:r>
              <a:rPr lang="en-GB" altLang="en-US" sz="9600" b="1">
                <a:solidFill>
                  <a:schemeClr val="tx1">
                    <a:lumMod val="95000"/>
                    <a:lumOff val="5000"/>
                  </a:schemeClr>
                </a:solidFill>
                <a:effectLst>
                  <a:outerShdw blurRad="38100" dist="19050" dir="2700000" algn="tl" rotWithShape="0">
                    <a:schemeClr val="dk1">
                      <a:alpha val="40000"/>
                    </a:schemeClr>
                  </a:outerShdw>
                </a:effectLst>
                <a:latin typeface="#9Slide03 Arima Madurai Bold" panose="00000800000000000000" pitchFamily="2" charset="0"/>
                <a:cs typeface="#9Slide03 Arima Madurai Bold" panose="00000800000000000000" pitchFamily="2" charset="0"/>
              </a:rPr>
              <a:t>Đó chính là Vịnh Hạ Long</a:t>
            </a:r>
          </a:p>
        </p:txBody>
      </p:sp>
      <p:sp>
        <p:nvSpPr>
          <p:cNvPr id="5" name="Oval 4">
            <a:extLst>
              <a:ext uri="{FF2B5EF4-FFF2-40B4-BE49-F238E27FC236}">
                <a16:creationId xmlns="" xmlns:a16="http://schemas.microsoft.com/office/drawing/2014/main" id="{F4240424-6577-4F71-97A0-D3B13031763A}"/>
              </a:ext>
            </a:extLst>
          </p:cNvPr>
          <p:cNvSpPr>
            <a:spLocks noChangeAspect="1"/>
          </p:cNvSpPr>
          <p:nvPr/>
        </p:nvSpPr>
        <p:spPr>
          <a:xfrm>
            <a:off x="0" y="0"/>
            <a:ext cx="1295400" cy="1143000"/>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t="-6666" b="-666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
                                        <p:tgtEl>
                                          <p:spTgt spid="2"/>
                                        </p:tgtEl>
                                      </p:cBhvr>
                                    </p:animEffect>
                                    <p:anim calcmode="lin" valueType="num">
                                      <p:cBhvr>
                                        <p:cTn id="15" dur="400" fill="hold"/>
                                        <p:tgtEl>
                                          <p:spTgt spid="2"/>
                                        </p:tgtEl>
                                        <p:attrNameLst>
                                          <p:attrName>ppt_x</p:attrName>
                                        </p:attrNameLst>
                                      </p:cBhvr>
                                      <p:tavLst>
                                        <p:tav tm="0">
                                          <p:val>
                                            <p:strVal val="#ppt_x"/>
                                          </p:val>
                                        </p:tav>
                                        <p:tav tm="100000">
                                          <p:val>
                                            <p:strVal val="#ppt_x"/>
                                          </p:val>
                                        </p:tav>
                                      </p:tavLst>
                                    </p:anim>
                                    <p:anim calcmode="lin" valueType="num">
                                      <p:cBhvr>
                                        <p:cTn id="16" dur="400" fill="hold"/>
                                        <p:tgtEl>
                                          <p:spTgt spid="2"/>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1AB1441-6E51-4F9B-A170-250F107C27D3}"/>
              </a:ext>
            </a:extLst>
          </p:cNvPr>
          <p:cNvSpPr>
            <a:spLocks noChangeAspect="1"/>
          </p:cNvSpPr>
          <p:nvPr>
            <p:custDataLst>
              <p:tags r:id="rId1"/>
            </p:custDataLst>
          </p:nvPr>
        </p:nvSpPr>
        <p:spPr>
          <a:xfrm>
            <a:off x="0" y="0"/>
            <a:ext cx="18288000" cy="10287000"/>
          </a:xfrm>
          <a:prstGeom prst="rect">
            <a:avLst/>
          </a:prstGeom>
          <a:blipFill dpi="0" rotWithShape="0">
            <a:blip r:embed="rId3">
              <a:alphaModFix amt="20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288330">
            <a:off x="-842578" y="5647135"/>
            <a:ext cx="19973156" cy="20230636"/>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0430">
            <a:off x="479577" y="1038586"/>
            <a:ext cx="17549746" cy="8027850"/>
          </a:xfrm>
          <a:prstGeom prst="rect">
            <a:avLst/>
          </a:prstGeom>
        </p:spPr>
      </p:pic>
      <p:sp>
        <p:nvSpPr>
          <p:cNvPr id="4" name="TextBox 4"/>
          <p:cNvSpPr txBox="1"/>
          <p:nvPr/>
        </p:nvSpPr>
        <p:spPr>
          <a:xfrm>
            <a:off x="5257800" y="2555456"/>
            <a:ext cx="9601200" cy="1230630"/>
          </a:xfrm>
          <a:prstGeom prst="rect">
            <a:avLst/>
          </a:prstGeom>
        </p:spPr>
        <p:txBody>
          <a:bodyPr wrap="square" lIns="0" tIns="0" rIns="0" bIns="0" rtlCol="0" anchor="t">
            <a:spAutoFit/>
          </a:bodyPr>
          <a:lstStyle/>
          <a:p>
            <a:pPr marL="342900" indent="-342900" eaLnBrk="1" hangingPunct="1">
              <a:spcBef>
                <a:spcPct val="50000"/>
              </a:spcBef>
              <a:buNone/>
            </a:pPr>
            <a:r>
              <a:rPr lang="en-US" altLang="en-US" sz="4000" b="1" dirty="0">
                <a:solidFill>
                  <a:srgbClr val="FF3300"/>
                </a:solidFill>
                <a:latin typeface="Arial" panose="020B0604020202020204" pitchFamily="34" charset="0"/>
                <a:sym typeface="+mn-ea"/>
              </a:rPr>
              <a:t>Bài 1:</a:t>
            </a:r>
            <a:r>
              <a:rPr lang="en-US" altLang="en-US" sz="4000" b="1" dirty="0">
                <a:latin typeface="Arial" panose="020B0604020202020204" pitchFamily="34" charset="0"/>
                <a:sym typeface="+mn-ea"/>
              </a:rPr>
              <a:t> Đọc bài văn Vịnh Hạ Long, trả lời các câu hỏi sau:</a:t>
            </a:r>
            <a:endParaRPr lang="en-US" sz="4000" b="1">
              <a:solidFill>
                <a:srgbClr val="1D4677"/>
              </a:solidFill>
              <a:latin typeface="ไอติม Bold"/>
            </a:endParaRPr>
          </a:p>
        </p:txBody>
      </p:sp>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6500" y="6667377"/>
            <a:ext cx="1977816" cy="1564273"/>
          </a:xfrm>
          <a:prstGeom prst="rect">
            <a:avLst/>
          </a:prstGeom>
        </p:spPr>
      </p:pic>
      <p:sp>
        <p:nvSpPr>
          <p:cNvPr id="162818" name="Text Box 2"/>
          <p:cNvSpPr txBox="1"/>
          <p:nvPr/>
        </p:nvSpPr>
        <p:spPr>
          <a:xfrm>
            <a:off x="2192724" y="4313854"/>
            <a:ext cx="16459500" cy="2554545"/>
          </a:xfrm>
          <a:prstGeom prst="rect">
            <a:avLst/>
          </a:prstGeom>
          <a:noFill/>
          <a:ln w="9525">
            <a:noFill/>
          </a:ln>
        </p:spPr>
        <p:txBody>
          <a:bodyPr wrap="square">
            <a:spAutoFit/>
            <a:scene3d>
              <a:camera prst="orthographicFront"/>
              <a:lightRig rig="threePt" dir="t"/>
            </a:scene3d>
          </a:bodyPr>
          <a:lstStyle/>
          <a:p>
            <a:pPr marL="342900" indent="-342900" eaLnBrk="1" hangingPunct="1">
              <a:spcBef>
                <a:spcPct val="50000"/>
              </a:spcBef>
              <a:buAutoNum type="alphaLcParenR"/>
            </a:pPr>
            <a:r>
              <a:rPr lang="en-GB" altLang="en-US" sz="4000" dirty="0">
                <a:solidFill>
                  <a:schemeClr val="tx1"/>
                </a:solidFill>
                <a:effectLst>
                  <a:outerShdw blurRad="38100" dist="19050" dir="2700000" algn="tl" rotWithShape="0">
                    <a:schemeClr val="dk1">
                      <a:alpha val="40000"/>
                    </a:schemeClr>
                  </a:outerShdw>
                </a:effectLst>
                <a:latin typeface="Arial" panose="020B0604020202020204" pitchFamily="34" charset="0"/>
              </a:rPr>
              <a:t> </a:t>
            </a:r>
            <a:r>
              <a:rPr lang="en-US" altLang="en-US" sz="4000" dirty="0">
                <a:solidFill>
                  <a:schemeClr val="tx1"/>
                </a:solidFill>
                <a:effectLst>
                  <a:outerShdw blurRad="38100" dist="19050" dir="2700000" algn="tl" rotWithShape="0">
                    <a:schemeClr val="dk1">
                      <a:alpha val="40000"/>
                    </a:schemeClr>
                  </a:outerShdw>
                </a:effectLst>
                <a:latin typeface="Arial" panose="020B0604020202020204" pitchFamily="34" charset="0"/>
              </a:rPr>
              <a:t>Xác định phần mở bài, thân bài, kết bài của bài văn trên.</a:t>
            </a:r>
          </a:p>
          <a:p>
            <a:pPr marL="342900" indent="-342900" eaLnBrk="1" hangingPunct="1">
              <a:spcBef>
                <a:spcPct val="50000"/>
              </a:spcBef>
              <a:buNone/>
            </a:pPr>
            <a:r>
              <a:rPr lang="en-US" altLang="en-US" sz="4000" dirty="0">
                <a:solidFill>
                  <a:schemeClr val="tx1"/>
                </a:solidFill>
                <a:effectLst>
                  <a:outerShdw blurRad="38100" dist="19050" dir="2700000" algn="tl" rotWithShape="0">
                    <a:schemeClr val="dk1">
                      <a:alpha val="40000"/>
                    </a:schemeClr>
                  </a:outerShdw>
                </a:effectLst>
                <a:latin typeface="Arial" panose="020B0604020202020204" pitchFamily="34" charset="0"/>
              </a:rPr>
              <a:t>b) Phần thân bài gồm có mấy đoạn? Mỗi đoạn miêu tả những gì?</a:t>
            </a:r>
          </a:p>
          <a:p>
            <a:pPr marL="342900" indent="-342900" eaLnBrk="1" hangingPunct="1">
              <a:spcBef>
                <a:spcPct val="50000"/>
              </a:spcBef>
              <a:buNone/>
            </a:pPr>
            <a:r>
              <a:rPr lang="en-US" altLang="en-US" sz="4000" dirty="0">
                <a:solidFill>
                  <a:schemeClr val="tx1"/>
                </a:solidFill>
                <a:effectLst>
                  <a:outerShdw blurRad="38100" dist="19050" dir="2700000" algn="tl" rotWithShape="0">
                    <a:schemeClr val="dk1">
                      <a:alpha val="40000"/>
                    </a:schemeClr>
                  </a:outerShdw>
                </a:effectLst>
                <a:latin typeface="Arial" panose="020B0604020202020204" pitchFamily="34" charset="0"/>
              </a:rPr>
              <a:t>c) Những câu văn in đậm có vai trò gì trong mỗi đoạn và trong cả bài?</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162818"/>
                                        </p:tgtEl>
                                        <p:attrNameLst>
                                          <p:attrName>style.visibility</p:attrName>
                                        </p:attrNameLst>
                                      </p:cBhvr>
                                      <p:to>
                                        <p:strVal val="visible"/>
                                      </p:to>
                                    </p:set>
                                    <p:animEffect transition="in" filter="barn(inVertical)">
                                      <p:cBhvr>
                                        <p:cTn id="12" dur="500"/>
                                        <p:tgtEl>
                                          <p:spTgt spid="162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8" grpId="1"/>
      <p:bldP spid="162818" grpId="2"/>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9Slide.vn</Template>
  <TotalTime>95</TotalTime>
  <Words>471</Words>
  <Application>Microsoft Office PowerPoint</Application>
  <PresentationFormat>Custom</PresentationFormat>
  <Paragraphs>33</Paragraphs>
  <Slides>18</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ไอติม Bold</vt:lpstr>
      <vt:lpstr>Calibri</vt:lpstr>
      <vt:lpstr>#9Slide03 Arima Madurai Bold</vt:lpstr>
      <vt:lpstr>#9Slide03 Oswald Bold</vt:lpstr>
      <vt:lpstr>SVN-Shintia Script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 Vịnh Hạ Long</dc:title>
  <dc:subject>9Slide.vn</dc:subject>
  <dc:creator>HP</dc:creator>
  <dc:description>9Slide.vn</dc:description>
  <cp:lastModifiedBy>admin</cp:lastModifiedBy>
  <cp:revision>19</cp:revision>
  <dcterms:created xsi:type="dcterms:W3CDTF">2006-08-16T00:00:00Z</dcterms:created>
  <dcterms:modified xsi:type="dcterms:W3CDTF">2022-10-28T03:30:51Z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EEFCDEFD7AB34EB9B2A6EC997E0E8380</vt:lpwstr>
  </property>
  <property fmtid="{D5CDD505-2E9C-101B-9397-08002B2CF9AE}" pid="3" name="KSOProductBuildVer">
    <vt:lpwstr>2057-11.2.0.10296</vt:lpwstr>
  </property>
</Properties>
</file>