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  <p:sldMasterId id="2147483688" r:id="rId4"/>
    <p:sldMasterId id="2147483701" r:id="rId5"/>
  </p:sldMasterIdLst>
  <p:notesMasterIdLst>
    <p:notesMasterId r:id="rId17"/>
  </p:notesMasterIdLst>
  <p:sldIdLst>
    <p:sldId id="259" r:id="rId6"/>
    <p:sldId id="266" r:id="rId7"/>
    <p:sldId id="267" r:id="rId8"/>
    <p:sldId id="268" r:id="rId9"/>
    <p:sldId id="271" r:id="rId10"/>
    <p:sldId id="264" r:id="rId11"/>
    <p:sldId id="269" r:id="rId12"/>
    <p:sldId id="272" r:id="rId13"/>
    <p:sldId id="273" r:id="rId14"/>
    <p:sldId id="263" r:id="rId15"/>
    <p:sldId id="2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9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75C91-F182-49DF-A0AB-8103BB36EF12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85595-0A26-4759-A95B-6F3DE83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1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1F3B-1B2C-4025-AD24-7ED85EBFE6BC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C102-7044-4F87-86DD-F74D226F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57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1F3B-1B2C-4025-AD24-7ED85EBFE6BC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C102-7044-4F87-86DD-F74D226F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62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1F3B-1B2C-4025-AD24-7ED85EBFE6BC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C102-7044-4F87-86DD-F74D226F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92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2021/10/15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293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2449DFC4-FDED-4B41-982D-8052FC6366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C65FFF5A-79EA-4B61-A2E3-443713E820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028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2449DFC4-FDED-4B41-982D-8052FC6366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C65FFF5A-79EA-4B61-A2E3-443713E820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49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2449DFC4-FDED-4B41-982D-8052FC6366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C65FFF5A-79EA-4B61-A2E3-443713E820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87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2449DFC4-FDED-4B41-982D-8052FC6366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C65FFF5A-79EA-4B61-A2E3-443713E820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065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2449DFC4-FDED-4B41-982D-8052FC6366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C65FFF5A-79EA-4B61-A2E3-443713E820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583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2449DFC4-FDED-4B41-982D-8052FC6366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C65FFF5A-79EA-4B61-A2E3-443713E820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451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395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1F3B-1B2C-4025-AD24-7ED85EBFE6BC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C102-7044-4F87-86DD-F74D226F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00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2449DFC4-FDED-4B41-982D-8052FC6366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C65FFF5A-79EA-4B61-A2E3-443713E820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564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2449DFC4-FDED-4B41-982D-8052FC6366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C65FFF5A-79EA-4B61-A2E3-443713E820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60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2449DFC4-FDED-4B41-982D-8052FC6366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C65FFF5A-79EA-4B61-A2E3-443713E820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73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2449DFC4-FDED-4B41-982D-8052FC6366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C65FFF5A-79EA-4B61-A2E3-443713E820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461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2449DFC4-FDED-4B41-982D-8052FC6366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C65FFF5A-79EA-4B61-A2E3-443713E820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561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0"/>
            <a:ext cx="12192000" cy="685434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0" t="58447"/>
          <a:stretch/>
        </p:blipFill>
        <p:spPr>
          <a:xfrm flipH="1">
            <a:off x="5650896" y="-1"/>
            <a:ext cx="6541104" cy="1515292"/>
          </a:xfrm>
          <a:prstGeom prst="rect">
            <a:avLst/>
          </a:prstGeom>
        </p:spPr>
      </p:pic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1583499" y="816963"/>
            <a:ext cx="2349752" cy="30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43" tIns="45723" rIns="91443" bIns="45723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Arial" pitchFamily="34" charset="0"/>
              </a:rPr>
              <a:t>Click here to text content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Arial" pitchFamily="34" charset="0"/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440598" y="339726"/>
            <a:ext cx="998737" cy="755385"/>
            <a:chOff x="304799" y="673099"/>
            <a:chExt cx="4000501" cy="4000500"/>
          </a:xfr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六边形 9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11" name="六边形 10"/>
            <p:cNvSpPr/>
            <p:nvPr/>
          </p:nvSpPr>
          <p:spPr>
            <a:xfrm>
              <a:off x="538199" y="906497"/>
              <a:ext cx="3533713" cy="3533704"/>
            </a:xfrm>
            <a:prstGeom prst="hexagon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2" name="TextBox 1"/>
          <p:cNvSpPr txBox="1"/>
          <p:nvPr userDrawn="1"/>
        </p:nvSpPr>
        <p:spPr>
          <a:xfrm>
            <a:off x="1583501" y="360377"/>
            <a:ext cx="4281947" cy="461736"/>
          </a:xfrm>
          <a:prstGeom prst="rect">
            <a:avLst/>
          </a:prstGeom>
          <a:noFill/>
          <a:ln>
            <a:noFill/>
          </a:ln>
        </p:spPr>
        <p:txBody>
          <a:bodyPr vert="horz" wrap="none" lIns="91443" tIns="45723" rIns="91443" bIns="45723" rtlCol="0" anchor="ctr">
            <a:spAutoFit/>
          </a:bodyPr>
          <a:lstStyle>
            <a:lvl1pPr lvl="0">
              <a:lnSpc>
                <a:spcPct val="90000"/>
              </a:lnSpc>
              <a:spcBef>
                <a:spcPct val="0"/>
              </a:spcBef>
              <a:buNone/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6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anose="020B0503020204020204" pitchFamily="34" charset="-122"/>
                <a:cs typeface="+mn-cs"/>
              </a:rPr>
              <a:t>单击此处添加文字标题内容</a:t>
            </a:r>
            <a:endParaRPr kumimoji="0" lang="zh-CN" altLang="en-US" sz="2667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776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2" grpId="0"/>
        </p:bldLst>
      </p:timing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ABB349-9798-4762-BF58-B433183645B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00264-081A-4F3C-A74F-AB841A2C63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631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ABB349-9798-4762-BF58-B433183645B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00264-081A-4F3C-A74F-AB841A2C63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776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ABB349-9798-4762-BF58-B433183645B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00264-081A-4F3C-A74F-AB841A2C63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246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ABB349-9798-4762-BF58-B433183645B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00264-081A-4F3C-A74F-AB841A2C63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931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1F3B-1B2C-4025-AD24-7ED85EBFE6BC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C102-7044-4F87-86DD-F74D226F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3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ABB349-9798-4762-BF58-B433183645B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00264-081A-4F3C-A74F-AB841A2C63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446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ABB349-9798-4762-BF58-B433183645B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00264-081A-4F3C-A74F-AB841A2C63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023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ABB349-9798-4762-BF58-B433183645B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00264-081A-4F3C-A74F-AB841A2C63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947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ABB349-9798-4762-BF58-B433183645B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00264-081A-4F3C-A74F-AB841A2C63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801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ABB349-9798-4762-BF58-B433183645B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00264-081A-4F3C-A74F-AB841A2C63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475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ABB349-9798-4762-BF58-B433183645B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00264-081A-4F3C-A74F-AB841A2C63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47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ABB349-9798-4762-BF58-B433183645B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00264-081A-4F3C-A74F-AB841A2C63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781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9DFC4-FDED-4B41-982D-8052FC63661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5FFF5A-79EA-4B61-A2E3-443713E820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227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45D17D-E2E0-4625-A97F-E0CC4AB3A26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30E7F2-291D-4CE8-BD09-46614FAE13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863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45D17D-E2E0-4625-A97F-E0CC4AB3A26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30E7F2-291D-4CE8-BD09-46614FAE13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468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1F3B-1B2C-4025-AD24-7ED85EBFE6BC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C102-7044-4F87-86DD-F74D226F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03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45D17D-E2E0-4625-A97F-E0CC4AB3A26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30E7F2-291D-4CE8-BD09-46614FAE13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260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45D17D-E2E0-4625-A97F-E0CC4AB3A26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30E7F2-291D-4CE8-BD09-46614FAE13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002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45D17D-E2E0-4625-A97F-E0CC4AB3A26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30E7F2-291D-4CE8-BD09-46614FAE13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351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45D17D-E2E0-4625-A97F-E0CC4AB3A26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30E7F2-291D-4CE8-BD09-46614FAE13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083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45D17D-E2E0-4625-A97F-E0CC4AB3A26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30E7F2-291D-4CE8-BD09-46614FAE13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763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45D17D-E2E0-4625-A97F-E0CC4AB3A26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30E7F2-291D-4CE8-BD09-46614FAE13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996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45D17D-E2E0-4625-A97F-E0CC4AB3A26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30E7F2-291D-4CE8-BD09-46614FAE13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161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45D17D-E2E0-4625-A97F-E0CC4AB3A26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30E7F2-291D-4CE8-BD09-46614FAE13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297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45D17D-E2E0-4625-A97F-E0CC4AB3A26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30E7F2-291D-4CE8-BD09-46614FAE13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095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9DFC4-FDED-4B41-982D-8052FC63661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5FFF5A-79EA-4B61-A2E3-443713E820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62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1F3B-1B2C-4025-AD24-7ED85EBFE6BC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C102-7044-4F87-86DD-F74D226F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81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A98A-1C0D-45BB-8D3C-417B9F289D8A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15/10/2021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9A6-82AE-4685-9947-1284D884E83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06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A98A-1C0D-45BB-8D3C-417B9F289D8A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15/10/2021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9A6-82AE-4685-9947-1284D884E83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86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A98A-1C0D-45BB-8D3C-417B9F289D8A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15/10/2021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9A6-82AE-4685-9947-1284D884E83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725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A98A-1C0D-45BB-8D3C-417B9F289D8A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15/10/2021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9A6-82AE-4685-9947-1284D884E83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256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A98A-1C0D-45BB-8D3C-417B9F289D8A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15/10/2021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9A6-82AE-4685-9947-1284D884E83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118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A98A-1C0D-45BB-8D3C-417B9F289D8A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15/10/2021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9A6-82AE-4685-9947-1284D884E83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469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A98A-1C0D-45BB-8D3C-417B9F289D8A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15/10/2021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9A6-82AE-4685-9947-1284D884E83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6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A98A-1C0D-45BB-8D3C-417B9F289D8A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15/10/2021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9A6-82AE-4685-9947-1284D884E83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77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A98A-1C0D-45BB-8D3C-417B9F289D8A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15/10/2021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9A6-82AE-4685-9947-1284D884E83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55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A98A-1C0D-45BB-8D3C-417B9F289D8A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15/10/2021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9A6-82AE-4685-9947-1284D884E83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100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1F3B-1B2C-4025-AD24-7ED85EBFE6BC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C102-7044-4F87-86DD-F74D226F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08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A98A-1C0D-45BB-8D3C-417B9F289D8A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15/10/2021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9A6-82AE-4685-9947-1284D884E83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77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1F3B-1B2C-4025-AD24-7ED85EBFE6BC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C102-7044-4F87-86DD-F74D226F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6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1F3B-1B2C-4025-AD24-7ED85EBFE6BC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C102-7044-4F87-86DD-F74D226F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12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1F3B-1B2C-4025-AD24-7ED85EBFE6BC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C102-7044-4F87-86DD-F74D226F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0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F1F3B-1B2C-4025-AD24-7ED85EBFE6BC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EC102-7044-4F87-86DD-F74D226F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16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2449DFC4-FDED-4B41-982D-8052FC6366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C65FFF5A-79EA-4B61-A2E3-443713E820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1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ABB349-9798-4762-BF58-B433183645B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00264-081A-4F3C-A74F-AB841A2C63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87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45D17D-E2E0-4625-A97F-E0CC4AB3A26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30E7F2-291D-4CE8-BD09-46614FAE13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88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5A98A-1C0D-45BB-8D3C-417B9F289D8A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15/10/2021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AC9A6-82AE-4685-9947-1284D884E83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80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5703" y="1938896"/>
            <a:ext cx="10420610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8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</a:t>
            </a:r>
            <a:r>
              <a:rPr lang="en-US" sz="4800" b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7: LÀM QUEN VỚI INTERNET </a:t>
            </a:r>
            <a:r>
              <a:rPr lang="en-US" sz="4800" b="1" i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(Tiết 2)</a:t>
            </a:r>
            <a:endParaRPr lang="en-US" sz="4800" b="1" i="1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4800" b="1" i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(SGK Trang </a:t>
            </a:r>
            <a:r>
              <a:rPr lang="en-US" sz="4800" b="1" i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31)</a:t>
            </a:r>
            <a:endParaRPr lang="en-US" sz="4800" b="1" i="1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图片 10244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6786" y="3317962"/>
            <a:ext cx="3802637" cy="354003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638627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E8A2E27-12A6-4C30-A9A0-CB901BB8D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200" y="338669"/>
            <a:ext cx="6417733" cy="999065"/>
          </a:xfrm>
          <a:solidFill>
            <a:srgbClr val="FFFF99"/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267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CẦN GHI NHỚ</a:t>
            </a:r>
            <a:endParaRPr lang="en-US" sz="4267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312" y="1676403"/>
            <a:ext cx="11223376" cy="518159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Internet giúp em học tập, giải trí, liên lạc với bạn bè.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Char char="-"/>
            </a:pP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truy cập một trang web khi biết địa chỉ ta thực hiện các bước sau:</a:t>
            </a:r>
          </a:p>
          <a:p>
            <a:pPr marL="0" indent="519113" algn="just">
              <a:buNone/>
            </a:pPr>
            <a:r>
              <a:rPr lang="en-US" sz="2800" u="sng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Khởi động trình duyệt.</a:t>
            </a:r>
          </a:p>
          <a:p>
            <a:pPr marL="0" indent="519113" algn="just">
              <a:buNone/>
            </a:pPr>
            <a:r>
              <a:rPr lang="en-US" sz="2800" u="sng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Gõ địa chỉ trang web vào ô địa chỉ rồi nhấn phím Enter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một mục trong nội dung trang web em nháy chuột tại mục đó</a:t>
            </a: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chỉ 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nên xem  những thông tin, chương trình giải  trí phù hợp với lứa tuổi thiếu nhi,  không nên xem quá lâu có hại cho  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sức </a:t>
            </a:r>
            <a:r>
              <a:rPr lang="en-US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buNone/>
            </a:pPr>
            <a:endParaRPr lang="en-US" sz="3733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3733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30000"/>
              </a:lnSpc>
              <a:buFont typeface="Wingdings" panose="05000000000000000000" pitchFamily="2" charset="2"/>
              <a:buChar char="v"/>
            </a:pPr>
            <a:endParaRPr lang="en-US" sz="3733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737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b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3" name="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1" t="35741" r="76042" b="33519"/>
            <a:stretch/>
          </p:blipFill>
          <p:spPr>
            <a:xfrm>
              <a:off x="1041400" y="2451100"/>
              <a:ext cx="1879600" cy="2108200"/>
            </a:xfrm>
            <a:prstGeom prst="rect">
              <a:avLst/>
            </a:prstGeom>
          </p:spPr>
        </p:pic>
        <p:pic>
          <p:nvPicPr>
            <p:cNvPr id="14" name="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9" t="9259" r="56875" b="50556"/>
            <a:stretch/>
          </p:blipFill>
          <p:spPr>
            <a:xfrm>
              <a:off x="2374900" y="635000"/>
              <a:ext cx="2882900" cy="2755900"/>
            </a:xfrm>
            <a:prstGeom prst="rect">
              <a:avLst/>
            </a:prstGeom>
          </p:spPr>
        </p:pic>
        <p:pic>
          <p:nvPicPr>
            <p:cNvPr id="15" name="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00" t="7407" r="44479" b="52037"/>
            <a:stretch/>
          </p:blipFill>
          <p:spPr>
            <a:xfrm>
              <a:off x="4572000" y="508000"/>
              <a:ext cx="2197100" cy="2781300"/>
            </a:xfrm>
            <a:prstGeom prst="rect">
              <a:avLst/>
            </a:prstGeom>
          </p:spPr>
        </p:pic>
        <p:pic>
          <p:nvPicPr>
            <p:cNvPr id="16" name="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96" t="15926" r="33646" b="54630"/>
            <a:stretch/>
          </p:blipFill>
          <p:spPr>
            <a:xfrm>
              <a:off x="6388100" y="1092200"/>
              <a:ext cx="1701800" cy="2019300"/>
            </a:xfrm>
            <a:prstGeom prst="rect">
              <a:avLst/>
            </a:prstGeom>
          </p:spPr>
        </p:pic>
        <p:pic>
          <p:nvPicPr>
            <p:cNvPr id="17" name="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33" t="27408" r="7708" b="42222"/>
            <a:stretch/>
          </p:blipFill>
          <p:spPr>
            <a:xfrm>
              <a:off x="9550400" y="1879600"/>
              <a:ext cx="1701800" cy="2082800"/>
            </a:xfrm>
            <a:prstGeom prst="rect">
              <a:avLst/>
            </a:prstGeom>
          </p:spPr>
        </p:pic>
        <p:pic>
          <p:nvPicPr>
            <p:cNvPr id="18" name="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50" t="14444" r="19688" b="50000"/>
            <a:stretch/>
          </p:blipFill>
          <p:spPr>
            <a:xfrm>
              <a:off x="7772400" y="990600"/>
              <a:ext cx="2019300" cy="2438400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2448952" y="3110960"/>
            <a:ext cx="7913384" cy="2339102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914377"/>
            <a:r>
              <a:rPr lang="en-US" sz="7200" b="1" err="1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Cảm</a:t>
            </a:r>
            <a:r>
              <a:rPr lang="en-US" sz="7200" b="1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</a:t>
            </a:r>
            <a:r>
              <a:rPr lang="en-US" sz="7200" b="1" err="1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ơn</a:t>
            </a:r>
            <a:r>
              <a:rPr lang="en-US" sz="7200" b="1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các em</a:t>
            </a:r>
          </a:p>
          <a:p>
            <a:pPr algn="ctr" defTabSz="914377"/>
            <a:r>
              <a:rPr lang="en-US" sz="7200" b="1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đã theo dõi bài học!</a:t>
            </a:r>
          </a:p>
        </p:txBody>
      </p:sp>
    </p:spTree>
    <p:extLst>
      <p:ext uri="{BB962C8B-B14F-4D97-AF65-F5344CB8AC3E}">
        <p14:creationId xmlns:p14="http://schemas.microsoft.com/office/powerpoint/2010/main" val="2005265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51" b="6371"/>
          <a:stretch/>
        </p:blipFill>
        <p:spPr bwMode="auto">
          <a:xfrm>
            <a:off x="6153663" y="1292808"/>
            <a:ext cx="5765973" cy="48732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6910" y="1292808"/>
            <a:ext cx="5111489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tập 1 - SGK trang 33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T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ruy cập vào trang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web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iolympic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D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i chuyển con trỏ chuột trên trang web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Q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uan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sát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sự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thay đổi hình dạng của con trỏ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11074" y="275771"/>
            <a:ext cx="65886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HOẠT ĐỘNG THỰC HÀNH</a:t>
            </a:r>
            <a:endParaRPr lang="en-US" sz="36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683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5105" y="2112135"/>
            <a:ext cx="10986103" cy="227703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just">
              <a:lnSpc>
                <a:spcPct val="130000"/>
              </a:lnSpc>
            </a:pP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web,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thao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30000"/>
              </a:lnSpc>
            </a:pP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+ Di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trỏ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chuột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30000"/>
              </a:lnSpc>
            </a:pP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+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trỏ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chuột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alt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687428"/>
              </p:ext>
            </p:extLst>
          </p:nvPr>
        </p:nvGraphicFramePr>
        <p:xfrm>
          <a:off x="7449620" y="3462069"/>
          <a:ext cx="782638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Bitmap Image" r:id="rId3" imgW="209524" imgH="257007" progId="PBrush">
                  <p:embed/>
                </p:oleObj>
              </mc:Choice>
              <mc:Fallback>
                <p:oleObj name="Bitmap Image" r:id="rId3" imgW="209524" imgH="257007" progId="PBrush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9620" y="3462069"/>
                        <a:ext cx="782638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612380" y="1192939"/>
            <a:ext cx="4486797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tập 1 - SGK trang 33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11074" y="275771"/>
            <a:ext cx="65886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HOẠT ĐỘNG THỰC HÀNH</a:t>
            </a:r>
            <a:endParaRPr lang="en-US" sz="36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670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Box 11"/>
          <p:cNvSpPr txBox="1">
            <a:spLocks noChangeArrowheads="1"/>
          </p:cNvSpPr>
          <p:nvPr/>
        </p:nvSpPr>
        <p:spPr bwMode="auto">
          <a:xfrm>
            <a:off x="435679" y="2047986"/>
            <a:ext cx="478799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- T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ruy cập vào trang web violympic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xem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nội dung chi tiết một mục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trên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web.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04970" y="275771"/>
            <a:ext cx="65886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HOẠT ĐỘNG THỰC HÀNH</a:t>
            </a:r>
            <a:endParaRPr lang="en-US" sz="36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51" b="6371"/>
          <a:stretch/>
        </p:blipFill>
        <p:spPr bwMode="auto">
          <a:xfrm>
            <a:off x="6153663" y="1292808"/>
            <a:ext cx="5765973" cy="48732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1438" y="1292808"/>
            <a:ext cx="3996607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tập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SGK trang 33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595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Box 11"/>
          <p:cNvSpPr txBox="1">
            <a:spLocks noChangeArrowheads="1"/>
          </p:cNvSpPr>
          <p:nvPr/>
        </p:nvSpPr>
        <p:spPr bwMode="auto">
          <a:xfrm>
            <a:off x="506626" y="1817932"/>
            <a:ext cx="113187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800" b="1" i="1" smtClean="0">
                <a:latin typeface="Times New Roman" pitchFamily="18" charset="0"/>
                <a:cs typeface="Times New Roman" pitchFamily="18" charset="0"/>
              </a:rPr>
              <a:t>Chọn thao tác đúng và sắp </a:t>
            </a:r>
            <a:r>
              <a:rPr lang="nl-NL" sz="2800" b="1" i="1" dirty="0">
                <a:latin typeface="Times New Roman" pitchFamily="18" charset="0"/>
                <a:cs typeface="Times New Roman" pitchFamily="18" charset="0"/>
              </a:rPr>
              <a:t>xếp thứ tự các thao tác truy cập vào trang web. 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423592" y="2574108"/>
            <a:ext cx="75499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Khởi động trình duyệt.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423592" y="3731370"/>
            <a:ext cx="75499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s-E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s-E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s-E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Enter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423592" y="3155306"/>
            <a:ext cx="83158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web.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423593" y="4307434"/>
            <a:ext cx="7743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Gõ địa chỉ trang web vào ô địa chỉ.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30075" y="237765"/>
            <a:ext cx="65886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HOẠT ĐỘNG THỰC HÀNH</a:t>
            </a:r>
            <a:endParaRPr lang="en-US" sz="36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92216" y="1177060"/>
            <a:ext cx="3996607" cy="564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tập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SGK trang 33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48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6" grpId="0"/>
      <p:bldP spid="17" grpId="0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100818" y="133241"/>
            <a:ext cx="65886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HOẠT ĐỘNG THỰC HÀNH</a:t>
            </a:r>
            <a:endParaRPr lang="en-US" sz="36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0741" y="1277036"/>
            <a:ext cx="94628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tự các thao tác </a:t>
            </a:r>
            <a:r>
              <a:rPr lang="vi-VN" sz="2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truy cập </a:t>
            </a:r>
            <a:r>
              <a:rPr lang="en-US" sz="28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 </a:t>
            </a:r>
            <a:r>
              <a:rPr lang="en-US" sz="2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 trang web khi biết </a:t>
            </a:r>
            <a:r>
              <a:rPr lang="vi-VN" sz="2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chỉ là: </a:t>
            </a:r>
            <a:endParaRPr lang="en-US" sz="2800" i="1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076966"/>
              </p:ext>
            </p:extLst>
          </p:nvPr>
        </p:nvGraphicFramePr>
        <p:xfrm>
          <a:off x="1968150" y="2231143"/>
          <a:ext cx="812800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395"/>
                <a:gridCol w="67416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Thứ</a:t>
                      </a:r>
                      <a:r>
                        <a:rPr lang="en-US" sz="2800" baseline="0" smtClean="0"/>
                        <a:t> tự</a:t>
                      </a:r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Thao tác</a:t>
                      </a:r>
                      <a:r>
                        <a:rPr lang="en-US" sz="2800" baseline="0" smtClean="0"/>
                        <a:t> cần thực hiện</a:t>
                      </a:r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1</a:t>
                      </a:r>
                    </a:p>
                    <a:p>
                      <a:pPr algn="ctr"/>
                      <a:endParaRPr lang="en-US" sz="2800"/>
                    </a:p>
                  </a:txBody>
                  <a:tcPr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2</a:t>
                      </a:r>
                    </a:p>
                    <a:p>
                      <a:pPr algn="ctr"/>
                      <a:endParaRPr lang="en-US" sz="2800"/>
                    </a:p>
                  </a:txBody>
                  <a:tcPr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3</a:t>
                      </a:r>
                    </a:p>
                    <a:p>
                      <a:pPr algn="ctr"/>
                      <a:endParaRPr lang="en-US" sz="2800"/>
                    </a:p>
                  </a:txBody>
                  <a:tcPr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AutoShape 51"/>
          <p:cNvSpPr>
            <a:spLocks noChangeArrowheads="1"/>
          </p:cNvSpPr>
          <p:nvPr/>
        </p:nvSpPr>
        <p:spPr bwMode="auto">
          <a:xfrm>
            <a:off x="3490888" y="4629196"/>
            <a:ext cx="3527008" cy="950913"/>
          </a:xfrm>
          <a:prstGeom prst="roundRect">
            <a:avLst>
              <a:gd name="adj" fmla="val 16667"/>
            </a:avLst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3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Nhấn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Enter</a:t>
            </a:r>
          </a:p>
        </p:txBody>
      </p:sp>
      <p:sp>
        <p:nvSpPr>
          <p:cNvPr id="9228" name="AutoShape 51"/>
          <p:cNvSpPr>
            <a:spLocks noChangeArrowheads="1"/>
          </p:cNvSpPr>
          <p:nvPr/>
        </p:nvSpPr>
        <p:spPr bwMode="auto">
          <a:xfrm>
            <a:off x="3016410" y="3678283"/>
            <a:ext cx="6582988" cy="950913"/>
          </a:xfrm>
          <a:prstGeom prst="roundRect">
            <a:avLst>
              <a:gd name="adj" fmla="val 16667"/>
            </a:avLst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Gõ </a:t>
            </a:r>
            <a:r>
              <a:rPr lang="vi-VN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vi-VN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223" name="AutoShape 51"/>
          <p:cNvSpPr>
            <a:spLocks noChangeArrowheads="1"/>
          </p:cNvSpPr>
          <p:nvPr/>
        </p:nvSpPr>
        <p:spPr bwMode="auto">
          <a:xfrm>
            <a:off x="3434616" y="2763883"/>
            <a:ext cx="5921066" cy="914400"/>
          </a:xfrm>
          <a:prstGeom prst="roundRect">
            <a:avLst>
              <a:gd name="adj" fmla="val 16667"/>
            </a:avLst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buFontTx/>
              <a:buNone/>
              <a:defRPr/>
            </a:pPr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Khởi </a:t>
            </a:r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0722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Box 11"/>
          <p:cNvSpPr txBox="1">
            <a:spLocks noChangeArrowheads="1"/>
          </p:cNvSpPr>
          <p:nvPr/>
        </p:nvSpPr>
        <p:spPr bwMode="auto">
          <a:xfrm>
            <a:off x="1132764" y="1207221"/>
            <a:ext cx="1048148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1131507" y="2484453"/>
            <a:ext cx="95265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internet? </a:t>
            </a:r>
          </a:p>
        </p:txBody>
      </p:sp>
      <p:sp>
        <p:nvSpPr>
          <p:cNvPr id="2" name="Cloud 1"/>
          <p:cNvSpPr/>
          <p:nvPr/>
        </p:nvSpPr>
        <p:spPr>
          <a:xfrm>
            <a:off x="2222959" y="3534095"/>
            <a:ext cx="6831103" cy="2701870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84919" y="3863558"/>
            <a:ext cx="56789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b="1" i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Chỉ</a:t>
            </a:r>
            <a:r>
              <a:rPr lang="en-US" sz="28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nên</a:t>
            </a:r>
            <a:r>
              <a:rPr lang="en-US" sz="28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xem</a:t>
            </a:r>
            <a:r>
              <a:rPr lang="en-US" sz="28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800" b="1" i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những</a:t>
            </a:r>
            <a:r>
              <a:rPr lang="en-US" sz="28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thông</a:t>
            </a:r>
            <a:r>
              <a:rPr lang="en-US" sz="28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tin, </a:t>
            </a:r>
            <a:r>
              <a:rPr lang="en-US" sz="2800" b="1" i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chương</a:t>
            </a:r>
            <a:r>
              <a:rPr lang="en-US" sz="28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trình</a:t>
            </a:r>
            <a:r>
              <a:rPr lang="en-US" sz="28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giải</a:t>
            </a:r>
            <a:r>
              <a:rPr lang="en-US" sz="28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800" b="1" i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trí</a:t>
            </a:r>
            <a:r>
              <a:rPr lang="en-US" sz="28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phù</a:t>
            </a:r>
            <a:r>
              <a:rPr lang="en-US" sz="28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hợp</a:t>
            </a:r>
            <a:r>
              <a:rPr lang="en-US" sz="28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với</a:t>
            </a:r>
            <a:r>
              <a:rPr lang="en-US" sz="28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lứa</a:t>
            </a:r>
            <a:r>
              <a:rPr lang="en-US" sz="28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tuổi</a:t>
            </a:r>
            <a:r>
              <a:rPr lang="en-US" sz="28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thiếu</a:t>
            </a:r>
            <a:r>
              <a:rPr lang="en-US" sz="28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nhi</a:t>
            </a:r>
            <a:r>
              <a:rPr lang="en-US" sz="28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 </a:t>
            </a:r>
            <a:r>
              <a:rPr lang="en-US" sz="2800" b="1" i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không</a:t>
            </a:r>
            <a:r>
              <a:rPr lang="en-US" sz="28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nên</a:t>
            </a:r>
            <a:r>
              <a:rPr lang="en-US" sz="28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xem</a:t>
            </a:r>
            <a:r>
              <a:rPr lang="en-US" sz="28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quá</a:t>
            </a:r>
            <a:r>
              <a:rPr lang="en-US" sz="28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lâu</a:t>
            </a:r>
            <a:r>
              <a:rPr lang="en-US" sz="28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có</a:t>
            </a:r>
            <a:r>
              <a:rPr lang="en-US" sz="28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hại</a:t>
            </a:r>
            <a:r>
              <a:rPr lang="en-US" sz="28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cho</a:t>
            </a:r>
            <a:r>
              <a:rPr lang="en-US" sz="28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800" b="1" i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sức</a:t>
            </a:r>
            <a:r>
              <a:rPr lang="en-US" sz="28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khỏe</a:t>
            </a:r>
            <a:r>
              <a:rPr lang="en-US" sz="28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!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46258" y="237765"/>
            <a:ext cx="89562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C. HOẠT ĐỘNG ỨNG DỤNG, MỞ RỘNG</a:t>
            </a:r>
            <a:endParaRPr lang="en-US" sz="36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51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1295062" y="1003069"/>
            <a:ext cx="92955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28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ột </a:t>
            </a:r>
            <a:r>
              <a:rPr lang="vi-VN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 địa chỉ trang web phục vụ cho việc học tập, vui chơi phù hợp với lứa tuổi của các em. </a:t>
            </a:r>
            <a:endParaRPr lang="en-US" sz="2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14669" y="253108"/>
            <a:ext cx="89562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C. HOẠT ĐỘNG ỨNG DỤNG, MỞ RỘNG</a:t>
            </a:r>
            <a:endParaRPr lang="en-US" sz="36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770115"/>
              </p:ext>
            </p:extLst>
          </p:nvPr>
        </p:nvGraphicFramePr>
        <p:xfrm>
          <a:off x="609909" y="2071881"/>
          <a:ext cx="11030156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188"/>
                <a:gridCol w="3286898"/>
                <a:gridCol w="6895070"/>
              </a:tblGrid>
              <a:tr h="434353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STT</a:t>
                      </a:r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Địa</a:t>
                      </a:r>
                      <a:r>
                        <a:rPr lang="en-US" sz="2800" baseline="0" smtClean="0"/>
                        <a:t> chỉ trang web</a:t>
                      </a:r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Mục</a:t>
                      </a:r>
                      <a:r>
                        <a:rPr lang="en-US" sz="2800" baseline="0" smtClean="0"/>
                        <a:t> đích</a:t>
                      </a:r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Violympic.vn</a:t>
                      </a:r>
                      <a:endParaRPr lang="en-US" sz="24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0" i="0" kern="120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</a:t>
                      </a:r>
                      <a:r>
                        <a:rPr lang="vi-VN" sz="2400" b="0" i="0" kern="120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cuộc thi giải toán Tiếng Việt, Tiếng Anh trên Internet </a:t>
                      </a:r>
                      <a:r>
                        <a:rPr lang="vi-VN" sz="2400" b="0" i="0" kern="120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cho </a:t>
                      </a:r>
                      <a:r>
                        <a:rPr lang="vi-VN" sz="2400" b="0" i="0" kern="120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học sinh từ lớp 1 đến lớp 12 trên toàn quốc</a:t>
                      </a:r>
                      <a:r>
                        <a:rPr lang="en-US" sz="2400" b="0" i="0" kern="120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Ioe.vn</a:t>
                      </a:r>
                      <a:endParaRPr lang="en-US" sz="24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0" i="0" kern="120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</a:t>
                      </a:r>
                      <a:r>
                        <a:rPr lang="en-US" sz="2400" b="0" i="0" kern="1200" baseline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</a:t>
                      </a:r>
                      <a:r>
                        <a:rPr lang="en-US" sz="2400" b="0" i="0" kern="120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uộc thi Olympic Tiếng Anh trên Internet.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olm.vn</a:t>
                      </a:r>
                      <a:endParaRPr lang="en-US" sz="24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trang web dành cho học sinh từ lớp 1 đến lớp 12 học tập trực tuyến nhiều môn học khác nhau.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englishpiza.com</a:t>
                      </a:r>
                    </a:p>
                    <a:p>
                      <a:pPr algn="just"/>
                      <a:endParaRPr lang="en-US" sz="24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trang web bổ ích giúp em học Tiếng Anh hiệu quả thông qua các câu truyện sinh động, hấp dẫn. Và đặc biệt là các em được học miễn phí.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187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1" y="1439128"/>
            <a:ext cx="571500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7" name="WordArt 13"/>
          <p:cNvSpPr>
            <a:spLocks noChangeArrowheads="1" noChangeShapeType="1" noTextEdit="1"/>
          </p:cNvSpPr>
          <p:nvPr/>
        </p:nvSpPr>
        <p:spPr bwMode="auto">
          <a:xfrm>
            <a:off x="2819738" y="1524000"/>
            <a:ext cx="6933624" cy="563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SG" sz="4000" b="1" kern="10">
              <a:ln w="28575">
                <a:solidFill>
                  <a:srgbClr val="FF3300"/>
                </a:solidFill>
                <a:round/>
                <a:headEnd/>
                <a:tailEnd/>
              </a:ln>
              <a:solidFill>
                <a:srgbClr val="8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5"/>
          <a:stretch/>
        </p:blipFill>
        <p:spPr bwMode="auto">
          <a:xfrm>
            <a:off x="6403974" y="1478131"/>
            <a:ext cx="5591175" cy="39129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85872" y="143775"/>
            <a:ext cx="5089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 hại của Internet</a:t>
            </a:r>
            <a:endParaRPr lang="en-SG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Interner Là Gì? Lợi Ích Của Internet Và Tác Hại Của Internet - FPT Telecom  Bắc N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5575" y="1345456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ên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cạnh những lợi ích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thì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internet cũng mang lại rất nhiều tác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Là nơi chứa rất nhiều thông tin nhưng không phải thông tin nào cũng có ích, thậm chí có nhiều thông tin gây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Internet là nơi có nhiều trò chơi online độc hại cho giới trẻ, nhiều trò chơi mất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Người sử dụng internet quá nhiều sẽ gây hại đến sức khỏe, gây ra nhiều bệnh tật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Đặc biệt là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chứng bệnh </a:t>
            </a:r>
            <a:r>
              <a:rPr lang="vi-VN" sz="2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NGHIỆN </a:t>
            </a:r>
            <a:r>
              <a:rPr lang="vi-VN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INTERNET</a:t>
            </a:r>
          </a:p>
        </p:txBody>
      </p:sp>
    </p:spTree>
    <p:extLst>
      <p:ext uri="{BB962C8B-B14F-4D97-AF65-F5344CB8AC3E}">
        <p14:creationId xmlns:p14="http://schemas.microsoft.com/office/powerpoint/2010/main" val="1708728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7" grpId="0" animBg="1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643</Words>
  <Application>Microsoft Office PowerPoint</Application>
  <PresentationFormat>Custom</PresentationFormat>
  <Paragraphs>70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Office Theme</vt:lpstr>
      <vt:lpstr>Office 主题​​</vt:lpstr>
      <vt:lpstr>1_Office Theme</vt:lpstr>
      <vt:lpstr>2_Office Theme</vt:lpstr>
      <vt:lpstr>3_Office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CẦN GHI NHỚ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MTC</cp:lastModifiedBy>
  <cp:revision>22</cp:revision>
  <dcterms:created xsi:type="dcterms:W3CDTF">2021-10-07T19:34:23Z</dcterms:created>
  <dcterms:modified xsi:type="dcterms:W3CDTF">2021-10-15T03:55:37Z</dcterms:modified>
</cp:coreProperties>
</file>