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7" r:id="rId4"/>
    <p:sldId id="258" r:id="rId5"/>
    <p:sldId id="261" r:id="rId6"/>
    <p:sldId id="259" r:id="rId7"/>
    <p:sldId id="260" r:id="rId8"/>
    <p:sldId id="263" r:id="rId9"/>
    <p:sldId id="264" r:id="rId10"/>
    <p:sldId id="266" r:id="rId11"/>
    <p:sldId id="281" r:id="rId12"/>
    <p:sldId id="268" r:id="rId13"/>
    <p:sldId id="269" r:id="rId14"/>
    <p:sldId id="270" r:id="rId15"/>
    <p:sldId id="278" r:id="rId16"/>
    <p:sldId id="279" r:id="rId17"/>
    <p:sldId id="277" r:id="rId18"/>
    <p:sldId id="283" r:id="rId19"/>
    <p:sldId id="284" r:id="rId20"/>
    <p:sldId id="280" r:id="rId21"/>
    <p:sldId id="276" r:id="rId22"/>
    <p:sldId id="285" r:id="rId23"/>
    <p:sldId id="282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8319-80A6-448C-BD00-FB3D24EA3B6F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5E6B-8E45-4BE4-A332-02756C91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0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F55188-AB24-4B8D-9E0B-01334AB0F96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6387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9C8CFC-B83B-45C6-B75F-BE20285172AA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2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9C8CFC-B83B-45C6-B75F-BE20285172AA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2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03704-16AD-490F-A116-625ADF574376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5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95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1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DF35-2540-48F1-A62C-DDBCE244CE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062C-E8B1-4F54-9C9E-86EAF7C5FF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888-ECA7-4B77-A7EF-5BEC58CBD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7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7044-FBB9-43C9-88F6-B593C5892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7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8A3F-EC30-4FD4-855A-3EED604ED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284-6861-46D6-94D1-DAB46B6F69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ACC-2E75-4DE5-9822-8F7EAAD6B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D986-6737-4E03-8105-5EA1EDB1F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3268-481E-425A-A4FC-9181CCD0DB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5CE6-D894-4089-9EAB-1B6C99ACB2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294-C90B-4C4C-BB5E-FAB0597F4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3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81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43857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4134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2700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8304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0445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15667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24617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3119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01739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2284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19542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8648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E769-3841-4941-A9F1-A68AACA8F352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B0379-E3DF-4B9C-A829-CCE259B3204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6006" y="849595"/>
            <a:ext cx="9292865" cy="244175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314" y="2737699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18</a:t>
            </a:r>
          </a:p>
        </p:txBody>
      </p:sp>
    </p:spTree>
    <p:extLst>
      <p:ext uri="{BB962C8B-B14F-4D97-AF65-F5344CB8AC3E}">
        <p14:creationId xmlns:p14="http://schemas.microsoft.com/office/powerpoint/2010/main" val="3880518379"/>
      </p:ext>
    </p:extLst>
  </p:cSld>
  <p:clrMapOvr>
    <a:masterClrMapping/>
  </p:clrMapOvr>
  <p:transition spd="slow">
    <p:randomBar dir="vert"/>
  </p:transition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20" y="1209963"/>
            <a:ext cx="10515600" cy="15576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thạo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220" y="2303310"/>
            <a:ext cx="1051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Telex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2">
              <a:lnSpc>
                <a:spcPct val="150000"/>
              </a:lnSpc>
            </a:pP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”: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đúp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 =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aa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ê =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ee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ô =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oo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đ = </a:t>
            </a:r>
            <a:r>
              <a:rPr lang="en-US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dd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8035" y="251911"/>
            <a:ext cx="2335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017088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2: GÕ CÁC CHỮ Ă, Â, Đ, Ê, Ô, Ơ, Ư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2)</a:t>
            </a:r>
          </a:p>
          <a:p>
            <a:pPr algn="ctr"/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65)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371837714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579584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357524"/>
              <a:ext cx="9606705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chữ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ă, ơ, ư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theo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kiểu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Telex.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Soạn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được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một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đoạn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văn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bản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ngắn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có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chữ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â, ê, ô, đ, ă, ơ, ư.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80843"/>
              </p:ext>
            </p:extLst>
          </p:nvPr>
        </p:nvGraphicFramePr>
        <p:xfrm>
          <a:off x="6314980" y="2209793"/>
          <a:ext cx="5132388" cy="2184779"/>
        </p:xfrm>
        <a:graphic>
          <a:graphicData uri="http://schemas.openxmlformats.org/drawingml/2006/table">
            <a:tbl>
              <a:tblPr/>
              <a:tblGrid>
                <a:gridCol w="2566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Để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 gõ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ơ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ư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ă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77056" y="1468322"/>
            <a:ext cx="3785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Telex: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11787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9413464" y="2646378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3"/>
          <p:cNvSpPr txBox="1">
            <a:spLocks noChangeArrowheads="1"/>
          </p:cNvSpPr>
          <p:nvPr/>
        </p:nvSpPr>
        <p:spPr bwMode="auto">
          <a:xfrm>
            <a:off x="9413464" y="3178145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9413464" y="3762920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75839" y="2430934"/>
            <a:ext cx="5469462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ơ, ư, ă,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w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o, u, a.</a:t>
            </a:r>
          </a:p>
        </p:txBody>
      </p:sp>
    </p:spTree>
    <p:extLst>
      <p:ext uri="{BB962C8B-B14F-4D97-AF65-F5344CB8AC3E}">
        <p14:creationId xmlns:p14="http://schemas.microsoft.com/office/powerpoint/2010/main" val="3152771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036638" y="3036557"/>
            <a:ext cx="9820048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rgbClr val="0000CC"/>
                </a:solidFill>
              </a:rPr>
              <a:t>ă, ă, ơ, ơ, ư, ư, </a:t>
            </a:r>
            <a:r>
              <a:rPr lang="en-US" altLang="en-US" b="1" i="1" dirty="0" err="1">
                <a:solidFill>
                  <a:srgbClr val="0000CC"/>
                </a:solidFill>
              </a:rPr>
              <a:t>lăn</a:t>
            </a:r>
            <a:r>
              <a:rPr lang="en-US" altLang="en-US" b="1" i="1" dirty="0">
                <a:solidFill>
                  <a:srgbClr val="0000CC"/>
                </a:solidFill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</a:rPr>
              <a:t>tăn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sơn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hơn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sư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cư</a:t>
            </a:r>
            <a:r>
              <a:rPr lang="en-US" altLang="en-US" b="1" i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4139" y="1446518"/>
            <a:ext cx="1083641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66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mềm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Telex: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057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17378" y="1370404"/>
            <a:ext cx="9145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cs typeface="Arial" panose="020B0604020202020204" pitchFamily="34" charset="0"/>
              </a:rPr>
              <a:t>Gõ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kết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hợp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các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chữ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â, ê, ô, đ, ă, ơ, ư:</a:t>
            </a:r>
            <a:endParaRPr lang="en-US" altLang="en-US" b="1" dirty="0"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249714" y="2129348"/>
            <a:ext cx="8665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Để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gõ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từ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“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đêm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trăng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”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em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gõ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như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cs typeface="Arial" panose="020B0604020202020204" pitchFamily="34" charset="0"/>
              </a:rPr>
              <a:t>sau</a:t>
            </a:r>
            <a:r>
              <a:rPr lang="en-US" altLang="en-US" b="1" dirty="0">
                <a:solidFill>
                  <a:srgbClr val="0033CC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70" name="AutoShape 35"/>
          <p:cNvSpPr>
            <a:spLocks/>
          </p:cNvSpPr>
          <p:nvPr/>
        </p:nvSpPr>
        <p:spPr bwMode="auto">
          <a:xfrm rot="-5400000">
            <a:off x="4698093" y="3169335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71" name="WordArt 37"/>
          <p:cNvSpPr>
            <a:spLocks noChangeArrowheads="1" noChangeShapeType="1" noTextEdit="1"/>
          </p:cNvSpPr>
          <p:nvPr/>
        </p:nvSpPr>
        <p:spPr bwMode="auto">
          <a:xfrm>
            <a:off x="4425951" y="2930076"/>
            <a:ext cx="4257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ddeem trawng</a:t>
            </a:r>
          </a:p>
        </p:txBody>
      </p:sp>
      <p:sp>
        <p:nvSpPr>
          <p:cNvPr id="72" name="AutoShape 39"/>
          <p:cNvSpPr>
            <a:spLocks/>
          </p:cNvSpPr>
          <p:nvPr/>
        </p:nvSpPr>
        <p:spPr bwMode="auto">
          <a:xfrm rot="-5400000">
            <a:off x="5427663" y="3189514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73" name="AutoShape 40"/>
          <p:cNvSpPr>
            <a:spLocks/>
          </p:cNvSpPr>
          <p:nvPr/>
        </p:nvSpPr>
        <p:spPr bwMode="auto">
          <a:xfrm rot="-5400000">
            <a:off x="7418388" y="3214914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74" name="Line 42"/>
          <p:cNvSpPr>
            <a:spLocks noChangeShapeType="1"/>
          </p:cNvSpPr>
          <p:nvPr/>
        </p:nvSpPr>
        <p:spPr bwMode="auto">
          <a:xfrm>
            <a:off x="4779963" y="3577776"/>
            <a:ext cx="0" cy="457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Line 43"/>
          <p:cNvSpPr>
            <a:spLocks noChangeShapeType="1"/>
          </p:cNvSpPr>
          <p:nvPr/>
        </p:nvSpPr>
        <p:spPr bwMode="auto">
          <a:xfrm>
            <a:off x="5503863" y="3642864"/>
            <a:ext cx="0" cy="457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Line 44"/>
          <p:cNvSpPr>
            <a:spLocks noChangeShapeType="1"/>
          </p:cNvSpPr>
          <p:nvPr/>
        </p:nvSpPr>
        <p:spPr bwMode="auto">
          <a:xfrm>
            <a:off x="7508875" y="3577776"/>
            <a:ext cx="0" cy="4572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WordArt 45"/>
          <p:cNvSpPr>
            <a:spLocks noChangeArrowheads="1" noChangeShapeType="1" noTextEdit="1"/>
          </p:cNvSpPr>
          <p:nvPr/>
        </p:nvSpPr>
        <p:spPr bwMode="auto">
          <a:xfrm>
            <a:off x="4506913" y="4111176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8" name="WordArt 46"/>
          <p:cNvSpPr>
            <a:spLocks noChangeArrowheads="1" noChangeShapeType="1" noTextEdit="1"/>
          </p:cNvSpPr>
          <p:nvPr/>
        </p:nvSpPr>
        <p:spPr bwMode="auto">
          <a:xfrm>
            <a:off x="5334000" y="4114351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ê</a:t>
            </a:r>
          </a:p>
        </p:txBody>
      </p:sp>
      <p:sp>
        <p:nvSpPr>
          <p:cNvPr id="79" name="WordArt 47"/>
          <p:cNvSpPr>
            <a:spLocks noChangeArrowheads="1" noChangeShapeType="1" noTextEdit="1"/>
          </p:cNvSpPr>
          <p:nvPr/>
        </p:nvSpPr>
        <p:spPr bwMode="auto">
          <a:xfrm>
            <a:off x="7353300" y="4100064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981511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11565" y="1178871"/>
            <a:ext cx="9046890" cy="5776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67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thiếu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ô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trống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58727"/>
              </p:ext>
            </p:extLst>
          </p:nvPr>
        </p:nvGraphicFramePr>
        <p:xfrm>
          <a:off x="1140283" y="2040467"/>
          <a:ext cx="9361714" cy="3535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4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kí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gõ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quả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màn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Soong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Caay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Coong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keenh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Huwng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xăng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8559007" y="2920690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Sông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8537239" y="3464968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Cây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7779659" y="3980218"/>
            <a:ext cx="283028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Công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kênh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7785171" y="4502731"/>
            <a:ext cx="283028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Hưng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2226199" y="5029450"/>
            <a:ext cx="283028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Caay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xawng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40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11565" y="1294980"/>
            <a:ext cx="9046890" cy="5776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67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thiếu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ô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trống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52368"/>
              </p:ext>
            </p:extLst>
          </p:nvPr>
        </p:nvGraphicFramePr>
        <p:xfrm>
          <a:off x="1096741" y="2084005"/>
          <a:ext cx="10267945" cy="3535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4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5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kí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gõ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quả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màn</a:t>
                      </a:r>
                      <a:r>
                        <a:rPr lang="en-US" sz="2800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Dduwowng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nhieen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Xông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xênh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Sơn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dương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Luaan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phieen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" pitchFamily="34" charset="0"/>
                          <a:cs typeface="Arial" pitchFamily="34" charset="0"/>
                        </a:rPr>
                        <a:t>Cây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đong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itchFamily="34" charset="0"/>
                          <a:cs typeface="Arial" pitchFamily="34" charset="0"/>
                        </a:rPr>
                        <a:t>đưa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8249627" y="2997450"/>
            <a:ext cx="283028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Đương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nhiên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2153627" y="3509655"/>
            <a:ext cx="283028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Xoong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xeenh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2188168" y="4021158"/>
            <a:ext cx="3717813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Sown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duwowng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7790681" y="4533363"/>
            <a:ext cx="3717813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Luân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phiên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2202682" y="5074596"/>
            <a:ext cx="5693089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Caay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ddoong</a:t>
            </a:r>
            <a:r>
              <a:rPr lang="en-US" altLang="en-US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itchFamily="34" charset="0"/>
              </a:rPr>
              <a:t>dduwa</a:t>
            </a:r>
            <a:endParaRPr lang="en-US" alt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16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rdArt 45"/>
          <p:cNvSpPr>
            <a:spLocks noChangeArrowheads="1" noChangeShapeType="1" noTextEdit="1"/>
          </p:cNvSpPr>
          <p:nvPr/>
        </p:nvSpPr>
        <p:spPr bwMode="auto">
          <a:xfrm>
            <a:off x="5334000" y="44958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1617349" y="2360564"/>
            <a:ext cx="9853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quên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                        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Trăng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lên</a:t>
            </a:r>
            <a:endParaRPr lang="en-US" altLang="en-US" sz="2800" b="1" dirty="0">
              <a:solidFill>
                <a:srgbClr val="0000CC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	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Sương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tan                            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Mưa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rơi</a:t>
            </a:r>
            <a:endParaRPr lang="en-US" altLang="en-US" sz="2800" b="1" dirty="0">
              <a:solidFill>
                <a:srgbClr val="0000CC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	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lên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nương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                 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Hoa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lan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đung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đưa</a:t>
            </a:r>
            <a:endParaRPr lang="en-US" altLang="en-US" sz="2800" b="1" dirty="0">
              <a:solidFill>
                <a:srgbClr val="0000CC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	Con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sông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mênh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mông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        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Hươu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cao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lênh</a:t>
            </a:r>
            <a:r>
              <a:rPr lang="en-US" altLang="en-US" sz="28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Arial" pitchFamily="34" charset="0"/>
              </a:rPr>
              <a:t>khênh</a:t>
            </a:r>
            <a:endParaRPr lang="en-US" altLang="en-US" sz="2800" b="1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4139" y="1101966"/>
            <a:ext cx="1083641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SGK 68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Telex: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3511302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40" y="19919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pic>
        <p:nvPicPr>
          <p:cNvPr id="4" name="Picture 4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7" y="3788228"/>
            <a:ext cx="2555713" cy="27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09028" y="1640114"/>
            <a:ext cx="6081485" cy="2510972"/>
          </a:xfrm>
          <a:prstGeom prst="wedgeRoundRectCallout">
            <a:avLst>
              <a:gd name="adj1" fmla="val -83156"/>
              <a:gd name="adj2" fmla="val 43807"/>
              <a:gd name="adj3" fmla="val 16667"/>
            </a:avLst>
          </a:prstGeom>
          <a:ln>
            <a:solidFill>
              <a:srgbClr val="00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Soạn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3-5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51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913" y="1061058"/>
            <a:ext cx="10363201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lông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mềm</a:t>
            </a:r>
            <a:r>
              <a:rPr lang="en-US" sz="2800" dirty="0"/>
              <a:t> </a:t>
            </a:r>
            <a:r>
              <a:rPr lang="en-US" sz="2800" dirty="0" err="1"/>
              <a:t>mịn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nhung</a:t>
            </a:r>
            <a:r>
              <a:rPr lang="en-US" sz="2800" dirty="0"/>
              <a:t>.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mắt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xoe</a:t>
            </a:r>
            <a:r>
              <a:rPr lang="en-US" sz="2800" dirty="0"/>
              <a:t>, long </a:t>
            </a:r>
            <a:r>
              <a:rPr lang="en-US" sz="2800" dirty="0" err="1"/>
              <a:t>lanh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hòn</a:t>
            </a:r>
            <a:r>
              <a:rPr lang="en-US" sz="2800" dirty="0"/>
              <a:t> bi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. </a:t>
            </a:r>
            <a:r>
              <a:rPr lang="en-US" sz="2800" dirty="0" err="1"/>
              <a:t>Đôi</a:t>
            </a:r>
            <a:r>
              <a:rPr lang="en-US" sz="2800" dirty="0"/>
              <a:t> tai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nhọn</a:t>
            </a:r>
            <a:r>
              <a:rPr lang="en-US" sz="2800" dirty="0"/>
              <a:t> </a:t>
            </a:r>
            <a:r>
              <a:rPr lang="en-US" sz="2800" dirty="0" err="1"/>
              <a:t>hoắt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thính</a:t>
            </a:r>
            <a:r>
              <a:rPr lang="en-US" sz="2800" dirty="0"/>
              <a:t>.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mềm</a:t>
            </a:r>
            <a:r>
              <a:rPr lang="en-US" sz="2800" dirty="0"/>
              <a:t> </a:t>
            </a:r>
            <a:r>
              <a:rPr lang="en-US" sz="2800" dirty="0" err="1"/>
              <a:t>mại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uyển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nhanh</a:t>
            </a:r>
            <a:r>
              <a:rPr lang="en-US" sz="2800" dirty="0"/>
              <a:t> </a:t>
            </a:r>
            <a:r>
              <a:rPr lang="en-US" sz="2800" dirty="0" err="1"/>
              <a:t>thoăn</a:t>
            </a:r>
            <a:r>
              <a:rPr lang="en-US" sz="2800" dirty="0"/>
              <a:t> </a:t>
            </a:r>
            <a:r>
              <a:rPr lang="en-US" sz="2800" dirty="0" err="1"/>
              <a:t>thoắt</a:t>
            </a:r>
            <a:r>
              <a:rPr lang="en-US" sz="2800" dirty="0"/>
              <a:t>.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ngoan</a:t>
            </a:r>
            <a:r>
              <a:rPr lang="en-US" sz="2800" dirty="0"/>
              <a:t> </a:t>
            </a:r>
            <a:r>
              <a:rPr lang="en-US" sz="2800" dirty="0" err="1"/>
              <a:t>lắm</a:t>
            </a:r>
            <a:r>
              <a:rPr lang="en-US" sz="2800" dirty="0"/>
              <a:t>.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cào</a:t>
            </a:r>
            <a:r>
              <a:rPr lang="en-US" sz="2800" dirty="0"/>
              <a:t> </a:t>
            </a:r>
            <a:r>
              <a:rPr lang="en-US" sz="2800" dirty="0" err="1"/>
              <a:t>phá</a:t>
            </a:r>
            <a:r>
              <a:rPr lang="en-US" sz="2800" dirty="0"/>
              <a:t> lung </a:t>
            </a:r>
            <a:r>
              <a:rPr lang="en-US" sz="2800" dirty="0" err="1"/>
              <a:t>tung</a:t>
            </a:r>
            <a:r>
              <a:rPr lang="en-US" sz="2800" dirty="0"/>
              <a:t>.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sổ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đuổi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sợi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coi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4980" y="152796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ĐOẠN VĂN TẢ CON MÈO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24481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20" y="1819563"/>
            <a:ext cx="10515600" cy="15576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thạo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220" y="2898394"/>
            <a:ext cx="10515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Telex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”: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đúp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(â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ê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ee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ô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oo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đ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dd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râu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”: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(ơ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ow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ă = aw, ư =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uw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w) </a:t>
            </a:r>
            <a:endParaRPr lang="en-US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8035" y="251911"/>
            <a:ext cx="2335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68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012409" y="3212558"/>
            <a:ext cx="6786467" cy="178510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dõi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48704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2743200" y="1242699"/>
            <a:ext cx="6705600" cy="1477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752600" y="1997301"/>
            <a:ext cx="8915400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5524500" y="2529627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6487885" y="2529627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5614116" y="3334645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6717405" y="3340995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1304365" y="3905183"/>
            <a:ext cx="9363635" cy="10779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Trong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hai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từ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trên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chứa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những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chữ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nào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không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có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trên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bàn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cs typeface="Arial" pitchFamily="34" charset="0"/>
              </a:rPr>
              <a:t>phím</a:t>
            </a:r>
            <a:r>
              <a:rPr lang="en-US" altLang="en-US" b="1" i="1" dirty="0">
                <a:solidFill>
                  <a:srgbClr val="FF0000"/>
                </a:solidFill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9231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9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9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43" grpId="0" animBg="1"/>
      <p:bldP spid="69644" grpId="0" animBg="1"/>
      <p:bldP spid="69648" grpId="0" animBg="1"/>
      <p:bldP spid="696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2: GÕ CÁC CHỮ Ă, Â, Đ, Ê, Ô, Ơ, Ư</a:t>
            </a:r>
            <a:r>
              <a:rPr lang="en-US" sz="40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</a:t>
            </a:r>
          </a:p>
          <a:p>
            <a:pPr algn="ctr"/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65)</a:t>
            </a:r>
            <a:endParaRPr lang="en-US" sz="40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241218138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672348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366801"/>
              <a:ext cx="9606705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chữ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â, ê, ô, đ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theo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kiểu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Telex.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287036"/>
              <a:ext cx="9606703" cy="63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được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từ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có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chữ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â, ê, ô, đ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theo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kiểu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gõ</a:t>
              </a:r>
              <a:r>
                <a:rPr lang="en-US" altLang="zh-CN" sz="2667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Telex.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6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6520" y="1078548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Unikey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11787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90" y="1125538"/>
            <a:ext cx="1228391" cy="113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54" y="2533852"/>
            <a:ext cx="7817344" cy="360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8056" y="3515933"/>
            <a:ext cx="3183649" cy="360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38788" y="4054703"/>
            <a:ext cx="2474892" cy="360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5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436518" y="2596586"/>
            <a:ext cx="5196283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marL="457200" indent="-457200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â, ô, ê, đ 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a, o, e, d.</a:t>
            </a:r>
          </a:p>
        </p:txBody>
      </p:sp>
      <p:graphicFrame>
        <p:nvGraphicFramePr>
          <p:cNvPr id="48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12551"/>
              </p:ext>
            </p:extLst>
          </p:nvPr>
        </p:nvGraphicFramePr>
        <p:xfrm>
          <a:off x="6169208" y="2289305"/>
          <a:ext cx="5132388" cy="2591120"/>
        </p:xfrm>
        <a:graphic>
          <a:graphicData uri="http://schemas.openxmlformats.org/drawingml/2006/table">
            <a:tbl>
              <a:tblPr/>
              <a:tblGrid>
                <a:gridCol w="2566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Để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chữ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 gõ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â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ô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ê 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đ</a:t>
                      </a: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2" marR="91442" marT="45726" marB="45726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36518" y="1440417"/>
            <a:ext cx="3785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Telex: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11787" y="251911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9241190" y="2746519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9241190" y="3226894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9241190" y="3793469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9241190" y="4311984"/>
            <a:ext cx="1524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17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611651" y="3123506"/>
            <a:ext cx="64273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rgbClr val="0000CC"/>
                </a:solidFill>
              </a:rPr>
              <a:t>â, â, ô, ô, ê, ê, đ, đ, </a:t>
            </a:r>
            <a:r>
              <a:rPr lang="en-US" altLang="en-US" b="1" i="1" dirty="0" err="1">
                <a:solidFill>
                  <a:srgbClr val="0000CC"/>
                </a:solidFill>
              </a:rPr>
              <a:t>lân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cân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sân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</a:rPr>
              <a:t>sông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công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tên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sên</a:t>
            </a:r>
            <a:r>
              <a:rPr lang="en-US" altLang="en-US" b="1" i="1" dirty="0">
                <a:solidFill>
                  <a:srgbClr val="0000CC"/>
                </a:solidFill>
              </a:rPr>
              <a:t>, </a:t>
            </a:r>
            <a:r>
              <a:rPr lang="en-US" altLang="en-US" b="1" i="1" dirty="0" err="1">
                <a:solidFill>
                  <a:srgbClr val="0000CC"/>
                </a:solidFill>
              </a:rPr>
              <a:t>đông</a:t>
            </a:r>
            <a:r>
              <a:rPr lang="en-US" altLang="en-US" b="1" i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4139" y="1486274"/>
            <a:ext cx="1083641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66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mềm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Telex: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6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611651" y="2388950"/>
            <a:ext cx="6427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</a:rPr>
              <a:t>Ví</a:t>
            </a:r>
            <a:r>
              <a:rPr lang="en-US" altLang="en-US" b="1" i="1" dirty="0">
                <a:solidFill>
                  <a:srgbClr val="0000CC"/>
                </a:solidFill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</a:rPr>
              <a:t>dụ</a:t>
            </a:r>
            <a:r>
              <a:rPr lang="en-US" altLang="en-US" b="1" i="1" dirty="0">
                <a:solidFill>
                  <a:srgbClr val="0000CC"/>
                </a:solidFill>
              </a:rPr>
              <a:t>: </a:t>
            </a:r>
            <a:r>
              <a:rPr lang="en-US" altLang="en-US" b="1" i="1" dirty="0" err="1">
                <a:solidFill>
                  <a:srgbClr val="0000CC"/>
                </a:solidFill>
              </a:rPr>
              <a:t>Công</a:t>
            </a:r>
            <a:r>
              <a:rPr lang="en-US" altLang="en-US" b="1" i="1" dirty="0">
                <a:solidFill>
                  <a:srgbClr val="0000CC"/>
                </a:solidFill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</a:rPr>
              <a:t>nhân</a:t>
            </a:r>
            <a:endParaRPr lang="en-US" altLang="en-US" b="1" i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1651" y="251911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5842" y="1115212"/>
            <a:ext cx="11345827" cy="14954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bởi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2 - 3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â, ô, ê, đ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mềm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Telex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1387" y="3170828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Nông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dân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28591" y="3839846"/>
            <a:ext cx="25434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Con </a:t>
            </a:r>
            <a:r>
              <a:rPr lang="en-US" altLang="en-US" b="1" dirty="0" err="1">
                <a:solidFill>
                  <a:srgbClr val="FF0000"/>
                </a:solidFill>
              </a:rPr>
              <a:t>sông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mênh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mông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41843" y="5027814"/>
            <a:ext cx="4144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Cây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thông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nô</a:t>
            </a:r>
            <a:r>
              <a:rPr lang="en-US" altLang="en-US" b="1" dirty="0">
                <a:solidFill>
                  <a:srgbClr val="FF0000"/>
                </a:solidFill>
              </a:rPr>
              <a:t> en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19958" y="3151440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Long </a:t>
            </a:r>
            <a:r>
              <a:rPr lang="en-US" altLang="en-US" b="1" dirty="0" err="1">
                <a:solidFill>
                  <a:srgbClr val="FF0000"/>
                </a:solidFill>
              </a:rPr>
              <a:t>đong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06709" y="3850238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Thu </a:t>
            </a:r>
            <a:r>
              <a:rPr lang="en-US" altLang="en-US" b="1" dirty="0" err="1">
                <a:solidFill>
                  <a:srgbClr val="FF0000"/>
                </a:solidFill>
              </a:rPr>
              <a:t>đông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19961" y="4580787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Lênh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đênh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925769" y="3174386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Công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kênh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94883" y="4549055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Gian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truân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95369" y="3793680"/>
            <a:ext cx="2543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Mâm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xôi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40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1098</Words>
  <Application>Microsoft Office PowerPoint</Application>
  <PresentationFormat>Widescreen</PresentationFormat>
  <Paragraphs>156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MyLaptop</cp:lastModifiedBy>
  <cp:revision>45</cp:revision>
  <dcterms:created xsi:type="dcterms:W3CDTF">2021-12-28T23:00:59Z</dcterms:created>
  <dcterms:modified xsi:type="dcterms:W3CDTF">2022-01-01T13:38:49Z</dcterms:modified>
</cp:coreProperties>
</file>