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61" r:id="rId4"/>
    <p:sldId id="262" r:id="rId5"/>
    <p:sldId id="269" r:id="rId6"/>
    <p:sldId id="270" r:id="rId7"/>
    <p:sldId id="277" r:id="rId8"/>
    <p:sldId id="273" r:id="rId9"/>
    <p:sldId id="274" r:id="rId10"/>
    <p:sldId id="275" r:id="rId11"/>
    <p:sldId id="276" r:id="rId12"/>
    <p:sldId id="278" r:id="rId13"/>
    <p:sldId id="279" r:id="rId14"/>
    <p:sldId id="280" r:id="rId15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660066"/>
    <a:srgbClr val="0000CC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 varScale="1">
        <p:scale>
          <a:sx n="65" d="100"/>
          <a:sy n="65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8C41A-6E02-4B05-9F54-1AA26D5D84EF}" type="datetimeFigureOut">
              <a:rPr lang="vi-VN"/>
              <a:pPr>
                <a:defRPr/>
              </a:pPr>
              <a:t>28/10/2021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750D1-0B75-428F-9819-1CD86FB9B15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473D2-0F23-4E48-B0C0-BDD9C66B9BE8}" type="datetimeFigureOut">
              <a:rPr lang="vi-VN"/>
              <a:pPr>
                <a:defRPr/>
              </a:pPr>
              <a:t>28/10/2021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B3F8E-01DF-4C14-BA06-EA13EB49529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25117-38F6-43DA-B375-82C44DCB91F3}" type="datetimeFigureOut">
              <a:rPr lang="vi-VN"/>
              <a:pPr>
                <a:defRPr/>
              </a:pPr>
              <a:t>28/10/2021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C8F04-248A-425E-8C61-5FB354A28DB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B1B8B-7C0F-48F8-81F2-66A4C39E97B6}" type="datetimeFigureOut">
              <a:rPr lang="vi-VN"/>
              <a:pPr>
                <a:defRPr/>
              </a:pPr>
              <a:t>28/10/2021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FE0B9-8782-47D5-9EDE-288E0B764E9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C431-3849-4420-A9E6-77923D2A01A0}" type="datetimeFigureOut">
              <a:rPr lang="vi-VN"/>
              <a:pPr>
                <a:defRPr/>
              </a:pPr>
              <a:t>28/10/2021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929FB-404E-4A1E-9B68-9459302E62D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E9E38-B302-45C7-AF68-2501D9BB4452}" type="datetimeFigureOut">
              <a:rPr lang="vi-VN"/>
              <a:pPr>
                <a:defRPr/>
              </a:pPr>
              <a:t>28/10/2021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096F3-7C9F-4536-8F35-57D2F113748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6207F-A06A-421F-9EEB-CEEFE63ABE49}" type="datetimeFigureOut">
              <a:rPr lang="vi-VN"/>
              <a:pPr>
                <a:defRPr/>
              </a:pPr>
              <a:t>28/10/2021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31312-0D30-4158-8EB5-DBA9C3B3131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82FCA-6301-4AFC-A2F8-863C02ED82E6}" type="datetimeFigureOut">
              <a:rPr lang="vi-VN"/>
              <a:pPr>
                <a:defRPr/>
              </a:pPr>
              <a:t>28/10/2021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C4EE0-93F1-44AE-A116-29359BD433E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656FC-366E-47EE-95C5-5A49DECB3112}" type="datetimeFigureOut">
              <a:rPr lang="vi-VN"/>
              <a:pPr>
                <a:defRPr/>
              </a:pPr>
              <a:t>28/10/2021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8D61A-3D32-4339-8A25-94A8AFB94FD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3869A-02E6-4241-BFCF-6A91B307D58C}" type="datetimeFigureOut">
              <a:rPr lang="vi-VN"/>
              <a:pPr>
                <a:defRPr/>
              </a:pPr>
              <a:t>28/10/2021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3A971-F8A3-4FEB-8BFB-C9800272E7A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8C2EF-7A04-411A-B420-0D06FEBE6262}" type="datetimeFigureOut">
              <a:rPr lang="vi-VN"/>
              <a:pPr>
                <a:defRPr/>
              </a:pPr>
              <a:t>28/10/2021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031A9-9E62-469E-B014-561D08F27D9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vi-V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F8E182-CEBC-43D8-A82F-4BBD91481273}" type="datetimeFigureOut">
              <a:rPr lang="vi-VN"/>
              <a:pPr>
                <a:defRPr/>
              </a:pPr>
              <a:t>28/10/2021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ECF4E3-F12F-4BC1-8975-4CE9F3F65CF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04168" y="316680"/>
            <a:ext cx="67356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Trường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Tiểu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Ngọc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Lâm</a:t>
            </a:r>
            <a:endParaRPr lang="en-US" sz="3200" dirty="0" smtClean="0">
              <a:solidFill>
                <a:schemeClr val="bg2">
                  <a:lumMod val="10000"/>
                </a:schemeClr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17576" y="1099598"/>
            <a:ext cx="71437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660066"/>
                </a:solidFill>
                <a:cs typeface="Times New Roman" pitchFamily="18" charset="0"/>
              </a:rPr>
              <a:t>Thủ</a:t>
            </a:r>
            <a:r>
              <a:rPr lang="en-US" sz="4400" b="1" dirty="0" smtClean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660066"/>
                </a:solidFill>
                <a:cs typeface="Times New Roman" pitchFamily="18" charset="0"/>
              </a:rPr>
              <a:t>công</a:t>
            </a:r>
            <a:endParaRPr lang="en-US" sz="4400" b="1" dirty="0" smtClean="0">
              <a:solidFill>
                <a:srgbClr val="660066"/>
              </a:solidFill>
              <a:cs typeface="Times New Roman" pitchFamily="18" charset="0"/>
            </a:endParaRPr>
          </a:p>
          <a:p>
            <a:pPr algn="ctr"/>
            <a:r>
              <a:rPr lang="en-US" sz="4400" b="1" dirty="0" err="1" smtClean="0">
                <a:solidFill>
                  <a:srgbClr val="660066"/>
                </a:solidFill>
                <a:cs typeface="Times New Roman" pitchFamily="18" charset="0"/>
              </a:rPr>
              <a:t>Gấp</a:t>
            </a:r>
            <a:r>
              <a:rPr lang="en-US" sz="4400" b="1" dirty="0" smtClean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660066"/>
                </a:solidFill>
                <a:cs typeface="Times New Roman" pitchFamily="18" charset="0"/>
              </a:rPr>
              <a:t>tàu</a:t>
            </a:r>
            <a:r>
              <a:rPr lang="en-US" sz="4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660066"/>
                </a:solidFill>
                <a:cs typeface="Times New Roman" pitchFamily="18" charset="0"/>
              </a:rPr>
              <a:t>thủy</a:t>
            </a:r>
            <a:r>
              <a:rPr lang="en-US" sz="4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660066"/>
                </a:solidFill>
                <a:cs typeface="Times New Roman" pitchFamily="18" charset="0"/>
              </a:rPr>
              <a:t>hai</a:t>
            </a:r>
            <a:r>
              <a:rPr lang="en-US" sz="4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660066"/>
                </a:solidFill>
                <a:cs typeface="Times New Roman" pitchFamily="18" charset="0"/>
              </a:rPr>
              <a:t>ống</a:t>
            </a:r>
            <a:r>
              <a:rPr lang="en-US" sz="4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660066"/>
                </a:solidFill>
                <a:cs typeface="Times New Roman" pitchFamily="18" charset="0"/>
              </a:rPr>
              <a:t>khói</a:t>
            </a:r>
            <a:endParaRPr lang="en-US" sz="4400" b="1" dirty="0">
              <a:solidFill>
                <a:srgbClr val="660066"/>
              </a:solidFill>
              <a:cs typeface="Times New Roman" pitchFamily="18" charset="0"/>
            </a:endParaRPr>
          </a:p>
          <a:p>
            <a:pPr algn="ctr"/>
            <a:r>
              <a:rPr lang="en-US" sz="3200" b="1" dirty="0">
                <a:cs typeface="Times New Roman" pitchFamily="18" charset="0"/>
              </a:rPr>
              <a:t>(</a:t>
            </a:r>
            <a:r>
              <a:rPr lang="en-US" sz="3200" b="1" dirty="0" err="1">
                <a:cs typeface="Times New Roman" pitchFamily="18" charset="0"/>
              </a:rPr>
              <a:t>Tiết</a:t>
            </a:r>
            <a:r>
              <a:rPr lang="en-US" sz="3200" b="1" dirty="0">
                <a:cs typeface="Times New Roman" pitchFamily="18" charset="0"/>
              </a:rPr>
              <a:t> 1)</a:t>
            </a:r>
            <a:endParaRPr lang="vi-VN" sz="3200" b="1" dirty="0">
              <a:cs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071688" y="4286250"/>
            <a:ext cx="4714875" cy="2000250"/>
            <a:chOff x="5105400" y="2832278"/>
            <a:chExt cx="3429794" cy="2120722"/>
          </a:xfrm>
        </p:grpSpPr>
        <p:sp>
          <p:nvSpPr>
            <p:cNvPr id="7" name="Freeform 6"/>
            <p:cNvSpPr/>
            <p:nvPr/>
          </p:nvSpPr>
          <p:spPr>
            <a:xfrm>
              <a:off x="5105400" y="2971977"/>
              <a:ext cx="3428639" cy="1981023"/>
            </a:xfrm>
            <a:custGeom>
              <a:avLst/>
              <a:gdLst>
                <a:gd name="connsiteX0" fmla="*/ 1120462 w 3490175"/>
                <a:gd name="connsiteY0" fmla="*/ 0 h 1764406"/>
                <a:gd name="connsiteX1" fmla="*/ 1107583 w 3490175"/>
                <a:gd name="connsiteY1" fmla="*/ 1030310 h 1764406"/>
                <a:gd name="connsiteX2" fmla="*/ 0 w 3490175"/>
                <a:gd name="connsiteY2" fmla="*/ 206062 h 1764406"/>
                <a:gd name="connsiteX3" fmla="*/ 0 w 3490175"/>
                <a:gd name="connsiteY3" fmla="*/ 1764406 h 1764406"/>
                <a:gd name="connsiteX4" fmla="*/ 1661375 w 3490175"/>
                <a:gd name="connsiteY4" fmla="*/ 1764406 h 1764406"/>
                <a:gd name="connsiteX5" fmla="*/ 1828800 w 3490175"/>
                <a:gd name="connsiteY5" fmla="*/ 450760 h 1764406"/>
                <a:gd name="connsiteX6" fmla="*/ 1841679 w 3490175"/>
                <a:gd name="connsiteY6" fmla="*/ 1764406 h 1764406"/>
                <a:gd name="connsiteX7" fmla="*/ 3438659 w 3490175"/>
                <a:gd name="connsiteY7" fmla="*/ 1764406 h 1764406"/>
                <a:gd name="connsiteX8" fmla="*/ 3490175 w 3490175"/>
                <a:gd name="connsiteY8" fmla="*/ 180304 h 1764406"/>
                <a:gd name="connsiteX9" fmla="*/ 2369713 w 3490175"/>
                <a:gd name="connsiteY9" fmla="*/ 914400 h 1764406"/>
                <a:gd name="connsiteX10" fmla="*/ 2369713 w 3490175"/>
                <a:gd name="connsiteY10" fmla="*/ 347729 h 176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90175" h="1764406">
                  <a:moveTo>
                    <a:pt x="1120462" y="0"/>
                  </a:moveTo>
                  <a:lnTo>
                    <a:pt x="1107583" y="1030310"/>
                  </a:lnTo>
                  <a:lnTo>
                    <a:pt x="0" y="206062"/>
                  </a:lnTo>
                  <a:lnTo>
                    <a:pt x="0" y="1764406"/>
                  </a:lnTo>
                  <a:lnTo>
                    <a:pt x="1661375" y="1764406"/>
                  </a:lnTo>
                  <a:lnTo>
                    <a:pt x="1828800" y="450760"/>
                  </a:lnTo>
                  <a:lnTo>
                    <a:pt x="1841679" y="1764406"/>
                  </a:lnTo>
                  <a:lnTo>
                    <a:pt x="3438659" y="1764406"/>
                  </a:lnTo>
                  <a:lnTo>
                    <a:pt x="3490175" y="180304"/>
                  </a:lnTo>
                  <a:lnTo>
                    <a:pt x="2369713" y="914400"/>
                  </a:lnTo>
                  <a:lnTo>
                    <a:pt x="2369713" y="347729"/>
                  </a:lnTo>
                </a:path>
              </a:pathLst>
            </a:custGeom>
            <a:solidFill>
              <a:schemeClr val="accent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/>
            </a:p>
          </p:txBody>
        </p:sp>
        <p:cxnSp>
          <p:nvCxnSpPr>
            <p:cNvPr id="8" name="Straight Connector 7"/>
            <p:cNvCxnSpPr/>
            <p:nvPr/>
          </p:nvCxnSpPr>
          <p:spPr>
            <a:xfrm rot="16200000" flipH="1">
              <a:off x="7174071" y="3173901"/>
              <a:ext cx="383750" cy="346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5906168" y="3849259"/>
              <a:ext cx="824725" cy="1270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7" idx="2"/>
              <a:endCxn id="7" idx="4"/>
            </p:cNvCxnSpPr>
            <p:nvPr/>
          </p:nvCxnSpPr>
          <p:spPr>
            <a:xfrm>
              <a:off x="5105400" y="3202563"/>
              <a:ext cx="1631750" cy="17504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6229548" y="4261843"/>
              <a:ext cx="114452" cy="7621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7" idx="4"/>
            </p:cNvCxnSpPr>
            <p:nvPr/>
          </p:nvCxnSpPr>
          <p:spPr>
            <a:xfrm rot="16200000" flipH="1">
              <a:off x="6188264" y="4404114"/>
              <a:ext cx="609287" cy="48848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200163" y="2832278"/>
              <a:ext cx="1165206" cy="2406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Arial"/>
              </a:endParaRPr>
            </a:p>
          </p:txBody>
        </p:sp>
        <p:cxnSp>
          <p:nvCxnSpPr>
            <p:cNvPr id="14" name="Straight Connector 13"/>
            <p:cNvCxnSpPr>
              <a:endCxn id="7" idx="4"/>
            </p:cNvCxnSpPr>
            <p:nvPr/>
          </p:nvCxnSpPr>
          <p:spPr>
            <a:xfrm rot="16200000" flipH="1">
              <a:off x="6188503" y="4404352"/>
              <a:ext cx="685026" cy="41226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endCxn id="7" idx="6"/>
            </p:cNvCxnSpPr>
            <p:nvPr/>
          </p:nvCxnSpPr>
          <p:spPr>
            <a:xfrm rot="5400000">
              <a:off x="6849033" y="3266839"/>
              <a:ext cx="1752120" cy="162020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6301786" y="3266521"/>
              <a:ext cx="1139800" cy="262566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Arial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6200000" flipH="1">
              <a:off x="7278029" y="4165304"/>
              <a:ext cx="306327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6814793" y="4362398"/>
              <a:ext cx="671561" cy="48271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391929" y="4267974"/>
              <a:ext cx="113172" cy="8752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172447" y="4129958"/>
              <a:ext cx="152435" cy="168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6407215" y="4337098"/>
              <a:ext cx="913931" cy="115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6338165" y="4279596"/>
              <a:ext cx="989670" cy="508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755627" y="4813302"/>
              <a:ext cx="152435" cy="168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reeform 23"/>
            <p:cNvSpPr/>
            <p:nvPr/>
          </p:nvSpPr>
          <p:spPr>
            <a:xfrm>
              <a:off x="6541987" y="2961878"/>
              <a:ext cx="837239" cy="360186"/>
            </a:xfrm>
            <a:custGeom>
              <a:avLst/>
              <a:gdLst>
                <a:gd name="connsiteX0" fmla="*/ 824247 w 837126"/>
                <a:gd name="connsiteY0" fmla="*/ 0 h 360608"/>
                <a:gd name="connsiteX1" fmla="*/ 837126 w 837126"/>
                <a:gd name="connsiteY1" fmla="*/ 360608 h 360608"/>
                <a:gd name="connsiteX2" fmla="*/ 0 w 837126"/>
                <a:gd name="connsiteY2" fmla="*/ 128789 h 360608"/>
                <a:gd name="connsiteX3" fmla="*/ 283335 w 837126"/>
                <a:gd name="connsiteY3" fmla="*/ 128789 h 360608"/>
                <a:gd name="connsiteX4" fmla="*/ 450760 w 837126"/>
                <a:gd name="connsiteY4" fmla="*/ 128789 h 360608"/>
                <a:gd name="connsiteX5" fmla="*/ 566670 w 837126"/>
                <a:gd name="connsiteY5" fmla="*/ 90152 h 360608"/>
                <a:gd name="connsiteX6" fmla="*/ 695459 w 837126"/>
                <a:gd name="connsiteY6" fmla="*/ 90152 h 360608"/>
                <a:gd name="connsiteX7" fmla="*/ 772732 w 837126"/>
                <a:gd name="connsiteY7" fmla="*/ 51515 h 360608"/>
                <a:gd name="connsiteX8" fmla="*/ 824247 w 837126"/>
                <a:gd name="connsiteY8" fmla="*/ 0 h 36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7126" h="360608">
                  <a:moveTo>
                    <a:pt x="824247" y="0"/>
                  </a:moveTo>
                  <a:lnTo>
                    <a:pt x="837126" y="360608"/>
                  </a:lnTo>
                  <a:lnTo>
                    <a:pt x="0" y="128789"/>
                  </a:lnTo>
                  <a:lnTo>
                    <a:pt x="283335" y="128789"/>
                  </a:lnTo>
                  <a:lnTo>
                    <a:pt x="450760" y="128789"/>
                  </a:lnTo>
                  <a:lnTo>
                    <a:pt x="566670" y="90152"/>
                  </a:lnTo>
                  <a:lnTo>
                    <a:pt x="695459" y="90152"/>
                  </a:lnTo>
                  <a:lnTo>
                    <a:pt x="772732" y="51515"/>
                  </a:lnTo>
                  <a:lnTo>
                    <a:pt x="824247" y="0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113681" y="3213031"/>
            <a:ext cx="67356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Giáo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viên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Nguyễn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Mỹ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Quỳnh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  <a:latin typeface="Arial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85875" y="214313"/>
            <a:ext cx="650081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>
                <a:solidFill>
                  <a:srgbClr val="0033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 2</a:t>
            </a:r>
            <a:r>
              <a:rPr lang="en-US" sz="2400" i="1" u="sng" dirty="0">
                <a:latin typeface="Arial"/>
                <a:cs typeface="Times New Roman" pitchFamily="18" charset="0"/>
              </a:rPr>
              <a:t>:</a:t>
            </a:r>
            <a:r>
              <a:rPr lang="en-US" sz="2400" dirty="0"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40113" y="6189663"/>
            <a:ext cx="19288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7a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5425" y="1571625"/>
            <a:ext cx="85725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Lách ngón trỏ vào khe giữa của 1 ô vuông, đồng thời dùng ngón cái để đẩy ô vuông đó lên, được 1 ống khói tàu thủy.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857500" y="2786063"/>
            <a:ext cx="3143250" cy="3359150"/>
            <a:chOff x="3571868" y="2786058"/>
            <a:chExt cx="3143272" cy="3358380"/>
          </a:xfrm>
        </p:grpSpPr>
        <p:grpSp>
          <p:nvGrpSpPr>
            <p:cNvPr id="12297" name="Group 37"/>
            <p:cNvGrpSpPr>
              <a:grpSpLocks/>
            </p:cNvGrpSpPr>
            <p:nvPr/>
          </p:nvGrpSpPr>
          <p:grpSpPr bwMode="auto">
            <a:xfrm>
              <a:off x="3571868" y="2786058"/>
              <a:ext cx="3143272" cy="2885363"/>
              <a:chOff x="3571868" y="2786058"/>
              <a:chExt cx="3143272" cy="2885363"/>
            </a:xfrm>
          </p:grpSpPr>
          <p:grpSp>
            <p:nvGrpSpPr>
              <p:cNvPr id="12299" name="Group 14"/>
              <p:cNvGrpSpPr>
                <a:grpSpLocks/>
              </p:cNvGrpSpPr>
              <p:nvPr/>
            </p:nvGrpSpPr>
            <p:grpSpPr bwMode="auto">
              <a:xfrm>
                <a:off x="4071934" y="2786058"/>
                <a:ext cx="2211788" cy="2885363"/>
                <a:chOff x="3346661" y="2786058"/>
                <a:chExt cx="2211788" cy="2885363"/>
              </a:xfrm>
            </p:grpSpPr>
            <p:grpSp>
              <p:nvGrpSpPr>
                <p:cNvPr id="12301" name="Group 104"/>
                <p:cNvGrpSpPr>
                  <a:grpSpLocks/>
                </p:cNvGrpSpPr>
                <p:nvPr/>
              </p:nvGrpSpPr>
              <p:grpSpPr bwMode="auto">
                <a:xfrm rot="2697371">
                  <a:off x="3346661" y="3371581"/>
                  <a:ext cx="2211788" cy="2299840"/>
                  <a:chOff x="3045852" y="2882720"/>
                  <a:chExt cx="3202548" cy="3112115"/>
                </a:xfrm>
              </p:grpSpPr>
              <p:sp>
                <p:nvSpPr>
                  <p:cNvPr id="7" name="Rectangle 6"/>
                  <p:cNvSpPr/>
                  <p:nvPr/>
                </p:nvSpPr>
                <p:spPr>
                  <a:xfrm>
                    <a:off x="3039877" y="2894753"/>
                    <a:ext cx="3199691" cy="3047576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400">
                      <a:latin typeface="Arial"/>
                    </a:endParaRPr>
                  </a:p>
                </p:txBody>
              </p:sp>
              <p:cxnSp>
                <p:nvCxnSpPr>
                  <p:cNvPr id="8" name="Straight Connector 7"/>
                  <p:cNvCxnSpPr/>
                  <p:nvPr/>
                </p:nvCxnSpPr>
                <p:spPr>
                  <a:xfrm rot="16200000" flipH="1" flipV="1">
                    <a:off x="3091017" y="4437898"/>
                    <a:ext cx="3112007" cy="2298"/>
                  </a:xfrm>
                  <a:prstGeom prst="line">
                    <a:avLst/>
                  </a:prstGeom>
                  <a:ln w="22225" cmpd="dbl">
                    <a:solidFill>
                      <a:schemeClr val="bg1"/>
                    </a:solidFill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Straight Connector 8"/>
                  <p:cNvCxnSpPr>
                    <a:endCxn id="7" idx="3"/>
                  </p:cNvCxnSpPr>
                  <p:nvPr/>
                </p:nvCxnSpPr>
                <p:spPr>
                  <a:xfrm flipV="1">
                    <a:off x="3039065" y="4417782"/>
                    <a:ext cx="3199691" cy="0"/>
                  </a:xfrm>
                  <a:prstGeom prst="line">
                    <a:avLst/>
                  </a:prstGeom>
                  <a:ln w="22225" cmpd="dbl">
                    <a:solidFill>
                      <a:schemeClr val="bg1"/>
                    </a:solidFill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" name="Rectangle 11"/>
                <p:cNvSpPr/>
                <p:nvPr/>
              </p:nvSpPr>
              <p:spPr>
                <a:xfrm>
                  <a:off x="3714963" y="2786058"/>
                  <a:ext cx="1571636" cy="928474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400"/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3571868" y="4500165"/>
                <a:ext cx="3143272" cy="1587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Straight Connector 39"/>
            <p:cNvCxnSpPr/>
            <p:nvPr/>
          </p:nvCxnSpPr>
          <p:spPr>
            <a:xfrm rot="5400000">
              <a:off x="4392805" y="5322301"/>
              <a:ext cx="1642686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Curved Up Arrow 41"/>
          <p:cNvSpPr/>
          <p:nvPr/>
        </p:nvSpPr>
        <p:spPr>
          <a:xfrm rot="9711356">
            <a:off x="3670300" y="5616575"/>
            <a:ext cx="788988" cy="303213"/>
          </a:xfrm>
          <a:prstGeom prst="curved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44" name="Curved Down Arrow 43"/>
          <p:cNvSpPr/>
          <p:nvPr/>
        </p:nvSpPr>
        <p:spPr>
          <a:xfrm rot="1081584">
            <a:off x="4527550" y="5603875"/>
            <a:ext cx="714375" cy="285750"/>
          </a:xfrm>
          <a:prstGeom prst="curved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42" grpId="0" animBg="1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85875" y="285750"/>
            <a:ext cx="6500813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 smtClean="0">
                <a:solidFill>
                  <a:srgbClr val="003300"/>
                </a:solidFill>
                <a:latin typeface="Arial"/>
                <a:cs typeface="Times New Roman" pitchFamily="18" charset="0"/>
              </a:rPr>
              <a:t>Thủ</a:t>
            </a:r>
            <a:r>
              <a:rPr lang="en-US" sz="2400" b="1" i="1" u="sng" dirty="0" smtClean="0">
                <a:solidFill>
                  <a:srgbClr val="00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i="1" u="sng" dirty="0" err="1" smtClean="0">
                <a:solidFill>
                  <a:srgbClr val="003300"/>
                </a:solidFill>
                <a:latin typeface="Arial"/>
                <a:cs typeface="Times New Roman" pitchFamily="18" charset="0"/>
              </a:rPr>
              <a:t>công</a:t>
            </a:r>
            <a:endParaRPr lang="en-US" sz="2400" b="1" i="1" u="sng" dirty="0" smtClean="0">
              <a:solidFill>
                <a:srgbClr val="003300"/>
              </a:solidFill>
              <a:latin typeface="Arial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cxnSp>
        <p:nvCxnSpPr>
          <p:cNvPr id="10" name="Straight Connector 9"/>
          <p:cNvCxnSpPr>
            <a:stCxn id="9" idx="10"/>
            <a:endCxn id="9" idx="5"/>
          </p:cNvCxnSpPr>
          <p:nvPr/>
        </p:nvCxnSpPr>
        <p:spPr>
          <a:xfrm>
            <a:off x="3543300" y="3351213"/>
            <a:ext cx="1501775" cy="150495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9" idx="8"/>
            <a:endCxn id="9" idx="3"/>
          </p:cNvCxnSpPr>
          <p:nvPr/>
        </p:nvCxnSpPr>
        <p:spPr>
          <a:xfrm flipV="1">
            <a:off x="3517900" y="3441700"/>
            <a:ext cx="1554163" cy="1381125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57563" y="5929313"/>
            <a:ext cx="178593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7b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7188" y="1571625"/>
            <a:ext cx="82153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Làm như vậy với ô vuông đối diện ta được ống khói thứ hai.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643188" y="2571750"/>
            <a:ext cx="3251200" cy="3268663"/>
            <a:chOff x="2643174" y="2571744"/>
            <a:chExt cx="3250843" cy="3268014"/>
          </a:xfrm>
        </p:grpSpPr>
        <p:grpSp>
          <p:nvGrpSpPr>
            <p:cNvPr id="13323" name="Group 18"/>
            <p:cNvGrpSpPr>
              <a:grpSpLocks/>
            </p:cNvGrpSpPr>
            <p:nvPr/>
          </p:nvGrpSpPr>
          <p:grpSpPr bwMode="auto">
            <a:xfrm>
              <a:off x="2643174" y="2571744"/>
              <a:ext cx="3250843" cy="3268014"/>
              <a:chOff x="2643174" y="2571744"/>
              <a:chExt cx="3250843" cy="3268014"/>
            </a:xfrm>
          </p:grpSpPr>
          <p:sp>
            <p:nvSpPr>
              <p:cNvPr id="9" name="Freeform 8"/>
              <p:cNvSpPr/>
              <p:nvPr/>
            </p:nvSpPr>
            <p:spPr>
              <a:xfrm>
                <a:off x="2643174" y="2571744"/>
                <a:ext cx="3250843" cy="3268014"/>
              </a:xfrm>
              <a:custGeom>
                <a:avLst/>
                <a:gdLst>
                  <a:gd name="connsiteX0" fmla="*/ 875764 w 3206840"/>
                  <a:gd name="connsiteY0" fmla="*/ 940158 h 3721994"/>
                  <a:gd name="connsiteX1" fmla="*/ 875764 w 3206840"/>
                  <a:gd name="connsiteY1" fmla="*/ 0 h 3721994"/>
                  <a:gd name="connsiteX2" fmla="*/ 2395471 w 3206840"/>
                  <a:gd name="connsiteY2" fmla="*/ 0 h 3721994"/>
                  <a:gd name="connsiteX3" fmla="*/ 2395471 w 3206840"/>
                  <a:gd name="connsiteY3" fmla="*/ 991673 h 3721994"/>
                  <a:gd name="connsiteX4" fmla="*/ 3206840 w 3206840"/>
                  <a:gd name="connsiteY4" fmla="*/ 1841679 h 3721994"/>
                  <a:gd name="connsiteX5" fmla="*/ 2369713 w 3206840"/>
                  <a:gd name="connsiteY5" fmla="*/ 2601532 h 3721994"/>
                  <a:gd name="connsiteX6" fmla="*/ 2369713 w 3206840"/>
                  <a:gd name="connsiteY6" fmla="*/ 3721994 h 3721994"/>
                  <a:gd name="connsiteX7" fmla="*/ 875764 w 3206840"/>
                  <a:gd name="connsiteY7" fmla="*/ 3721994 h 3721994"/>
                  <a:gd name="connsiteX8" fmla="*/ 862885 w 3206840"/>
                  <a:gd name="connsiteY8" fmla="*/ 2562896 h 3721994"/>
                  <a:gd name="connsiteX9" fmla="*/ 0 w 3206840"/>
                  <a:gd name="connsiteY9" fmla="*/ 1712890 h 3721994"/>
                  <a:gd name="connsiteX10" fmla="*/ 888643 w 3206840"/>
                  <a:gd name="connsiteY10" fmla="*/ 888642 h 3721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206840" h="3721994">
                    <a:moveTo>
                      <a:pt x="875764" y="940158"/>
                    </a:moveTo>
                    <a:lnTo>
                      <a:pt x="875764" y="0"/>
                    </a:lnTo>
                    <a:lnTo>
                      <a:pt x="2395471" y="0"/>
                    </a:lnTo>
                    <a:lnTo>
                      <a:pt x="2395471" y="991673"/>
                    </a:lnTo>
                    <a:lnTo>
                      <a:pt x="3206840" y="1841679"/>
                    </a:lnTo>
                    <a:lnTo>
                      <a:pt x="2369713" y="2601532"/>
                    </a:lnTo>
                    <a:lnTo>
                      <a:pt x="2369713" y="3721994"/>
                    </a:lnTo>
                    <a:lnTo>
                      <a:pt x="875764" y="3721994"/>
                    </a:lnTo>
                    <a:lnTo>
                      <a:pt x="862885" y="2562896"/>
                    </a:lnTo>
                    <a:lnTo>
                      <a:pt x="0" y="1712890"/>
                    </a:lnTo>
                    <a:lnTo>
                      <a:pt x="888643" y="888642"/>
                    </a:lnTo>
                  </a:path>
                </a:pathLst>
              </a:custGeom>
              <a:solidFill>
                <a:schemeClr val="accent1"/>
              </a:solidFill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2643174" y="4000210"/>
                <a:ext cx="3233382" cy="255537"/>
              </a:xfrm>
              <a:custGeom>
                <a:avLst/>
                <a:gdLst>
                  <a:gd name="connsiteX0" fmla="*/ 103031 w 3232597"/>
                  <a:gd name="connsiteY0" fmla="*/ 0 h 231820"/>
                  <a:gd name="connsiteX1" fmla="*/ 1674253 w 3232597"/>
                  <a:gd name="connsiteY1" fmla="*/ 103031 h 231820"/>
                  <a:gd name="connsiteX2" fmla="*/ 3168202 w 3232597"/>
                  <a:gd name="connsiteY2" fmla="*/ 128789 h 231820"/>
                  <a:gd name="connsiteX3" fmla="*/ 3232597 w 3232597"/>
                  <a:gd name="connsiteY3" fmla="*/ 180304 h 231820"/>
                  <a:gd name="connsiteX4" fmla="*/ 3168202 w 3232597"/>
                  <a:gd name="connsiteY4" fmla="*/ 231820 h 231820"/>
                  <a:gd name="connsiteX5" fmla="*/ 1596980 w 3232597"/>
                  <a:gd name="connsiteY5" fmla="*/ 128789 h 231820"/>
                  <a:gd name="connsiteX6" fmla="*/ 38636 w 3232597"/>
                  <a:gd name="connsiteY6" fmla="*/ 103031 h 231820"/>
                  <a:gd name="connsiteX7" fmla="*/ 0 w 3232597"/>
                  <a:gd name="connsiteY7" fmla="*/ 64394 h 231820"/>
                  <a:gd name="connsiteX8" fmla="*/ 103031 w 3232597"/>
                  <a:gd name="connsiteY8" fmla="*/ 0 h 23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32597" h="231820">
                    <a:moveTo>
                      <a:pt x="103031" y="0"/>
                    </a:moveTo>
                    <a:lnTo>
                      <a:pt x="1674253" y="103031"/>
                    </a:lnTo>
                    <a:lnTo>
                      <a:pt x="3168202" y="128789"/>
                    </a:lnTo>
                    <a:lnTo>
                      <a:pt x="3232597" y="180304"/>
                    </a:lnTo>
                    <a:lnTo>
                      <a:pt x="3168202" y="231820"/>
                    </a:lnTo>
                    <a:lnTo>
                      <a:pt x="1596980" y="128789"/>
                    </a:lnTo>
                    <a:lnTo>
                      <a:pt x="38636" y="103031"/>
                    </a:lnTo>
                    <a:lnTo>
                      <a:pt x="0" y="64394"/>
                    </a:lnTo>
                    <a:lnTo>
                      <a:pt x="103031" y="0"/>
                    </a:ln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</p:grpSp>
        <p:cxnSp>
          <p:nvCxnSpPr>
            <p:cNvPr id="21" name="Straight Connector 20"/>
            <p:cNvCxnSpPr>
              <a:stCxn id="9" idx="10"/>
              <a:endCxn id="9" idx="3"/>
            </p:cNvCxnSpPr>
            <p:nvPr/>
          </p:nvCxnSpPr>
          <p:spPr>
            <a:xfrm>
              <a:off x="3544775" y="3352639"/>
              <a:ext cx="1527007" cy="9047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9" idx="8"/>
              <a:endCxn id="9" idx="5"/>
            </p:cNvCxnSpPr>
            <p:nvPr/>
          </p:nvCxnSpPr>
          <p:spPr>
            <a:xfrm>
              <a:off x="3517790" y="4822372"/>
              <a:ext cx="1527007" cy="33331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9" idx="10"/>
              <a:endCxn id="9" idx="5"/>
            </p:cNvCxnSpPr>
            <p:nvPr/>
          </p:nvCxnSpPr>
          <p:spPr>
            <a:xfrm>
              <a:off x="3544775" y="3352639"/>
              <a:ext cx="1500022" cy="150306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9" idx="8"/>
              <a:endCxn id="9" idx="3"/>
            </p:cNvCxnSpPr>
            <p:nvPr/>
          </p:nvCxnSpPr>
          <p:spPr>
            <a:xfrm flipV="1">
              <a:off x="3517790" y="3443109"/>
              <a:ext cx="1553992" cy="1379263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Curved Down Arrow 28"/>
          <p:cNvSpPr/>
          <p:nvPr/>
        </p:nvSpPr>
        <p:spPr>
          <a:xfrm rot="993760">
            <a:off x="4819650" y="4329113"/>
            <a:ext cx="857250" cy="357187"/>
          </a:xfrm>
          <a:prstGeom prst="curved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30" name="Curved Up Arrow 29"/>
          <p:cNvSpPr/>
          <p:nvPr/>
        </p:nvSpPr>
        <p:spPr>
          <a:xfrm rot="9763677">
            <a:off x="2746375" y="4354513"/>
            <a:ext cx="1000125" cy="369887"/>
          </a:xfrm>
          <a:prstGeom prst="curved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57313" y="428625"/>
            <a:ext cx="65008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>
                <a:solidFill>
                  <a:srgbClr val="0033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 2</a:t>
            </a:r>
            <a:r>
              <a:rPr lang="en-US" sz="2400" i="1" u="sng" dirty="0">
                <a:latin typeface="Arial"/>
                <a:cs typeface="Times New Roman" pitchFamily="18" charset="0"/>
              </a:rPr>
              <a:t>:</a:t>
            </a:r>
            <a:r>
              <a:rPr lang="en-US" sz="2400" dirty="0"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357438" y="3500438"/>
            <a:ext cx="4572000" cy="1785937"/>
            <a:chOff x="5105400" y="2832278"/>
            <a:chExt cx="3429794" cy="2120722"/>
          </a:xfrm>
        </p:grpSpPr>
        <p:sp>
          <p:nvSpPr>
            <p:cNvPr id="7" name="Freeform 6"/>
            <p:cNvSpPr/>
            <p:nvPr/>
          </p:nvSpPr>
          <p:spPr>
            <a:xfrm>
              <a:off x="5105400" y="2971774"/>
              <a:ext cx="3428603" cy="1981226"/>
            </a:xfrm>
            <a:custGeom>
              <a:avLst/>
              <a:gdLst>
                <a:gd name="connsiteX0" fmla="*/ 1120462 w 3490175"/>
                <a:gd name="connsiteY0" fmla="*/ 0 h 1764406"/>
                <a:gd name="connsiteX1" fmla="*/ 1107583 w 3490175"/>
                <a:gd name="connsiteY1" fmla="*/ 1030310 h 1764406"/>
                <a:gd name="connsiteX2" fmla="*/ 0 w 3490175"/>
                <a:gd name="connsiteY2" fmla="*/ 206062 h 1764406"/>
                <a:gd name="connsiteX3" fmla="*/ 0 w 3490175"/>
                <a:gd name="connsiteY3" fmla="*/ 1764406 h 1764406"/>
                <a:gd name="connsiteX4" fmla="*/ 1661375 w 3490175"/>
                <a:gd name="connsiteY4" fmla="*/ 1764406 h 1764406"/>
                <a:gd name="connsiteX5" fmla="*/ 1828800 w 3490175"/>
                <a:gd name="connsiteY5" fmla="*/ 450760 h 1764406"/>
                <a:gd name="connsiteX6" fmla="*/ 1841679 w 3490175"/>
                <a:gd name="connsiteY6" fmla="*/ 1764406 h 1764406"/>
                <a:gd name="connsiteX7" fmla="*/ 3438659 w 3490175"/>
                <a:gd name="connsiteY7" fmla="*/ 1764406 h 1764406"/>
                <a:gd name="connsiteX8" fmla="*/ 3490175 w 3490175"/>
                <a:gd name="connsiteY8" fmla="*/ 180304 h 1764406"/>
                <a:gd name="connsiteX9" fmla="*/ 2369713 w 3490175"/>
                <a:gd name="connsiteY9" fmla="*/ 914400 h 1764406"/>
                <a:gd name="connsiteX10" fmla="*/ 2369713 w 3490175"/>
                <a:gd name="connsiteY10" fmla="*/ 347729 h 176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90175" h="1764406">
                  <a:moveTo>
                    <a:pt x="1120462" y="0"/>
                  </a:moveTo>
                  <a:lnTo>
                    <a:pt x="1107583" y="1030310"/>
                  </a:lnTo>
                  <a:lnTo>
                    <a:pt x="0" y="206062"/>
                  </a:lnTo>
                  <a:lnTo>
                    <a:pt x="0" y="1764406"/>
                  </a:lnTo>
                  <a:lnTo>
                    <a:pt x="1661375" y="1764406"/>
                  </a:lnTo>
                  <a:lnTo>
                    <a:pt x="1828800" y="450760"/>
                  </a:lnTo>
                  <a:lnTo>
                    <a:pt x="1841679" y="1764406"/>
                  </a:lnTo>
                  <a:lnTo>
                    <a:pt x="3438659" y="1764406"/>
                  </a:lnTo>
                  <a:lnTo>
                    <a:pt x="3490175" y="180304"/>
                  </a:lnTo>
                  <a:lnTo>
                    <a:pt x="2369713" y="914400"/>
                  </a:lnTo>
                  <a:lnTo>
                    <a:pt x="2369713" y="347729"/>
                  </a:lnTo>
                </a:path>
              </a:pathLst>
            </a:custGeom>
            <a:solidFill>
              <a:schemeClr val="accent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8" name="Straight Connector 7"/>
            <p:cNvCxnSpPr/>
            <p:nvPr/>
          </p:nvCxnSpPr>
          <p:spPr>
            <a:xfrm rot="16200000" flipH="1">
              <a:off x="7174046" y="3173577"/>
              <a:ext cx="384558" cy="357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5907037" y="3848983"/>
              <a:ext cx="823782" cy="1190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7" idx="2"/>
              <a:endCxn id="7" idx="4"/>
            </p:cNvCxnSpPr>
            <p:nvPr/>
          </p:nvCxnSpPr>
          <p:spPr>
            <a:xfrm>
              <a:off x="5105400" y="3203639"/>
              <a:ext cx="1632724" cy="174936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6229278" y="4261710"/>
              <a:ext cx="114990" cy="7621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7" idx="4"/>
            </p:cNvCxnSpPr>
            <p:nvPr/>
          </p:nvCxnSpPr>
          <p:spPr>
            <a:xfrm rot="16200000" flipH="1">
              <a:off x="6188953" y="4403829"/>
              <a:ext cx="608882" cy="48946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199837" y="2832278"/>
              <a:ext cx="1165892" cy="2412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</a:endParaRPr>
            </a:p>
          </p:txBody>
        </p:sp>
        <p:cxnSp>
          <p:nvCxnSpPr>
            <p:cNvPr id="14" name="Straight Connector 13"/>
            <p:cNvCxnSpPr>
              <a:endCxn id="7" idx="4"/>
            </p:cNvCxnSpPr>
            <p:nvPr/>
          </p:nvCxnSpPr>
          <p:spPr>
            <a:xfrm rot="16200000" flipH="1">
              <a:off x="6188418" y="4403293"/>
              <a:ext cx="686172" cy="41324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endCxn id="7" idx="6"/>
            </p:cNvCxnSpPr>
            <p:nvPr/>
          </p:nvCxnSpPr>
          <p:spPr>
            <a:xfrm rot="5400000">
              <a:off x="6848220" y="3266027"/>
              <a:ext cx="1753131" cy="162081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6302255" y="3265848"/>
              <a:ext cx="1139692" cy="263912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6200000" flipH="1">
              <a:off x="7278536" y="4165035"/>
              <a:ext cx="30538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6814283" y="4362159"/>
              <a:ext cx="672977" cy="48231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391929" y="4266828"/>
              <a:ext cx="113135" cy="886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172447" y="4129218"/>
              <a:ext cx="152435" cy="188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6407227" y="4337220"/>
              <a:ext cx="914268" cy="119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6337966" y="4279868"/>
              <a:ext cx="989671" cy="512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755988" y="4813504"/>
              <a:ext cx="152435" cy="188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reeform 23"/>
            <p:cNvSpPr/>
            <p:nvPr/>
          </p:nvSpPr>
          <p:spPr>
            <a:xfrm>
              <a:off x="6542817" y="2962348"/>
              <a:ext cx="837204" cy="360052"/>
            </a:xfrm>
            <a:custGeom>
              <a:avLst/>
              <a:gdLst>
                <a:gd name="connsiteX0" fmla="*/ 824247 w 837126"/>
                <a:gd name="connsiteY0" fmla="*/ 0 h 360608"/>
                <a:gd name="connsiteX1" fmla="*/ 837126 w 837126"/>
                <a:gd name="connsiteY1" fmla="*/ 360608 h 360608"/>
                <a:gd name="connsiteX2" fmla="*/ 0 w 837126"/>
                <a:gd name="connsiteY2" fmla="*/ 128789 h 360608"/>
                <a:gd name="connsiteX3" fmla="*/ 283335 w 837126"/>
                <a:gd name="connsiteY3" fmla="*/ 128789 h 360608"/>
                <a:gd name="connsiteX4" fmla="*/ 450760 w 837126"/>
                <a:gd name="connsiteY4" fmla="*/ 128789 h 360608"/>
                <a:gd name="connsiteX5" fmla="*/ 566670 w 837126"/>
                <a:gd name="connsiteY5" fmla="*/ 90152 h 360608"/>
                <a:gd name="connsiteX6" fmla="*/ 695459 w 837126"/>
                <a:gd name="connsiteY6" fmla="*/ 90152 h 360608"/>
                <a:gd name="connsiteX7" fmla="*/ 772732 w 837126"/>
                <a:gd name="connsiteY7" fmla="*/ 51515 h 360608"/>
                <a:gd name="connsiteX8" fmla="*/ 824247 w 837126"/>
                <a:gd name="connsiteY8" fmla="*/ 0 h 36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7126" h="360608">
                  <a:moveTo>
                    <a:pt x="824247" y="0"/>
                  </a:moveTo>
                  <a:lnTo>
                    <a:pt x="837126" y="360608"/>
                  </a:lnTo>
                  <a:lnTo>
                    <a:pt x="0" y="128789"/>
                  </a:lnTo>
                  <a:lnTo>
                    <a:pt x="283335" y="128789"/>
                  </a:lnTo>
                  <a:lnTo>
                    <a:pt x="450760" y="128789"/>
                  </a:lnTo>
                  <a:lnTo>
                    <a:pt x="566670" y="90152"/>
                  </a:lnTo>
                  <a:lnTo>
                    <a:pt x="695459" y="90152"/>
                  </a:lnTo>
                  <a:lnTo>
                    <a:pt x="772732" y="51515"/>
                  </a:lnTo>
                  <a:lnTo>
                    <a:pt x="824247" y="0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28625" y="1571625"/>
            <a:ext cx="8215313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Lồng 2 ngón trỏ vào phía dưới 2 ô vuông còn lại để kéo sang hai phía, đồng thời dùng ngón cái và ngón giữa của 2 tau ép vào sẽ được tàu thủy 2 ống khói.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29000" y="5643563"/>
            <a:ext cx="24288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8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E:\Photo\Hình nền PowerPoint\background-7.jp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1285875" y="428625"/>
            <a:ext cx="65008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 u="sng" dirty="0" err="1" smtClean="0">
                <a:solidFill>
                  <a:srgbClr val="003300"/>
                </a:solidFill>
                <a:cs typeface="Times New Roman" pitchFamily="18" charset="0"/>
              </a:rPr>
              <a:t>Thủ</a:t>
            </a:r>
            <a:r>
              <a:rPr lang="en-US" sz="2400" b="1" i="1" u="sng" dirty="0" smtClean="0">
                <a:solidFill>
                  <a:srgbClr val="003300"/>
                </a:solidFill>
                <a:cs typeface="Times New Roman" pitchFamily="18" charset="0"/>
              </a:rPr>
              <a:t> </a:t>
            </a:r>
            <a:r>
              <a:rPr lang="en-US" sz="2400" b="1" i="1" u="sng" dirty="0" err="1" smtClean="0">
                <a:solidFill>
                  <a:srgbClr val="003300"/>
                </a:solidFill>
                <a:cs typeface="Times New Roman" pitchFamily="18" charset="0"/>
              </a:rPr>
              <a:t>công</a:t>
            </a:r>
            <a:endParaRPr lang="en-US" sz="2400" b="1" i="1" u="sng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solidFill>
                  <a:srgbClr val="660066"/>
                </a:solidFill>
                <a:cs typeface="Times New Roman" pitchFamily="18" charset="0"/>
              </a:rPr>
              <a:t>Gấp</a:t>
            </a:r>
            <a:r>
              <a:rPr lang="en-US" sz="2400" b="1" dirty="0" smtClean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khói</a:t>
            </a:r>
            <a:r>
              <a:rPr lang="en-US" sz="2400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(</a:t>
            </a:r>
            <a:r>
              <a:rPr lang="en-US" sz="2400" dirty="0" err="1">
                <a:cs typeface="Times New Roman" pitchFamily="18" charset="0"/>
              </a:rPr>
              <a:t>tiết</a:t>
            </a:r>
            <a:r>
              <a:rPr lang="en-US" sz="2400" dirty="0">
                <a:cs typeface="Times New Roman" pitchFamily="18" charset="0"/>
              </a:rPr>
              <a:t> 1)</a:t>
            </a:r>
            <a:endParaRPr lang="vi-VN" sz="2400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3" y="1071563"/>
            <a:ext cx="5929312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 </a:t>
            </a:r>
            <a:r>
              <a:rPr lang="vi-VN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Thực hành nháp: </a:t>
            </a:r>
            <a:endParaRPr lang="vi-VN" sz="2400" dirty="0">
              <a:solidFill>
                <a:srgbClr val="C00000"/>
              </a:solidFill>
              <a:latin typeface="Arial"/>
              <a:cs typeface="+mn-cs"/>
            </a:endParaRPr>
          </a:p>
        </p:txBody>
      </p:sp>
      <p:grpSp>
        <p:nvGrpSpPr>
          <p:cNvPr id="2" name="Group 168"/>
          <p:cNvGrpSpPr>
            <a:grpSpLocks/>
          </p:cNvGrpSpPr>
          <p:nvPr/>
        </p:nvGrpSpPr>
        <p:grpSpPr bwMode="auto">
          <a:xfrm>
            <a:off x="214313" y="1500188"/>
            <a:ext cx="8929687" cy="5194300"/>
            <a:chOff x="214282" y="1500174"/>
            <a:chExt cx="8929718" cy="5193781"/>
          </a:xfrm>
        </p:grpSpPr>
        <p:sp>
          <p:nvSpPr>
            <p:cNvPr id="7" name="Rectangle 6"/>
            <p:cNvSpPr/>
            <p:nvPr/>
          </p:nvSpPr>
          <p:spPr>
            <a:xfrm>
              <a:off x="357157" y="1857325"/>
              <a:ext cx="1571630" cy="15714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latin typeface="Arial"/>
              </a:endParaRPr>
            </a:p>
          </p:txBody>
        </p:sp>
        <p:grpSp>
          <p:nvGrpSpPr>
            <p:cNvPr id="15368" name="Group 207"/>
            <p:cNvGrpSpPr>
              <a:grpSpLocks/>
            </p:cNvGrpSpPr>
            <p:nvPr/>
          </p:nvGrpSpPr>
          <p:grpSpPr bwMode="auto">
            <a:xfrm>
              <a:off x="2285984" y="1857364"/>
              <a:ext cx="1714512" cy="1643075"/>
              <a:chOff x="2143108" y="1857363"/>
              <a:chExt cx="1714512" cy="1643075"/>
            </a:xfrm>
          </p:grpSpPr>
          <p:grpSp>
            <p:nvGrpSpPr>
              <p:cNvPr id="15451" name="Group 7"/>
              <p:cNvGrpSpPr>
                <a:grpSpLocks/>
              </p:cNvGrpSpPr>
              <p:nvPr/>
            </p:nvGrpSpPr>
            <p:grpSpPr bwMode="auto">
              <a:xfrm>
                <a:off x="2143108" y="1857364"/>
                <a:ext cx="1714512" cy="1592941"/>
                <a:chOff x="2858037" y="2578995"/>
                <a:chExt cx="3669405" cy="3442673"/>
              </a:xfrm>
            </p:grpSpPr>
            <p:grpSp>
              <p:nvGrpSpPr>
                <p:cNvPr id="15462" name="Group 18"/>
                <p:cNvGrpSpPr>
                  <a:grpSpLocks/>
                </p:cNvGrpSpPr>
                <p:nvPr/>
              </p:nvGrpSpPr>
              <p:grpSpPr bwMode="auto">
                <a:xfrm>
                  <a:off x="3769215" y="2590800"/>
                  <a:ext cx="929427" cy="3429794"/>
                  <a:chOff x="3769215" y="2590800"/>
                  <a:chExt cx="929427" cy="3429794"/>
                </a:xfrm>
              </p:grpSpPr>
              <p:sp>
                <p:nvSpPr>
                  <p:cNvPr id="40" name="Rectangle 39"/>
                  <p:cNvSpPr/>
                  <p:nvPr/>
                </p:nvSpPr>
                <p:spPr>
                  <a:xfrm>
                    <a:off x="3768573" y="2589201"/>
                    <a:ext cx="917348" cy="343057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400">
                      <a:latin typeface="Arial"/>
                    </a:endParaRPr>
                  </a:p>
                </p:txBody>
              </p:sp>
              <p:cxnSp>
                <p:nvCxnSpPr>
                  <p:cNvPr id="41" name="Straight Connector 40"/>
                  <p:cNvCxnSpPr>
                    <a:stCxn id="40" idx="0"/>
                    <a:endCxn id="40" idx="2"/>
                  </p:cNvCxnSpPr>
                  <p:nvPr/>
                </p:nvCxnSpPr>
                <p:spPr>
                  <a:xfrm rot="16200000" flipH="1">
                    <a:off x="2511962" y="4304487"/>
                    <a:ext cx="3430572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/>
                  <p:cNvCxnSpPr/>
                  <p:nvPr/>
                </p:nvCxnSpPr>
                <p:spPr>
                  <a:xfrm>
                    <a:off x="3771972" y="3045466"/>
                    <a:ext cx="913949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42"/>
                  <p:cNvCxnSpPr/>
                  <p:nvPr/>
                </p:nvCxnSpPr>
                <p:spPr>
                  <a:xfrm>
                    <a:off x="3782163" y="3501733"/>
                    <a:ext cx="917348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/>
                  <p:cNvCxnSpPr/>
                  <p:nvPr/>
                </p:nvCxnSpPr>
                <p:spPr>
                  <a:xfrm>
                    <a:off x="3782163" y="3920263"/>
                    <a:ext cx="917348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/>
                  <p:cNvCxnSpPr/>
                  <p:nvPr/>
                </p:nvCxnSpPr>
                <p:spPr>
                  <a:xfrm>
                    <a:off x="3771972" y="4355944"/>
                    <a:ext cx="913949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/>
                  <p:cNvCxnSpPr/>
                  <p:nvPr/>
                </p:nvCxnSpPr>
                <p:spPr>
                  <a:xfrm>
                    <a:off x="3782163" y="4760752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/>
                  <p:nvPr/>
                </p:nvCxnSpPr>
                <p:spPr>
                  <a:xfrm>
                    <a:off x="3782163" y="5179282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>
                    <a:off x="3768573" y="5587521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463" name="Group 19"/>
                <p:cNvGrpSpPr>
                  <a:grpSpLocks/>
                </p:cNvGrpSpPr>
                <p:nvPr/>
              </p:nvGrpSpPr>
              <p:grpSpPr bwMode="auto">
                <a:xfrm>
                  <a:off x="4682541" y="2588652"/>
                  <a:ext cx="929427" cy="3429794"/>
                  <a:chOff x="3769215" y="2590800"/>
                  <a:chExt cx="929427" cy="3429794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3769198" y="2591349"/>
                    <a:ext cx="917348" cy="3427140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400">
                      <a:latin typeface="Arial"/>
                    </a:endParaRPr>
                  </a:p>
                </p:txBody>
              </p:sp>
              <p:cxnSp>
                <p:nvCxnSpPr>
                  <p:cNvPr id="32" name="Straight Connector 31"/>
                  <p:cNvCxnSpPr>
                    <a:stCxn id="31" idx="0"/>
                    <a:endCxn id="31" idx="2"/>
                  </p:cNvCxnSpPr>
                  <p:nvPr/>
                </p:nvCxnSpPr>
                <p:spPr>
                  <a:xfrm rot="16200000" flipH="1">
                    <a:off x="2514300" y="4304919"/>
                    <a:ext cx="342714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>
                    <a:off x="3772594" y="3047614"/>
                    <a:ext cx="913951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>
                    <a:off x="3782788" y="3503881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>
                    <a:off x="3782788" y="3922411"/>
                    <a:ext cx="917348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>
                    <a:off x="3772594" y="4354663"/>
                    <a:ext cx="913951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>
                    <a:off x="3782788" y="4759470"/>
                    <a:ext cx="917348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>
                  <a:xfrm>
                    <a:off x="3782788" y="5178000"/>
                    <a:ext cx="917348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/>
                  <p:cNvCxnSpPr/>
                  <p:nvPr/>
                </p:nvCxnSpPr>
                <p:spPr>
                  <a:xfrm>
                    <a:off x="3769198" y="5586237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464" name="Group 36"/>
                <p:cNvGrpSpPr>
                  <a:grpSpLocks/>
                </p:cNvGrpSpPr>
                <p:nvPr/>
              </p:nvGrpSpPr>
              <p:grpSpPr bwMode="auto">
                <a:xfrm>
                  <a:off x="2858037" y="2591874"/>
                  <a:ext cx="929427" cy="3429794"/>
                  <a:chOff x="3769215" y="2590800"/>
                  <a:chExt cx="929427" cy="3429794"/>
                </a:xfrm>
              </p:grpSpPr>
              <p:sp>
                <p:nvSpPr>
                  <p:cNvPr id="22" name="Rectangle 21"/>
                  <p:cNvSpPr/>
                  <p:nvPr/>
                </p:nvSpPr>
                <p:spPr>
                  <a:xfrm>
                    <a:off x="3769198" y="2591556"/>
                    <a:ext cx="917348" cy="342714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400">
                      <a:latin typeface="Arial"/>
                    </a:endParaRPr>
                  </a:p>
                </p:txBody>
              </p:sp>
              <p:cxnSp>
                <p:nvCxnSpPr>
                  <p:cNvPr id="23" name="Straight Connector 22"/>
                  <p:cNvCxnSpPr>
                    <a:stCxn id="22" idx="0"/>
                    <a:endCxn id="22" idx="2"/>
                  </p:cNvCxnSpPr>
                  <p:nvPr/>
                </p:nvCxnSpPr>
                <p:spPr>
                  <a:xfrm rot="16200000" flipH="1">
                    <a:off x="2514300" y="4305129"/>
                    <a:ext cx="3427142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23"/>
                  <p:cNvCxnSpPr/>
                  <p:nvPr/>
                </p:nvCxnSpPr>
                <p:spPr>
                  <a:xfrm>
                    <a:off x="3772597" y="3047823"/>
                    <a:ext cx="913949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/>
                  <p:cNvCxnSpPr/>
                  <p:nvPr/>
                </p:nvCxnSpPr>
                <p:spPr>
                  <a:xfrm>
                    <a:off x="3782788" y="3504088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/>
                  <p:cNvCxnSpPr/>
                  <p:nvPr/>
                </p:nvCxnSpPr>
                <p:spPr>
                  <a:xfrm>
                    <a:off x="3782788" y="3922618"/>
                    <a:ext cx="917348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>
                    <a:off x="3772597" y="4354870"/>
                    <a:ext cx="913949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/>
                  <p:cNvCxnSpPr/>
                  <p:nvPr/>
                </p:nvCxnSpPr>
                <p:spPr>
                  <a:xfrm>
                    <a:off x="3782788" y="4759678"/>
                    <a:ext cx="917348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>
                    <a:off x="3782788" y="5178208"/>
                    <a:ext cx="917348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/>
                  <p:cNvCxnSpPr/>
                  <p:nvPr/>
                </p:nvCxnSpPr>
                <p:spPr>
                  <a:xfrm>
                    <a:off x="3769198" y="5586447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465" name="Group 46"/>
                <p:cNvGrpSpPr>
                  <a:grpSpLocks/>
                </p:cNvGrpSpPr>
                <p:nvPr/>
              </p:nvGrpSpPr>
              <p:grpSpPr bwMode="auto">
                <a:xfrm>
                  <a:off x="5598015" y="2578995"/>
                  <a:ext cx="929427" cy="3429794"/>
                  <a:chOff x="3769215" y="2590800"/>
                  <a:chExt cx="929427" cy="3429794"/>
                </a:xfrm>
              </p:grpSpPr>
              <p:sp>
                <p:nvSpPr>
                  <p:cNvPr id="13" name="Rectangle 12"/>
                  <p:cNvSpPr/>
                  <p:nvPr/>
                </p:nvSpPr>
                <p:spPr>
                  <a:xfrm>
                    <a:off x="3767674" y="2590714"/>
                    <a:ext cx="917348" cy="3416850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400">
                      <a:latin typeface="Arial"/>
                    </a:endParaRPr>
                  </a:p>
                </p:txBody>
              </p:sp>
              <p:cxnSp>
                <p:nvCxnSpPr>
                  <p:cNvPr id="14" name="Straight Connector 13"/>
                  <p:cNvCxnSpPr>
                    <a:stCxn id="13" idx="0"/>
                    <a:endCxn id="13" idx="2"/>
                  </p:cNvCxnSpPr>
                  <p:nvPr/>
                </p:nvCxnSpPr>
                <p:spPr>
                  <a:xfrm rot="16200000" flipH="1">
                    <a:off x="2517924" y="4299138"/>
                    <a:ext cx="341685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>
                    <a:off x="3771073" y="3046981"/>
                    <a:ext cx="913949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5"/>
                  <p:cNvCxnSpPr/>
                  <p:nvPr/>
                </p:nvCxnSpPr>
                <p:spPr>
                  <a:xfrm>
                    <a:off x="3781264" y="3503246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/>
                  <p:nvPr/>
                </p:nvCxnSpPr>
                <p:spPr>
                  <a:xfrm>
                    <a:off x="3781264" y="3921775"/>
                    <a:ext cx="917348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Connector 17"/>
                  <p:cNvCxnSpPr/>
                  <p:nvPr/>
                </p:nvCxnSpPr>
                <p:spPr>
                  <a:xfrm>
                    <a:off x="3771073" y="4354028"/>
                    <a:ext cx="913949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8"/>
                  <p:cNvCxnSpPr/>
                  <p:nvPr/>
                </p:nvCxnSpPr>
                <p:spPr>
                  <a:xfrm>
                    <a:off x="3781264" y="4758835"/>
                    <a:ext cx="917348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Connector 19"/>
                  <p:cNvCxnSpPr/>
                  <p:nvPr/>
                </p:nvCxnSpPr>
                <p:spPr>
                  <a:xfrm>
                    <a:off x="3781264" y="5167074"/>
                    <a:ext cx="917348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/>
                  <p:cNvCxnSpPr/>
                  <p:nvPr/>
                </p:nvCxnSpPr>
                <p:spPr>
                  <a:xfrm>
                    <a:off x="3767674" y="5575311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49" name="Straight Connector 48"/>
              <p:cNvCxnSpPr/>
              <p:nvPr/>
            </p:nvCxnSpPr>
            <p:spPr>
              <a:xfrm rot="10800000" flipV="1">
                <a:off x="2143100" y="1857324"/>
                <a:ext cx="857253" cy="798433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6200000" flipH="1">
                <a:off x="2143144" y="2643014"/>
                <a:ext cx="857164" cy="857253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3000353" y="1857324"/>
                <a:ext cx="850903" cy="793671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V="1">
                <a:off x="3000353" y="2650995"/>
                <a:ext cx="850903" cy="77779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2214618" y="2643059"/>
                <a:ext cx="1571468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143100" y="2643059"/>
                <a:ext cx="1708156" cy="158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2285975" y="2000185"/>
                <a:ext cx="500065" cy="428582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 rot="10800000" flipV="1">
                <a:off x="3143228" y="2071616"/>
                <a:ext cx="500065" cy="428582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rot="16200000" flipV="1">
                <a:off x="3214689" y="2857327"/>
                <a:ext cx="428582" cy="428626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/>
              <p:nvPr/>
            </p:nvCxnSpPr>
            <p:spPr>
              <a:xfrm flipV="1">
                <a:off x="2285975" y="2857349"/>
                <a:ext cx="500065" cy="428582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69" name="Group 206"/>
            <p:cNvGrpSpPr>
              <a:grpSpLocks/>
            </p:cNvGrpSpPr>
            <p:nvPr/>
          </p:nvGrpSpPr>
          <p:grpSpPr bwMode="auto">
            <a:xfrm>
              <a:off x="6929422" y="1571610"/>
              <a:ext cx="2214578" cy="2008202"/>
              <a:chOff x="4143372" y="1646918"/>
              <a:chExt cx="2360260" cy="2079630"/>
            </a:xfrm>
          </p:grpSpPr>
          <p:grpSp>
            <p:nvGrpSpPr>
              <p:cNvPr id="15435" name="Group 66"/>
              <p:cNvGrpSpPr>
                <a:grpSpLocks/>
              </p:cNvGrpSpPr>
              <p:nvPr/>
            </p:nvGrpSpPr>
            <p:grpSpPr bwMode="auto">
              <a:xfrm>
                <a:off x="4143372" y="1857364"/>
                <a:ext cx="2071702" cy="1714512"/>
                <a:chOff x="3045852" y="2882720"/>
                <a:chExt cx="3202548" cy="3112115"/>
              </a:xfrm>
            </p:grpSpPr>
            <p:sp>
              <p:nvSpPr>
                <p:cNvPr id="128" name="Rectangle 127"/>
                <p:cNvSpPr/>
                <p:nvPr/>
              </p:nvSpPr>
              <p:spPr>
                <a:xfrm>
                  <a:off x="3048480" y="2894572"/>
                  <a:ext cx="3198741" cy="3049404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129" name="Straight Connector 128"/>
                <p:cNvCxnSpPr/>
                <p:nvPr/>
              </p:nvCxnSpPr>
              <p:spPr>
                <a:xfrm rot="16200000" flipH="1" flipV="1">
                  <a:off x="3090510" y="4438670"/>
                  <a:ext cx="3112064" cy="0"/>
                </a:xfrm>
                <a:prstGeom prst="line">
                  <a:avLst/>
                </a:prstGeom>
                <a:ln w="22225" cmpd="dbl">
                  <a:solidFill>
                    <a:schemeClr val="bg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>
                  <a:endCxn id="128" idx="3"/>
                </p:cNvCxnSpPr>
                <p:nvPr/>
              </p:nvCxnSpPr>
              <p:spPr>
                <a:xfrm flipV="1">
                  <a:off x="3045865" y="4419275"/>
                  <a:ext cx="3201355" cy="0"/>
                </a:xfrm>
                <a:prstGeom prst="line">
                  <a:avLst/>
                </a:prstGeom>
                <a:ln w="22225" cmpd="dbl">
                  <a:solidFill>
                    <a:schemeClr val="bg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436" name="Group 205"/>
              <p:cNvGrpSpPr>
                <a:grpSpLocks/>
              </p:cNvGrpSpPr>
              <p:nvPr/>
            </p:nvGrpSpPr>
            <p:grpSpPr bwMode="auto">
              <a:xfrm>
                <a:off x="4143381" y="1646918"/>
                <a:ext cx="2360251" cy="2079630"/>
                <a:chOff x="4143381" y="1646918"/>
                <a:chExt cx="2360251" cy="2079630"/>
              </a:xfrm>
            </p:grpSpPr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4143381" y="1857318"/>
                  <a:ext cx="2070930" cy="1642157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10800000" flipV="1">
                  <a:off x="4143381" y="1857318"/>
                  <a:ext cx="2070930" cy="171448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10800000" flipV="1">
                  <a:off x="4145072" y="1857318"/>
                  <a:ext cx="1084532" cy="846557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5143315" y="1857318"/>
                  <a:ext cx="1070996" cy="846557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4143381" y="2713738"/>
                  <a:ext cx="1037157" cy="830118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flipV="1">
                  <a:off x="5143315" y="2703876"/>
                  <a:ext cx="1070996" cy="853132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TextBox 136"/>
                <p:cNvSpPr txBox="1"/>
                <p:nvPr/>
              </p:nvSpPr>
              <p:spPr>
                <a:xfrm>
                  <a:off x="5143315" y="2500044"/>
                  <a:ext cx="356999" cy="414238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vi-VN" sz="2000" dirty="0">
                      <a:latin typeface="Arial"/>
                      <a:cs typeface="+mn-cs"/>
                    </a:rPr>
                    <a:t>o</a:t>
                  </a:r>
                </a:p>
              </p:txBody>
            </p:sp>
            <p:sp>
              <p:nvSpPr>
                <p:cNvPr id="138" name="Curved Up Arrow 137"/>
                <p:cNvSpPr/>
                <p:nvPr/>
              </p:nvSpPr>
              <p:spPr>
                <a:xfrm rot="14027892">
                  <a:off x="4191383" y="1771487"/>
                  <a:ext cx="389581" cy="140430"/>
                </a:xfrm>
                <a:prstGeom prst="curvedUpArrow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9" name="Curved Up Arrow 138"/>
                <p:cNvSpPr/>
                <p:nvPr/>
              </p:nvSpPr>
              <p:spPr>
                <a:xfrm rot="3962343">
                  <a:off x="4071177" y="3393556"/>
                  <a:ext cx="499715" cy="165810"/>
                </a:xfrm>
                <a:prstGeom prst="curvedUpArrow">
                  <a:avLst>
                    <a:gd name="adj1" fmla="val 25000"/>
                    <a:gd name="adj2" fmla="val 50000"/>
                    <a:gd name="adj3" fmla="val 26882"/>
                  </a:avLst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0" name="Curved Up Arrow 139"/>
                <p:cNvSpPr/>
                <p:nvPr/>
              </p:nvSpPr>
              <p:spPr>
                <a:xfrm rot="20432083">
                  <a:off x="6089108" y="3279206"/>
                  <a:ext cx="414524" cy="167668"/>
                </a:xfrm>
                <a:prstGeom prst="curvedUpArrow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1" name="Curved Up Arrow 140"/>
                <p:cNvSpPr/>
                <p:nvPr/>
              </p:nvSpPr>
              <p:spPr>
                <a:xfrm rot="18917546">
                  <a:off x="6073880" y="1886907"/>
                  <a:ext cx="351923" cy="151230"/>
                </a:xfrm>
                <a:prstGeom prst="curvedUpArrow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40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5370" name="Group 203"/>
            <p:cNvGrpSpPr>
              <a:grpSpLocks/>
            </p:cNvGrpSpPr>
            <p:nvPr/>
          </p:nvGrpSpPr>
          <p:grpSpPr bwMode="auto">
            <a:xfrm>
              <a:off x="2428860" y="4143380"/>
              <a:ext cx="1575573" cy="2071702"/>
              <a:chOff x="6987514" y="1500176"/>
              <a:chExt cx="1575573" cy="2242915"/>
            </a:xfrm>
          </p:grpSpPr>
          <p:grpSp>
            <p:nvGrpSpPr>
              <p:cNvPr id="15426" name="Group 104"/>
              <p:cNvGrpSpPr>
                <a:grpSpLocks/>
              </p:cNvGrpSpPr>
              <p:nvPr/>
            </p:nvGrpSpPr>
            <p:grpSpPr bwMode="auto">
              <a:xfrm rot="2697371">
                <a:off x="6987514" y="1819246"/>
                <a:ext cx="1575573" cy="1625109"/>
                <a:chOff x="3045852" y="2882720"/>
                <a:chExt cx="3202548" cy="3112115"/>
              </a:xfrm>
            </p:grpSpPr>
            <p:sp>
              <p:nvSpPr>
                <p:cNvPr id="159" name="Rectangle 158"/>
                <p:cNvSpPr/>
                <p:nvPr/>
              </p:nvSpPr>
              <p:spPr>
                <a:xfrm>
                  <a:off x="3043230" y="2903392"/>
                  <a:ext cx="3194533" cy="304089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160" name="Straight Connector 159"/>
                <p:cNvCxnSpPr/>
                <p:nvPr/>
              </p:nvCxnSpPr>
              <p:spPr>
                <a:xfrm rot="16200000" flipH="1" flipV="1">
                  <a:off x="3093973" y="4440135"/>
                  <a:ext cx="3106713" cy="0"/>
                </a:xfrm>
                <a:prstGeom prst="line">
                  <a:avLst/>
                </a:prstGeom>
                <a:ln w="22225" cmpd="dbl">
                  <a:solidFill>
                    <a:schemeClr val="bg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>
                  <a:endCxn id="159" idx="3"/>
                </p:cNvCxnSpPr>
                <p:nvPr/>
              </p:nvCxnSpPr>
              <p:spPr>
                <a:xfrm flipV="1">
                  <a:off x="3045512" y="4421514"/>
                  <a:ext cx="3194533" cy="0"/>
                </a:xfrm>
                <a:prstGeom prst="line">
                  <a:avLst/>
                </a:prstGeom>
                <a:ln w="22225" cmpd="dbl">
                  <a:solidFill>
                    <a:schemeClr val="bg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2" name="Straight Connector 161"/>
              <p:cNvCxnSpPr/>
              <p:nvPr/>
            </p:nvCxnSpPr>
            <p:spPr>
              <a:xfrm rot="5400000">
                <a:off x="6666272" y="2619619"/>
                <a:ext cx="2242676" cy="3175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Curved Down Arrow 163"/>
              <p:cNvSpPr/>
              <p:nvPr/>
            </p:nvSpPr>
            <p:spPr>
              <a:xfrm>
                <a:off x="7857459" y="1499870"/>
                <a:ext cx="428626" cy="209660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Curved Up Arrow 164"/>
              <p:cNvSpPr/>
              <p:nvPr/>
            </p:nvSpPr>
            <p:spPr>
              <a:xfrm rot="10983959">
                <a:off x="7292307" y="1503307"/>
                <a:ext cx="411164" cy="221690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Curved Up Arrow 171"/>
              <p:cNvSpPr/>
              <p:nvPr/>
            </p:nvSpPr>
            <p:spPr>
              <a:xfrm rot="8655185">
                <a:off x="7162132" y="3330099"/>
                <a:ext cx="508002" cy="259497"/>
              </a:xfrm>
              <a:prstGeom prst="curvedUpArrow">
                <a:avLst/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Curved Down Arrow 172"/>
              <p:cNvSpPr/>
              <p:nvPr/>
            </p:nvSpPr>
            <p:spPr>
              <a:xfrm rot="1081584">
                <a:off x="7881272" y="3354159"/>
                <a:ext cx="477839" cy="226845"/>
              </a:xfrm>
              <a:prstGeom prst="curvedDownArrow">
                <a:avLst/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371" name="Group 204"/>
            <p:cNvGrpSpPr>
              <a:grpSpLocks/>
            </p:cNvGrpSpPr>
            <p:nvPr/>
          </p:nvGrpSpPr>
          <p:grpSpPr bwMode="auto">
            <a:xfrm>
              <a:off x="4429124" y="4572008"/>
              <a:ext cx="2000264" cy="1339188"/>
              <a:chOff x="214282" y="4500570"/>
              <a:chExt cx="2244701" cy="1696378"/>
            </a:xfrm>
          </p:grpSpPr>
          <p:sp>
            <p:nvSpPr>
              <p:cNvPr id="174" name="Freeform 173"/>
              <p:cNvSpPr/>
              <p:nvPr/>
            </p:nvSpPr>
            <p:spPr>
              <a:xfrm>
                <a:off x="214265" y="4500153"/>
                <a:ext cx="2178778" cy="1697047"/>
              </a:xfrm>
              <a:custGeom>
                <a:avLst/>
                <a:gdLst>
                  <a:gd name="connsiteX0" fmla="*/ 875764 w 3206840"/>
                  <a:gd name="connsiteY0" fmla="*/ 940158 h 3721994"/>
                  <a:gd name="connsiteX1" fmla="*/ 875764 w 3206840"/>
                  <a:gd name="connsiteY1" fmla="*/ 0 h 3721994"/>
                  <a:gd name="connsiteX2" fmla="*/ 2395471 w 3206840"/>
                  <a:gd name="connsiteY2" fmla="*/ 0 h 3721994"/>
                  <a:gd name="connsiteX3" fmla="*/ 2395471 w 3206840"/>
                  <a:gd name="connsiteY3" fmla="*/ 991673 h 3721994"/>
                  <a:gd name="connsiteX4" fmla="*/ 3206840 w 3206840"/>
                  <a:gd name="connsiteY4" fmla="*/ 1841679 h 3721994"/>
                  <a:gd name="connsiteX5" fmla="*/ 2369713 w 3206840"/>
                  <a:gd name="connsiteY5" fmla="*/ 2601532 h 3721994"/>
                  <a:gd name="connsiteX6" fmla="*/ 2369713 w 3206840"/>
                  <a:gd name="connsiteY6" fmla="*/ 3721994 h 3721994"/>
                  <a:gd name="connsiteX7" fmla="*/ 875764 w 3206840"/>
                  <a:gd name="connsiteY7" fmla="*/ 3721994 h 3721994"/>
                  <a:gd name="connsiteX8" fmla="*/ 862885 w 3206840"/>
                  <a:gd name="connsiteY8" fmla="*/ 2562896 h 3721994"/>
                  <a:gd name="connsiteX9" fmla="*/ 0 w 3206840"/>
                  <a:gd name="connsiteY9" fmla="*/ 1712890 h 3721994"/>
                  <a:gd name="connsiteX10" fmla="*/ 888643 w 3206840"/>
                  <a:gd name="connsiteY10" fmla="*/ 888642 h 3721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206840" h="3721994">
                    <a:moveTo>
                      <a:pt x="875764" y="940158"/>
                    </a:moveTo>
                    <a:lnTo>
                      <a:pt x="875764" y="0"/>
                    </a:lnTo>
                    <a:lnTo>
                      <a:pt x="2395471" y="0"/>
                    </a:lnTo>
                    <a:lnTo>
                      <a:pt x="2395471" y="991673"/>
                    </a:lnTo>
                    <a:lnTo>
                      <a:pt x="3206840" y="1841679"/>
                    </a:lnTo>
                    <a:lnTo>
                      <a:pt x="2369713" y="2601532"/>
                    </a:lnTo>
                    <a:lnTo>
                      <a:pt x="2369713" y="3721994"/>
                    </a:lnTo>
                    <a:lnTo>
                      <a:pt x="875764" y="3721994"/>
                    </a:lnTo>
                    <a:lnTo>
                      <a:pt x="862885" y="2562896"/>
                    </a:lnTo>
                    <a:lnTo>
                      <a:pt x="0" y="1712890"/>
                    </a:lnTo>
                    <a:lnTo>
                      <a:pt x="888643" y="888642"/>
                    </a:lnTo>
                  </a:path>
                </a:pathLst>
              </a:custGeom>
              <a:solidFill>
                <a:schemeClr val="accent1"/>
              </a:solidFill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  <p:cxnSp>
            <p:nvCxnSpPr>
              <p:cNvPr id="175" name="Straight Connector 174"/>
              <p:cNvCxnSpPr>
                <a:stCxn id="174" idx="10"/>
                <a:endCxn id="174" idx="5"/>
              </p:cNvCxnSpPr>
              <p:nvPr/>
            </p:nvCxnSpPr>
            <p:spPr>
              <a:xfrm>
                <a:off x="818195" y="4906319"/>
                <a:ext cx="1006548" cy="780159"/>
              </a:xfrm>
              <a:prstGeom prst="line">
                <a:avLst/>
              </a:prstGeom>
              <a:ln w="222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>
                <a:stCxn id="174" idx="8"/>
                <a:endCxn id="174" idx="3"/>
              </p:cNvCxnSpPr>
              <p:nvPr/>
            </p:nvCxnSpPr>
            <p:spPr>
              <a:xfrm flipV="1">
                <a:off x="800380" y="4952566"/>
                <a:ext cx="1042178" cy="715816"/>
              </a:xfrm>
              <a:prstGeom prst="line">
                <a:avLst/>
              </a:prstGeom>
              <a:ln w="222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7" name="Freeform 176"/>
              <p:cNvSpPr/>
              <p:nvPr/>
            </p:nvSpPr>
            <p:spPr>
              <a:xfrm>
                <a:off x="214265" y="5213959"/>
                <a:ext cx="2166307" cy="132707"/>
              </a:xfrm>
              <a:custGeom>
                <a:avLst/>
                <a:gdLst>
                  <a:gd name="connsiteX0" fmla="*/ 103031 w 3232597"/>
                  <a:gd name="connsiteY0" fmla="*/ 0 h 231820"/>
                  <a:gd name="connsiteX1" fmla="*/ 1674253 w 3232597"/>
                  <a:gd name="connsiteY1" fmla="*/ 103031 h 231820"/>
                  <a:gd name="connsiteX2" fmla="*/ 3168202 w 3232597"/>
                  <a:gd name="connsiteY2" fmla="*/ 128789 h 231820"/>
                  <a:gd name="connsiteX3" fmla="*/ 3232597 w 3232597"/>
                  <a:gd name="connsiteY3" fmla="*/ 180304 h 231820"/>
                  <a:gd name="connsiteX4" fmla="*/ 3168202 w 3232597"/>
                  <a:gd name="connsiteY4" fmla="*/ 231820 h 231820"/>
                  <a:gd name="connsiteX5" fmla="*/ 1596980 w 3232597"/>
                  <a:gd name="connsiteY5" fmla="*/ 128789 h 231820"/>
                  <a:gd name="connsiteX6" fmla="*/ 38636 w 3232597"/>
                  <a:gd name="connsiteY6" fmla="*/ 103031 h 231820"/>
                  <a:gd name="connsiteX7" fmla="*/ 0 w 3232597"/>
                  <a:gd name="connsiteY7" fmla="*/ 64394 h 231820"/>
                  <a:gd name="connsiteX8" fmla="*/ 103031 w 3232597"/>
                  <a:gd name="connsiteY8" fmla="*/ 0 h 23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32597" h="231820">
                    <a:moveTo>
                      <a:pt x="103031" y="0"/>
                    </a:moveTo>
                    <a:lnTo>
                      <a:pt x="1674253" y="103031"/>
                    </a:lnTo>
                    <a:lnTo>
                      <a:pt x="3168202" y="128789"/>
                    </a:lnTo>
                    <a:lnTo>
                      <a:pt x="3232597" y="180304"/>
                    </a:lnTo>
                    <a:lnTo>
                      <a:pt x="3168202" y="231820"/>
                    </a:lnTo>
                    <a:lnTo>
                      <a:pt x="1596980" y="128789"/>
                    </a:lnTo>
                    <a:lnTo>
                      <a:pt x="38636" y="103031"/>
                    </a:lnTo>
                    <a:lnTo>
                      <a:pt x="0" y="64394"/>
                    </a:lnTo>
                    <a:lnTo>
                      <a:pt x="103031" y="0"/>
                    </a:ln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  <p:sp>
            <p:nvSpPr>
              <p:cNvPr id="182" name="Curved Down Arrow 181"/>
              <p:cNvSpPr/>
              <p:nvPr/>
            </p:nvSpPr>
            <p:spPr>
              <a:xfrm rot="993760">
                <a:off x="1940542" y="5429105"/>
                <a:ext cx="518417" cy="160858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83" name="Curved Up Arrow 182"/>
              <p:cNvSpPr/>
              <p:nvPr/>
            </p:nvSpPr>
            <p:spPr>
              <a:xfrm rot="9763677">
                <a:off x="235643" y="5421063"/>
                <a:ext cx="603930" cy="168900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372" name="Group 183"/>
            <p:cNvGrpSpPr>
              <a:grpSpLocks/>
            </p:cNvGrpSpPr>
            <p:nvPr/>
          </p:nvGrpSpPr>
          <p:grpSpPr bwMode="auto">
            <a:xfrm>
              <a:off x="6786578" y="4643446"/>
              <a:ext cx="2071702" cy="1357322"/>
              <a:chOff x="5105400" y="2832278"/>
              <a:chExt cx="3429794" cy="2120722"/>
            </a:xfrm>
          </p:grpSpPr>
          <p:sp>
            <p:nvSpPr>
              <p:cNvPr id="185" name="Freeform 184"/>
              <p:cNvSpPr/>
              <p:nvPr/>
            </p:nvSpPr>
            <p:spPr>
              <a:xfrm>
                <a:off x="5105362" y="2970639"/>
                <a:ext cx="3429781" cy="1981608"/>
              </a:xfrm>
              <a:custGeom>
                <a:avLst/>
                <a:gdLst>
                  <a:gd name="connsiteX0" fmla="*/ 1120462 w 3490175"/>
                  <a:gd name="connsiteY0" fmla="*/ 0 h 1764406"/>
                  <a:gd name="connsiteX1" fmla="*/ 1107583 w 3490175"/>
                  <a:gd name="connsiteY1" fmla="*/ 1030310 h 1764406"/>
                  <a:gd name="connsiteX2" fmla="*/ 0 w 3490175"/>
                  <a:gd name="connsiteY2" fmla="*/ 206062 h 1764406"/>
                  <a:gd name="connsiteX3" fmla="*/ 0 w 3490175"/>
                  <a:gd name="connsiteY3" fmla="*/ 1764406 h 1764406"/>
                  <a:gd name="connsiteX4" fmla="*/ 1661375 w 3490175"/>
                  <a:gd name="connsiteY4" fmla="*/ 1764406 h 1764406"/>
                  <a:gd name="connsiteX5" fmla="*/ 1828800 w 3490175"/>
                  <a:gd name="connsiteY5" fmla="*/ 450760 h 1764406"/>
                  <a:gd name="connsiteX6" fmla="*/ 1841679 w 3490175"/>
                  <a:gd name="connsiteY6" fmla="*/ 1764406 h 1764406"/>
                  <a:gd name="connsiteX7" fmla="*/ 3438659 w 3490175"/>
                  <a:gd name="connsiteY7" fmla="*/ 1764406 h 1764406"/>
                  <a:gd name="connsiteX8" fmla="*/ 3490175 w 3490175"/>
                  <a:gd name="connsiteY8" fmla="*/ 180304 h 1764406"/>
                  <a:gd name="connsiteX9" fmla="*/ 2369713 w 3490175"/>
                  <a:gd name="connsiteY9" fmla="*/ 914400 h 1764406"/>
                  <a:gd name="connsiteX10" fmla="*/ 2369713 w 3490175"/>
                  <a:gd name="connsiteY10" fmla="*/ 347729 h 1764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90175" h="1764406">
                    <a:moveTo>
                      <a:pt x="1120462" y="0"/>
                    </a:moveTo>
                    <a:lnTo>
                      <a:pt x="1107583" y="1030310"/>
                    </a:lnTo>
                    <a:lnTo>
                      <a:pt x="0" y="206062"/>
                    </a:lnTo>
                    <a:lnTo>
                      <a:pt x="0" y="1764406"/>
                    </a:lnTo>
                    <a:lnTo>
                      <a:pt x="1661375" y="1764406"/>
                    </a:lnTo>
                    <a:lnTo>
                      <a:pt x="1828800" y="450760"/>
                    </a:lnTo>
                    <a:lnTo>
                      <a:pt x="1841679" y="1764406"/>
                    </a:lnTo>
                    <a:lnTo>
                      <a:pt x="3438659" y="1764406"/>
                    </a:lnTo>
                    <a:lnTo>
                      <a:pt x="3490175" y="180304"/>
                    </a:lnTo>
                    <a:lnTo>
                      <a:pt x="2369713" y="914400"/>
                    </a:lnTo>
                    <a:lnTo>
                      <a:pt x="2369713" y="347729"/>
                    </a:lnTo>
                  </a:path>
                </a:pathLst>
              </a:custGeom>
              <a:solidFill>
                <a:schemeClr val="accent1"/>
              </a:solidFill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  <p:cxnSp>
            <p:nvCxnSpPr>
              <p:cNvPr id="186" name="Straight Connector 185"/>
              <p:cNvCxnSpPr/>
              <p:nvPr/>
            </p:nvCxnSpPr>
            <p:spPr>
              <a:xfrm rot="16200000" flipH="1">
                <a:off x="7174706" y="3173934"/>
                <a:ext cx="384418" cy="2627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16200000" flipH="1">
                <a:off x="5905330" y="3848228"/>
                <a:ext cx="825876" cy="13142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>
                <a:stCxn id="185" idx="2"/>
                <a:endCxn id="185" idx="4"/>
              </p:cNvCxnSpPr>
              <p:nvPr/>
            </p:nvCxnSpPr>
            <p:spPr>
              <a:xfrm>
                <a:off x="5105362" y="3203770"/>
                <a:ext cx="1632102" cy="1748477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5400000" flipH="1" flipV="1">
                <a:off x="6229687" y="4261870"/>
                <a:ext cx="114085" cy="7621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>
                <a:endCxn id="185" idx="4"/>
              </p:cNvCxnSpPr>
              <p:nvPr/>
            </p:nvCxnSpPr>
            <p:spPr>
              <a:xfrm rot="16200000" flipH="1">
                <a:off x="6187989" y="4402772"/>
                <a:ext cx="610107" cy="488842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1" name="Oval 190"/>
              <p:cNvSpPr/>
              <p:nvPr/>
            </p:nvSpPr>
            <p:spPr>
              <a:xfrm>
                <a:off x="6201314" y="2831753"/>
                <a:ext cx="1164287" cy="2405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dirty="0">
                  <a:latin typeface="Arial"/>
                </a:endParaRPr>
              </a:p>
            </p:txBody>
          </p:sp>
          <p:cxnSp>
            <p:nvCxnSpPr>
              <p:cNvPr id="192" name="Straight Connector 191"/>
              <p:cNvCxnSpPr>
                <a:endCxn id="185" idx="4"/>
              </p:cNvCxnSpPr>
              <p:nvPr/>
            </p:nvCxnSpPr>
            <p:spPr>
              <a:xfrm rot="16200000" flipH="1">
                <a:off x="6188897" y="4403679"/>
                <a:ext cx="684511" cy="412624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>
                <a:endCxn id="185" idx="6"/>
              </p:cNvCxnSpPr>
              <p:nvPr/>
            </p:nvCxnSpPr>
            <p:spPr>
              <a:xfrm rot="5400000">
                <a:off x="6847630" y="3264733"/>
                <a:ext cx="1753438" cy="1621589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4" name="Oval 193"/>
              <p:cNvSpPr/>
              <p:nvPr/>
            </p:nvSpPr>
            <p:spPr>
              <a:xfrm>
                <a:off x="6301185" y="3265772"/>
                <a:ext cx="1140632" cy="26289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dirty="0">
                  <a:latin typeface="Arial"/>
                </a:endParaRPr>
              </a:p>
            </p:txBody>
          </p:sp>
          <p:cxnSp>
            <p:nvCxnSpPr>
              <p:cNvPr id="195" name="Straight Connector 194"/>
              <p:cNvCxnSpPr/>
              <p:nvPr/>
            </p:nvCxnSpPr>
            <p:spPr>
              <a:xfrm rot="16200000" flipH="1">
                <a:off x="7278779" y="4164812"/>
                <a:ext cx="305053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>
                <a:off x="6815274" y="4360759"/>
                <a:ext cx="669630" cy="48358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7391883" y="4267736"/>
                <a:ext cx="113011" cy="86805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6172405" y="4128850"/>
                <a:ext cx="152435" cy="2481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rot="5400000">
                <a:off x="6406036" y="4338124"/>
                <a:ext cx="915162" cy="1051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5400000">
                <a:off x="6337371" y="4279972"/>
                <a:ext cx="992044" cy="4993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6755862" y="4813361"/>
                <a:ext cx="152435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2" name="Freeform 201"/>
              <p:cNvSpPr/>
              <p:nvPr/>
            </p:nvSpPr>
            <p:spPr>
              <a:xfrm>
                <a:off x="6542978" y="2960719"/>
                <a:ext cx="835763" cy="362096"/>
              </a:xfrm>
              <a:custGeom>
                <a:avLst/>
                <a:gdLst>
                  <a:gd name="connsiteX0" fmla="*/ 824247 w 837126"/>
                  <a:gd name="connsiteY0" fmla="*/ 0 h 360608"/>
                  <a:gd name="connsiteX1" fmla="*/ 837126 w 837126"/>
                  <a:gd name="connsiteY1" fmla="*/ 360608 h 360608"/>
                  <a:gd name="connsiteX2" fmla="*/ 0 w 837126"/>
                  <a:gd name="connsiteY2" fmla="*/ 128789 h 360608"/>
                  <a:gd name="connsiteX3" fmla="*/ 283335 w 837126"/>
                  <a:gd name="connsiteY3" fmla="*/ 128789 h 360608"/>
                  <a:gd name="connsiteX4" fmla="*/ 450760 w 837126"/>
                  <a:gd name="connsiteY4" fmla="*/ 128789 h 360608"/>
                  <a:gd name="connsiteX5" fmla="*/ 566670 w 837126"/>
                  <a:gd name="connsiteY5" fmla="*/ 90152 h 360608"/>
                  <a:gd name="connsiteX6" fmla="*/ 695459 w 837126"/>
                  <a:gd name="connsiteY6" fmla="*/ 90152 h 360608"/>
                  <a:gd name="connsiteX7" fmla="*/ 772732 w 837126"/>
                  <a:gd name="connsiteY7" fmla="*/ 51515 h 360608"/>
                  <a:gd name="connsiteX8" fmla="*/ 824247 w 837126"/>
                  <a:gd name="connsiteY8" fmla="*/ 0 h 360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7126" h="360608">
                    <a:moveTo>
                      <a:pt x="824247" y="0"/>
                    </a:moveTo>
                    <a:lnTo>
                      <a:pt x="837126" y="360608"/>
                    </a:lnTo>
                    <a:lnTo>
                      <a:pt x="0" y="128789"/>
                    </a:lnTo>
                    <a:lnTo>
                      <a:pt x="283335" y="128789"/>
                    </a:lnTo>
                    <a:lnTo>
                      <a:pt x="450760" y="128789"/>
                    </a:lnTo>
                    <a:lnTo>
                      <a:pt x="566670" y="90152"/>
                    </a:lnTo>
                    <a:lnTo>
                      <a:pt x="695459" y="90152"/>
                    </a:lnTo>
                    <a:lnTo>
                      <a:pt x="772732" y="51515"/>
                    </a:lnTo>
                    <a:lnTo>
                      <a:pt x="824247" y="0"/>
                    </a:lnTo>
                    <a:close/>
                  </a:path>
                </a:pathLst>
              </a:cu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</p:grpSp>
        <p:grpSp>
          <p:nvGrpSpPr>
            <p:cNvPr id="15373" name="Group 110"/>
            <p:cNvGrpSpPr>
              <a:grpSpLocks/>
            </p:cNvGrpSpPr>
            <p:nvPr/>
          </p:nvGrpSpPr>
          <p:grpSpPr bwMode="auto">
            <a:xfrm>
              <a:off x="4286233" y="1500174"/>
              <a:ext cx="2357446" cy="2074877"/>
              <a:chOff x="4752649" y="2155216"/>
              <a:chExt cx="3728845" cy="3636205"/>
            </a:xfrm>
          </p:grpSpPr>
          <p:sp>
            <p:nvSpPr>
              <p:cNvPr id="112" name="Flowchart: Decision 111"/>
              <p:cNvSpPr/>
              <p:nvPr/>
            </p:nvSpPr>
            <p:spPr>
              <a:xfrm>
                <a:off x="4785293" y="2213633"/>
                <a:ext cx="3643469" cy="3577399"/>
              </a:xfrm>
              <a:prstGeom prst="flowChartDecisi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/>
              </a:p>
            </p:txBody>
          </p:sp>
          <p:cxnSp>
            <p:nvCxnSpPr>
              <p:cNvPr id="113" name="Straight Connector 112"/>
              <p:cNvCxnSpPr>
                <a:stCxn id="112" idx="0"/>
                <a:endCxn id="112" idx="2"/>
              </p:cNvCxnSpPr>
              <p:nvPr/>
            </p:nvCxnSpPr>
            <p:spPr>
              <a:xfrm rot="16200000" flipH="1">
                <a:off x="4820974" y="4003725"/>
                <a:ext cx="3574616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>
                <a:stCxn id="112" idx="1"/>
                <a:endCxn id="112" idx="3"/>
              </p:cNvCxnSpPr>
              <p:nvPr/>
            </p:nvCxnSpPr>
            <p:spPr>
              <a:xfrm rot="10800000" flipH="1">
                <a:off x="4785293" y="4002333"/>
                <a:ext cx="3643469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392" name="Group 114"/>
              <p:cNvGrpSpPr>
                <a:grpSpLocks/>
              </p:cNvGrpSpPr>
              <p:nvPr/>
            </p:nvGrpSpPr>
            <p:grpSpPr bwMode="auto">
              <a:xfrm>
                <a:off x="5572132" y="3143248"/>
                <a:ext cx="2000264" cy="1644662"/>
                <a:chOff x="1500166" y="3286124"/>
                <a:chExt cx="2000264" cy="1644662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1499271" y="3285632"/>
                  <a:ext cx="1930965" cy="2783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1499271" y="4932459"/>
                  <a:ext cx="1930965" cy="2783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5400000">
                  <a:off x="2675739" y="4110437"/>
                  <a:ext cx="1649611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>
                  <a:off x="677113" y="4107790"/>
                  <a:ext cx="1646828" cy="25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393" name="TextBox 115"/>
              <p:cNvSpPr txBox="1">
                <a:spLocks noChangeArrowheads="1"/>
              </p:cNvSpPr>
              <p:nvPr/>
            </p:nvSpPr>
            <p:spPr bwMode="auto">
              <a:xfrm>
                <a:off x="6643703" y="3357562"/>
                <a:ext cx="357191" cy="7011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vi-VN" sz="2000"/>
                  <a:t>o</a:t>
                </a:r>
              </a:p>
            </p:txBody>
          </p:sp>
          <p:sp>
            <p:nvSpPr>
              <p:cNvPr id="117" name="Curved Up Arrow 116"/>
              <p:cNvSpPr/>
              <p:nvPr/>
            </p:nvSpPr>
            <p:spPr>
              <a:xfrm rot="18469547">
                <a:off x="6679330" y="2262450"/>
                <a:ext cx="500725" cy="286255"/>
              </a:xfrm>
              <a:prstGeom prst="curvedUp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Curved Up Arrow 117"/>
              <p:cNvSpPr/>
              <p:nvPr/>
            </p:nvSpPr>
            <p:spPr>
              <a:xfrm rot="18518987">
                <a:off x="8088005" y="3714551"/>
                <a:ext cx="500725" cy="286255"/>
              </a:xfrm>
              <a:prstGeom prst="curvedUp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Curved Up Arrow 118"/>
              <p:cNvSpPr/>
              <p:nvPr/>
            </p:nvSpPr>
            <p:spPr>
              <a:xfrm rot="1559132">
                <a:off x="6593217" y="5393235"/>
                <a:ext cx="569998" cy="283744"/>
              </a:xfrm>
              <a:prstGeom prst="curvedUp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Curved Up Arrow 119"/>
              <p:cNvSpPr/>
              <p:nvPr/>
            </p:nvSpPr>
            <p:spPr>
              <a:xfrm rot="12694731">
                <a:off x="4752649" y="3610098"/>
                <a:ext cx="499691" cy="286527"/>
              </a:xfrm>
              <a:prstGeom prst="curvedUp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374" name="Group 124"/>
            <p:cNvGrpSpPr>
              <a:grpSpLocks/>
            </p:cNvGrpSpPr>
            <p:nvPr/>
          </p:nvGrpSpPr>
          <p:grpSpPr bwMode="auto">
            <a:xfrm>
              <a:off x="214282" y="4286256"/>
              <a:ext cx="1928820" cy="1859948"/>
              <a:chOff x="2714618" y="2431428"/>
              <a:chExt cx="3143272" cy="3143272"/>
            </a:xfrm>
          </p:grpSpPr>
          <p:grpSp>
            <p:nvGrpSpPr>
              <p:cNvPr id="15383" name="Group 104"/>
              <p:cNvGrpSpPr>
                <a:grpSpLocks/>
              </p:cNvGrpSpPr>
              <p:nvPr/>
            </p:nvGrpSpPr>
            <p:grpSpPr bwMode="auto">
              <a:xfrm rot="2696997">
                <a:off x="3132353" y="2874076"/>
                <a:ext cx="2211788" cy="2299840"/>
                <a:chOff x="3045852" y="2882720"/>
                <a:chExt cx="3202548" cy="3112115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3034910" y="2897909"/>
                  <a:ext cx="3199011" cy="30564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145" name="Straight Connector 144"/>
                <p:cNvCxnSpPr/>
                <p:nvPr/>
              </p:nvCxnSpPr>
              <p:spPr>
                <a:xfrm rot="16200000" flipH="1" flipV="1">
                  <a:off x="3077458" y="4446097"/>
                  <a:ext cx="3121819" cy="3747"/>
                </a:xfrm>
                <a:prstGeom prst="line">
                  <a:avLst/>
                </a:prstGeom>
                <a:ln w="22225" cmpd="dbl">
                  <a:solidFill>
                    <a:schemeClr val="bg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>
                  <a:endCxn id="144" idx="3"/>
                </p:cNvCxnSpPr>
                <p:nvPr/>
              </p:nvCxnSpPr>
              <p:spPr>
                <a:xfrm flipV="1">
                  <a:off x="3039659" y="4424871"/>
                  <a:ext cx="3202758" cy="0"/>
                </a:xfrm>
                <a:prstGeom prst="line">
                  <a:avLst/>
                </a:prstGeom>
                <a:ln w="22225" cmpd="dbl">
                  <a:solidFill>
                    <a:schemeClr val="bg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2" name="Straight Connector 141"/>
              <p:cNvCxnSpPr/>
              <p:nvPr/>
            </p:nvCxnSpPr>
            <p:spPr>
              <a:xfrm rot="5400000">
                <a:off x="2679341" y="3966693"/>
                <a:ext cx="3143975" cy="72438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>
                <a:off x="2714618" y="4002912"/>
                <a:ext cx="3143270" cy="2683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7" name="TextBox 146"/>
            <p:cNvSpPr txBox="1"/>
            <p:nvPr/>
          </p:nvSpPr>
          <p:spPr>
            <a:xfrm>
              <a:off x="357157" y="3643085"/>
              <a:ext cx="1571630" cy="369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1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2357414" y="3643085"/>
              <a:ext cx="1571630" cy="369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2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4714860" y="3643085"/>
              <a:ext cx="1571630" cy="369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3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7143743" y="3643085"/>
              <a:ext cx="1571630" cy="369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4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285719" y="6324104"/>
              <a:ext cx="1571630" cy="3698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5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2714603" y="6286008"/>
              <a:ext cx="1571630" cy="3698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6</a:t>
              </a: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643422" y="6324104"/>
              <a:ext cx="1571630" cy="3698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7</a:t>
              </a: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7072306" y="6324104"/>
              <a:ext cx="1571630" cy="3698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8</a:t>
              </a:r>
            </a:p>
          </p:txBody>
        </p:sp>
      </p:grpSp>
      <p:sp>
        <p:nvSpPr>
          <p:cNvPr id="163" name="Smiley Face 162"/>
          <p:cNvSpPr/>
          <p:nvPr/>
        </p:nvSpPr>
        <p:spPr>
          <a:xfrm>
            <a:off x="3929063" y="1214438"/>
            <a:ext cx="642937" cy="428625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00" dirty="0">
                <a:hlinkClick r:id="" action="ppaction://noaction"/>
              </a:rPr>
              <a:t>Slide 16</a:t>
            </a:r>
            <a:endParaRPr lang="vi-VN" sz="1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1285875" y="357188"/>
            <a:ext cx="65008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 u="sng" dirty="0" err="1" smtClean="0">
                <a:solidFill>
                  <a:srgbClr val="003300"/>
                </a:solidFill>
                <a:cs typeface="Times New Roman" pitchFamily="18" charset="0"/>
              </a:rPr>
              <a:t>Thủ</a:t>
            </a:r>
            <a:r>
              <a:rPr lang="en-US" sz="2400" b="1" i="1" u="sng" dirty="0" smtClean="0">
                <a:solidFill>
                  <a:srgbClr val="003300"/>
                </a:solidFill>
                <a:cs typeface="Times New Roman" pitchFamily="18" charset="0"/>
              </a:rPr>
              <a:t> </a:t>
            </a:r>
            <a:r>
              <a:rPr lang="en-US" sz="2400" b="1" i="1" u="sng" dirty="0" err="1" smtClean="0">
                <a:solidFill>
                  <a:srgbClr val="003300"/>
                </a:solidFill>
                <a:cs typeface="Times New Roman" pitchFamily="18" charset="0"/>
              </a:rPr>
              <a:t>công</a:t>
            </a:r>
            <a:endParaRPr lang="en-US" sz="2400" b="1" i="1" u="sng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algn="ctr"/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(</a:t>
            </a:r>
            <a:r>
              <a:rPr lang="en-US" sz="2400" dirty="0" err="1">
                <a:cs typeface="Times New Roman" pitchFamily="18" charset="0"/>
              </a:rPr>
              <a:t>tiết</a:t>
            </a:r>
            <a:r>
              <a:rPr lang="en-US" sz="2400" dirty="0"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3" y="1357313"/>
            <a:ext cx="42862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b="1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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8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Củng</a:t>
            </a:r>
            <a:r>
              <a:rPr lang="en-US" sz="28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8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cố</a:t>
            </a:r>
            <a:r>
              <a:rPr lang="en-US" sz="28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- </a:t>
            </a:r>
            <a:r>
              <a:rPr lang="en-US" sz="28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dặn</a:t>
            </a:r>
            <a:r>
              <a:rPr lang="en-US" sz="28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8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dò</a:t>
            </a:r>
            <a:r>
              <a:rPr lang="en-US" sz="28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:</a:t>
            </a:r>
            <a:endParaRPr lang="vi-VN" sz="2800" b="1" u="sng" dirty="0">
              <a:solidFill>
                <a:schemeClr val="accent2">
                  <a:lumMod val="5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2938" y="2214563"/>
            <a:ext cx="7643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cs typeface="Times New Roman" pitchFamily="18" charset="0"/>
              </a:rPr>
              <a:t>- Xem lại quy trình “Gấp tàu thủy hai ống khói”.</a:t>
            </a:r>
            <a:endParaRPr lang="vi-VN" sz="2000"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42938" y="2786063"/>
            <a:ext cx="7143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cs typeface="Times New Roman" pitchFamily="18" charset="0"/>
              </a:rPr>
              <a:t>- Chuẩn bị dụng cụ cho tiết sau, thực hành “Gấp tàu thủy hai ống khói”.</a:t>
            </a:r>
            <a:endParaRPr lang="vi-VN" sz="2000"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285875" y="0"/>
            <a:ext cx="65008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 b="1" i="1" u="sng" dirty="0">
              <a:solidFill>
                <a:srgbClr val="003300"/>
              </a:solidFill>
              <a:cs typeface="Times New Roman" pitchFamily="18" charset="0"/>
            </a:endParaRPr>
          </a:p>
          <a:p>
            <a:pPr algn="ctr"/>
            <a:r>
              <a:rPr lang="en-US" sz="2400" b="1" i="1" u="sng" dirty="0" err="1" smtClean="0">
                <a:solidFill>
                  <a:srgbClr val="003300"/>
                </a:solidFill>
                <a:cs typeface="Times New Roman" pitchFamily="18" charset="0"/>
              </a:rPr>
              <a:t>Thủ</a:t>
            </a:r>
            <a:r>
              <a:rPr lang="en-US" sz="2400" b="1" i="1" u="sng" dirty="0" smtClean="0">
                <a:solidFill>
                  <a:srgbClr val="003300"/>
                </a:solidFill>
                <a:cs typeface="Times New Roman" pitchFamily="18" charset="0"/>
              </a:rPr>
              <a:t> </a:t>
            </a:r>
            <a:r>
              <a:rPr lang="en-US" sz="2400" b="1" i="1" u="sng" dirty="0" err="1" smtClean="0">
                <a:solidFill>
                  <a:srgbClr val="003300"/>
                </a:solidFill>
                <a:cs typeface="Times New Roman" pitchFamily="18" charset="0"/>
              </a:rPr>
              <a:t>công</a:t>
            </a:r>
            <a:endParaRPr lang="en-US" sz="2400" b="1" i="1" u="sng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algn="ctr"/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(</a:t>
            </a:r>
            <a:r>
              <a:rPr lang="en-US" sz="2400" dirty="0" err="1">
                <a:cs typeface="Times New Roman" pitchFamily="18" charset="0"/>
              </a:rPr>
              <a:t>tiết</a:t>
            </a:r>
            <a:r>
              <a:rPr lang="en-US" sz="2400" dirty="0">
                <a:cs typeface="Times New Roman" pitchFamily="18" charset="0"/>
              </a:rPr>
              <a:t> 1)</a:t>
            </a:r>
            <a:endParaRPr lang="vi-VN" sz="2400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5" y="1143000"/>
            <a:ext cx="50006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</a:t>
            </a:r>
            <a:r>
              <a:rPr lang="en-US" sz="2400" b="1" dirty="0">
                <a:latin typeface="Arial"/>
                <a:cs typeface="+mn-cs"/>
                <a:sym typeface="Wingdings"/>
              </a:rPr>
              <a:t> </a:t>
            </a:r>
            <a:r>
              <a:rPr lang="en-US" sz="24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Quan</a:t>
            </a:r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4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sát</a:t>
            </a:r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4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mẫu</a:t>
            </a:r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4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và</a:t>
            </a:r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4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nhận</a:t>
            </a:r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4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xét</a:t>
            </a:r>
            <a:endParaRPr lang="vi-VN" sz="2400" b="1" u="sng" dirty="0">
              <a:solidFill>
                <a:schemeClr val="accent2">
                  <a:lumMod val="50000"/>
                </a:schemeClr>
              </a:solidFill>
              <a:latin typeface="Arial"/>
              <a:cs typeface="+mn-cs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785938" y="2000250"/>
            <a:ext cx="5715000" cy="2286000"/>
            <a:chOff x="5105400" y="2832278"/>
            <a:chExt cx="3429794" cy="2120722"/>
          </a:xfrm>
        </p:grpSpPr>
        <p:sp>
          <p:nvSpPr>
            <p:cNvPr id="8" name="Freeform 7"/>
            <p:cNvSpPr/>
            <p:nvPr/>
          </p:nvSpPr>
          <p:spPr>
            <a:xfrm>
              <a:off x="5105400" y="2972187"/>
              <a:ext cx="3428841" cy="1980813"/>
            </a:xfrm>
            <a:custGeom>
              <a:avLst/>
              <a:gdLst>
                <a:gd name="connsiteX0" fmla="*/ 1120462 w 3490175"/>
                <a:gd name="connsiteY0" fmla="*/ 0 h 1764406"/>
                <a:gd name="connsiteX1" fmla="*/ 1107583 w 3490175"/>
                <a:gd name="connsiteY1" fmla="*/ 1030310 h 1764406"/>
                <a:gd name="connsiteX2" fmla="*/ 0 w 3490175"/>
                <a:gd name="connsiteY2" fmla="*/ 206062 h 1764406"/>
                <a:gd name="connsiteX3" fmla="*/ 0 w 3490175"/>
                <a:gd name="connsiteY3" fmla="*/ 1764406 h 1764406"/>
                <a:gd name="connsiteX4" fmla="*/ 1661375 w 3490175"/>
                <a:gd name="connsiteY4" fmla="*/ 1764406 h 1764406"/>
                <a:gd name="connsiteX5" fmla="*/ 1828800 w 3490175"/>
                <a:gd name="connsiteY5" fmla="*/ 450760 h 1764406"/>
                <a:gd name="connsiteX6" fmla="*/ 1841679 w 3490175"/>
                <a:gd name="connsiteY6" fmla="*/ 1764406 h 1764406"/>
                <a:gd name="connsiteX7" fmla="*/ 3438659 w 3490175"/>
                <a:gd name="connsiteY7" fmla="*/ 1764406 h 1764406"/>
                <a:gd name="connsiteX8" fmla="*/ 3490175 w 3490175"/>
                <a:gd name="connsiteY8" fmla="*/ 180304 h 1764406"/>
                <a:gd name="connsiteX9" fmla="*/ 2369713 w 3490175"/>
                <a:gd name="connsiteY9" fmla="*/ 914400 h 1764406"/>
                <a:gd name="connsiteX10" fmla="*/ 2369713 w 3490175"/>
                <a:gd name="connsiteY10" fmla="*/ 347729 h 176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90175" h="1764406">
                  <a:moveTo>
                    <a:pt x="1120462" y="0"/>
                  </a:moveTo>
                  <a:lnTo>
                    <a:pt x="1107583" y="1030310"/>
                  </a:lnTo>
                  <a:lnTo>
                    <a:pt x="0" y="206062"/>
                  </a:lnTo>
                  <a:lnTo>
                    <a:pt x="0" y="1764406"/>
                  </a:lnTo>
                  <a:lnTo>
                    <a:pt x="1661375" y="1764406"/>
                  </a:lnTo>
                  <a:lnTo>
                    <a:pt x="1828800" y="450760"/>
                  </a:lnTo>
                  <a:lnTo>
                    <a:pt x="1841679" y="1764406"/>
                  </a:lnTo>
                  <a:lnTo>
                    <a:pt x="3438659" y="1764406"/>
                  </a:lnTo>
                  <a:lnTo>
                    <a:pt x="3490175" y="180304"/>
                  </a:lnTo>
                  <a:lnTo>
                    <a:pt x="2369713" y="914400"/>
                  </a:lnTo>
                  <a:lnTo>
                    <a:pt x="2369713" y="347729"/>
                  </a:lnTo>
                </a:path>
              </a:pathLst>
            </a:custGeom>
            <a:solidFill>
              <a:schemeClr val="accent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16200000" flipH="1">
              <a:off x="7174752" y="3173518"/>
              <a:ext cx="382908" cy="381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5907063" y="3848892"/>
              <a:ext cx="823252" cy="1238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2"/>
              <a:endCxn id="8" idx="4"/>
            </p:cNvCxnSpPr>
            <p:nvPr/>
          </p:nvCxnSpPr>
          <p:spPr>
            <a:xfrm>
              <a:off x="5105400" y="3203404"/>
              <a:ext cx="1632010" cy="174959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6229337" y="4262475"/>
              <a:ext cx="114872" cy="7621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endCxn id="8" idx="4"/>
            </p:cNvCxnSpPr>
            <p:nvPr/>
          </p:nvCxnSpPr>
          <p:spPr>
            <a:xfrm rot="16200000" flipH="1">
              <a:off x="6188184" y="4403774"/>
              <a:ext cx="609708" cy="48874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6200076" y="2832278"/>
              <a:ext cx="1165178" cy="24152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</a:endParaRPr>
            </a:p>
          </p:txBody>
        </p:sp>
        <p:cxnSp>
          <p:nvCxnSpPr>
            <p:cNvPr id="15" name="Straight Connector 14"/>
            <p:cNvCxnSpPr>
              <a:endCxn id="8" idx="4"/>
            </p:cNvCxnSpPr>
            <p:nvPr/>
          </p:nvCxnSpPr>
          <p:spPr>
            <a:xfrm rot="16200000" flipH="1">
              <a:off x="6188002" y="4403592"/>
              <a:ext cx="686289" cy="41252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8" idx="6"/>
            </p:cNvCxnSpPr>
            <p:nvPr/>
          </p:nvCxnSpPr>
          <p:spPr>
            <a:xfrm rot="5400000">
              <a:off x="6848634" y="3266441"/>
              <a:ext cx="1752541" cy="162057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6302017" y="3265259"/>
              <a:ext cx="1139454" cy="26509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16200000" flipH="1">
              <a:off x="7278563" y="4165830"/>
              <a:ext cx="30485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6813897" y="4362666"/>
              <a:ext cx="673035" cy="4811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390976" y="4266711"/>
              <a:ext cx="114326" cy="898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172447" y="4129748"/>
              <a:ext cx="152435" cy="147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6406841" y="4338313"/>
              <a:ext cx="914562" cy="114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6337587" y="4280491"/>
              <a:ext cx="991143" cy="5049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756464" y="4813092"/>
              <a:ext cx="152435" cy="147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reeform 24"/>
            <p:cNvSpPr/>
            <p:nvPr/>
          </p:nvSpPr>
          <p:spPr>
            <a:xfrm>
              <a:off x="6542103" y="2961878"/>
              <a:ext cx="837441" cy="360818"/>
            </a:xfrm>
            <a:custGeom>
              <a:avLst/>
              <a:gdLst>
                <a:gd name="connsiteX0" fmla="*/ 824247 w 837126"/>
                <a:gd name="connsiteY0" fmla="*/ 0 h 360608"/>
                <a:gd name="connsiteX1" fmla="*/ 837126 w 837126"/>
                <a:gd name="connsiteY1" fmla="*/ 360608 h 360608"/>
                <a:gd name="connsiteX2" fmla="*/ 0 w 837126"/>
                <a:gd name="connsiteY2" fmla="*/ 128789 h 360608"/>
                <a:gd name="connsiteX3" fmla="*/ 283335 w 837126"/>
                <a:gd name="connsiteY3" fmla="*/ 128789 h 360608"/>
                <a:gd name="connsiteX4" fmla="*/ 450760 w 837126"/>
                <a:gd name="connsiteY4" fmla="*/ 128789 h 360608"/>
                <a:gd name="connsiteX5" fmla="*/ 566670 w 837126"/>
                <a:gd name="connsiteY5" fmla="*/ 90152 h 360608"/>
                <a:gd name="connsiteX6" fmla="*/ 695459 w 837126"/>
                <a:gd name="connsiteY6" fmla="*/ 90152 h 360608"/>
                <a:gd name="connsiteX7" fmla="*/ 772732 w 837126"/>
                <a:gd name="connsiteY7" fmla="*/ 51515 h 360608"/>
                <a:gd name="connsiteX8" fmla="*/ 824247 w 837126"/>
                <a:gd name="connsiteY8" fmla="*/ 0 h 36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7126" h="360608">
                  <a:moveTo>
                    <a:pt x="824247" y="0"/>
                  </a:moveTo>
                  <a:lnTo>
                    <a:pt x="837126" y="360608"/>
                  </a:lnTo>
                  <a:lnTo>
                    <a:pt x="0" y="128789"/>
                  </a:lnTo>
                  <a:lnTo>
                    <a:pt x="283335" y="128789"/>
                  </a:lnTo>
                  <a:lnTo>
                    <a:pt x="450760" y="128789"/>
                  </a:lnTo>
                  <a:lnTo>
                    <a:pt x="566670" y="90152"/>
                  </a:lnTo>
                  <a:lnTo>
                    <a:pt x="695459" y="90152"/>
                  </a:lnTo>
                  <a:lnTo>
                    <a:pt x="772732" y="51515"/>
                  </a:lnTo>
                  <a:lnTo>
                    <a:pt x="824247" y="0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14375" y="4643438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cs typeface="Times New Roman" pitchFamily="18" charset="0"/>
              </a:rPr>
              <a:t>1/ Tàu thủy được làm bằng gì?</a:t>
            </a:r>
            <a:endParaRPr lang="vi-VN" sz="2000">
              <a:cs typeface="Times New Roman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28688" y="5286375"/>
            <a:ext cx="4786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CC"/>
                </a:solidFill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000">
                <a:solidFill>
                  <a:srgbClr val="0000CC"/>
                </a:solidFill>
                <a:cs typeface="Times New Roman" pitchFamily="18" charset="0"/>
              </a:rPr>
              <a:t>Tàu thủy được làm bằng giấy</a:t>
            </a:r>
            <a:endParaRPr lang="vi-VN" sz="2000">
              <a:solidFill>
                <a:srgbClr val="0000CC"/>
              </a:solidFill>
              <a:cs typeface="Times New Roman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42938" y="5929313"/>
            <a:ext cx="6286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cs typeface="Times New Roman" pitchFamily="18" charset="0"/>
              </a:rPr>
              <a:t>2/ Tàu thủy giấy có đặc điểm gì?</a:t>
            </a:r>
            <a:endParaRPr lang="vi-VN" sz="2000"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0215563" y="500063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285875" y="0"/>
            <a:ext cx="6500813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 smtClean="0">
                <a:solidFill>
                  <a:srgbClr val="003300"/>
                </a:solidFill>
                <a:latin typeface="Arial"/>
                <a:cs typeface="Times New Roman" pitchFamily="18" charset="0"/>
              </a:rPr>
              <a:t>Thủ</a:t>
            </a:r>
            <a:r>
              <a:rPr lang="en-US" sz="2400" b="1" i="1" u="sng" dirty="0" smtClean="0">
                <a:solidFill>
                  <a:srgbClr val="00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i="1" u="sng" dirty="0" err="1" smtClean="0">
                <a:solidFill>
                  <a:srgbClr val="003300"/>
                </a:solidFill>
                <a:latin typeface="Arial"/>
                <a:cs typeface="Times New Roman" pitchFamily="18" charset="0"/>
              </a:rPr>
              <a:t>công</a:t>
            </a:r>
            <a:endParaRPr lang="en-US" sz="2400" b="1" i="1" u="sng" dirty="0" smtClean="0">
              <a:solidFill>
                <a:srgbClr val="003300"/>
              </a:solidFill>
              <a:latin typeface="Arial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857500" y="2071688"/>
            <a:ext cx="3286125" cy="1928812"/>
            <a:chOff x="5105400" y="2832278"/>
            <a:chExt cx="3429794" cy="2120722"/>
          </a:xfrm>
        </p:grpSpPr>
        <p:sp>
          <p:nvSpPr>
            <p:cNvPr id="9" name="Freeform 8"/>
            <p:cNvSpPr/>
            <p:nvPr/>
          </p:nvSpPr>
          <p:spPr>
            <a:xfrm>
              <a:off x="5105400" y="2971914"/>
              <a:ext cx="3429794" cy="1981086"/>
            </a:xfrm>
            <a:custGeom>
              <a:avLst/>
              <a:gdLst>
                <a:gd name="connsiteX0" fmla="*/ 1120462 w 3490175"/>
                <a:gd name="connsiteY0" fmla="*/ 0 h 1764406"/>
                <a:gd name="connsiteX1" fmla="*/ 1107583 w 3490175"/>
                <a:gd name="connsiteY1" fmla="*/ 1030310 h 1764406"/>
                <a:gd name="connsiteX2" fmla="*/ 0 w 3490175"/>
                <a:gd name="connsiteY2" fmla="*/ 206062 h 1764406"/>
                <a:gd name="connsiteX3" fmla="*/ 0 w 3490175"/>
                <a:gd name="connsiteY3" fmla="*/ 1764406 h 1764406"/>
                <a:gd name="connsiteX4" fmla="*/ 1661375 w 3490175"/>
                <a:gd name="connsiteY4" fmla="*/ 1764406 h 1764406"/>
                <a:gd name="connsiteX5" fmla="*/ 1828800 w 3490175"/>
                <a:gd name="connsiteY5" fmla="*/ 450760 h 1764406"/>
                <a:gd name="connsiteX6" fmla="*/ 1841679 w 3490175"/>
                <a:gd name="connsiteY6" fmla="*/ 1764406 h 1764406"/>
                <a:gd name="connsiteX7" fmla="*/ 3438659 w 3490175"/>
                <a:gd name="connsiteY7" fmla="*/ 1764406 h 1764406"/>
                <a:gd name="connsiteX8" fmla="*/ 3490175 w 3490175"/>
                <a:gd name="connsiteY8" fmla="*/ 180304 h 1764406"/>
                <a:gd name="connsiteX9" fmla="*/ 2369713 w 3490175"/>
                <a:gd name="connsiteY9" fmla="*/ 914400 h 1764406"/>
                <a:gd name="connsiteX10" fmla="*/ 2369713 w 3490175"/>
                <a:gd name="connsiteY10" fmla="*/ 347729 h 176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90175" h="1764406">
                  <a:moveTo>
                    <a:pt x="1120462" y="0"/>
                  </a:moveTo>
                  <a:lnTo>
                    <a:pt x="1107583" y="1030310"/>
                  </a:lnTo>
                  <a:lnTo>
                    <a:pt x="0" y="206062"/>
                  </a:lnTo>
                  <a:lnTo>
                    <a:pt x="0" y="1764406"/>
                  </a:lnTo>
                  <a:lnTo>
                    <a:pt x="1661375" y="1764406"/>
                  </a:lnTo>
                  <a:lnTo>
                    <a:pt x="1828800" y="450760"/>
                  </a:lnTo>
                  <a:lnTo>
                    <a:pt x="1841679" y="1764406"/>
                  </a:lnTo>
                  <a:lnTo>
                    <a:pt x="3438659" y="1764406"/>
                  </a:lnTo>
                  <a:lnTo>
                    <a:pt x="3490175" y="180304"/>
                  </a:lnTo>
                  <a:lnTo>
                    <a:pt x="2369713" y="914400"/>
                  </a:lnTo>
                  <a:lnTo>
                    <a:pt x="2369713" y="347729"/>
                  </a:lnTo>
                </a:path>
              </a:pathLst>
            </a:custGeom>
            <a:solidFill>
              <a:schemeClr val="accent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6200000" flipH="1">
              <a:off x="7173420" y="3174474"/>
              <a:ext cx="383999" cy="331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5907157" y="3849313"/>
              <a:ext cx="823853" cy="1159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9" idx="2"/>
              <a:endCxn id="9" idx="4"/>
            </p:cNvCxnSpPr>
            <p:nvPr/>
          </p:nvCxnSpPr>
          <p:spPr>
            <a:xfrm>
              <a:off x="5105400" y="3202314"/>
              <a:ext cx="1632052" cy="175068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6229174" y="4262093"/>
              <a:ext cx="115200" cy="7621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9" idx="4"/>
            </p:cNvCxnSpPr>
            <p:nvPr/>
          </p:nvCxnSpPr>
          <p:spPr>
            <a:xfrm rot="16200000" flipH="1">
              <a:off x="6188478" y="4404025"/>
              <a:ext cx="609162" cy="4887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6200615" y="2832278"/>
              <a:ext cx="1164804" cy="24087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</a:endParaRPr>
            </a:p>
          </p:txBody>
        </p:sp>
        <p:cxnSp>
          <p:nvCxnSpPr>
            <p:cNvPr id="16" name="Straight Connector 15"/>
            <p:cNvCxnSpPr>
              <a:endCxn id="9" idx="4"/>
            </p:cNvCxnSpPr>
            <p:nvPr/>
          </p:nvCxnSpPr>
          <p:spPr>
            <a:xfrm rot="16200000" flipH="1">
              <a:off x="6188186" y="4403735"/>
              <a:ext cx="685962" cy="41257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9" idx="6"/>
            </p:cNvCxnSpPr>
            <p:nvPr/>
          </p:nvCxnSpPr>
          <p:spPr>
            <a:xfrm rot="5400000">
              <a:off x="6848752" y="3266557"/>
              <a:ext cx="1752432" cy="162045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6301686" y="3265150"/>
              <a:ext cx="1139951" cy="265309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16200000" flipH="1">
              <a:off x="7278968" y="4164929"/>
              <a:ext cx="30545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6814850" y="4361959"/>
              <a:ext cx="671998" cy="48215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391929" y="4267038"/>
              <a:ext cx="112670" cy="8901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172447" y="4129147"/>
              <a:ext cx="152435" cy="174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6406898" y="4338038"/>
              <a:ext cx="914616" cy="1159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6337016" y="4279757"/>
              <a:ext cx="991416" cy="513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755678" y="4813364"/>
              <a:ext cx="152435" cy="174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reeform 25"/>
            <p:cNvSpPr/>
            <p:nvPr/>
          </p:nvSpPr>
          <p:spPr>
            <a:xfrm>
              <a:off x="6541937" y="2961441"/>
              <a:ext cx="838394" cy="361308"/>
            </a:xfrm>
            <a:custGeom>
              <a:avLst/>
              <a:gdLst>
                <a:gd name="connsiteX0" fmla="*/ 824247 w 837126"/>
                <a:gd name="connsiteY0" fmla="*/ 0 h 360608"/>
                <a:gd name="connsiteX1" fmla="*/ 837126 w 837126"/>
                <a:gd name="connsiteY1" fmla="*/ 360608 h 360608"/>
                <a:gd name="connsiteX2" fmla="*/ 0 w 837126"/>
                <a:gd name="connsiteY2" fmla="*/ 128789 h 360608"/>
                <a:gd name="connsiteX3" fmla="*/ 283335 w 837126"/>
                <a:gd name="connsiteY3" fmla="*/ 128789 h 360608"/>
                <a:gd name="connsiteX4" fmla="*/ 450760 w 837126"/>
                <a:gd name="connsiteY4" fmla="*/ 128789 h 360608"/>
                <a:gd name="connsiteX5" fmla="*/ 566670 w 837126"/>
                <a:gd name="connsiteY5" fmla="*/ 90152 h 360608"/>
                <a:gd name="connsiteX6" fmla="*/ 695459 w 837126"/>
                <a:gd name="connsiteY6" fmla="*/ 90152 h 360608"/>
                <a:gd name="connsiteX7" fmla="*/ 772732 w 837126"/>
                <a:gd name="connsiteY7" fmla="*/ 51515 h 360608"/>
                <a:gd name="connsiteX8" fmla="*/ 824247 w 837126"/>
                <a:gd name="connsiteY8" fmla="*/ 0 h 36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7126" h="360608">
                  <a:moveTo>
                    <a:pt x="824247" y="0"/>
                  </a:moveTo>
                  <a:lnTo>
                    <a:pt x="837126" y="360608"/>
                  </a:lnTo>
                  <a:lnTo>
                    <a:pt x="0" y="128789"/>
                  </a:lnTo>
                  <a:lnTo>
                    <a:pt x="283335" y="128789"/>
                  </a:lnTo>
                  <a:lnTo>
                    <a:pt x="450760" y="128789"/>
                  </a:lnTo>
                  <a:lnTo>
                    <a:pt x="566670" y="90152"/>
                  </a:lnTo>
                  <a:lnTo>
                    <a:pt x="695459" y="90152"/>
                  </a:lnTo>
                  <a:lnTo>
                    <a:pt x="772732" y="51515"/>
                  </a:lnTo>
                  <a:lnTo>
                    <a:pt x="824247" y="0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571500" y="4071938"/>
            <a:ext cx="1928813" cy="5715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latin typeface="Arial"/>
                <a:cs typeface="Times New Roman" pitchFamily="18" charset="0"/>
              </a:rPr>
              <a:t>Thành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tàu</a:t>
            </a:r>
            <a:endParaRPr lang="vi-VN" sz="2000" dirty="0">
              <a:cs typeface="Times New Roman" pitchFamily="18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2500313" y="3643313"/>
            <a:ext cx="3071812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2428875" y="3571876"/>
            <a:ext cx="714375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889125" y="1071563"/>
            <a:ext cx="1754188" cy="5715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latin typeface="Arial"/>
                <a:cs typeface="Times New Roman" pitchFamily="18" charset="0"/>
              </a:rPr>
              <a:t>Mũi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tàu</a:t>
            </a:r>
            <a:endParaRPr lang="vi-VN" sz="2000" dirty="0">
              <a:cs typeface="Times New Roman" pitchFamily="18" charset="0"/>
            </a:endParaRPr>
          </a:p>
        </p:txBody>
      </p:sp>
      <p:cxnSp>
        <p:nvCxnSpPr>
          <p:cNvPr id="43" name="Straight Arrow Connector 42"/>
          <p:cNvCxnSpPr>
            <a:endCxn id="9" idx="2"/>
          </p:cNvCxnSpPr>
          <p:nvPr/>
        </p:nvCxnSpPr>
        <p:spPr>
          <a:xfrm rot="5400000">
            <a:off x="2796381" y="1704182"/>
            <a:ext cx="765175" cy="6429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9" idx="8"/>
          </p:cNvCxnSpPr>
          <p:nvPr/>
        </p:nvCxnSpPr>
        <p:spPr>
          <a:xfrm>
            <a:off x="3500438" y="1643063"/>
            <a:ext cx="2643187" cy="7397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714875" y="1071563"/>
            <a:ext cx="1928813" cy="64293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Arial"/>
                <a:cs typeface="Times New Roman" pitchFamily="18" charset="0"/>
              </a:rPr>
              <a:t>2 </a:t>
            </a:r>
            <a:r>
              <a:rPr lang="en-US" sz="2000" dirty="0" err="1">
                <a:latin typeface="Arial"/>
                <a:cs typeface="Times New Roman" pitchFamily="18" charset="0"/>
              </a:rPr>
              <a:t>ống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khói</a:t>
            </a:r>
            <a:endParaRPr lang="vi-VN" sz="2000" dirty="0">
              <a:cs typeface="Times New Roman" pitchFamily="18" charset="0"/>
            </a:endParaRPr>
          </a:p>
        </p:txBody>
      </p:sp>
      <p:cxnSp>
        <p:nvCxnSpPr>
          <p:cNvPr id="49" name="Straight Arrow Connector 48"/>
          <p:cNvCxnSpPr>
            <a:stCxn id="47" idx="2"/>
            <a:endCxn id="15" idx="5"/>
          </p:cNvCxnSpPr>
          <p:nvPr/>
        </p:nvCxnSpPr>
        <p:spPr>
          <a:xfrm rot="5400000">
            <a:off x="4997450" y="1576388"/>
            <a:ext cx="544513" cy="8207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7" idx="2"/>
            <a:endCxn id="18" idx="5"/>
          </p:cNvCxnSpPr>
          <p:nvPr/>
        </p:nvCxnSpPr>
        <p:spPr>
          <a:xfrm rot="5400000">
            <a:off x="4829175" y="1820863"/>
            <a:ext cx="957263" cy="7445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28625" y="4857750"/>
            <a:ext cx="6072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cs typeface="Times New Roman" pitchFamily="18" charset="0"/>
              </a:rPr>
              <a:t>3/ Trong thực tế tàu thủy dùng để làm gì?</a:t>
            </a:r>
            <a:endParaRPr lang="vi-VN" sz="2000">
              <a:cs typeface="Times New Roman" pitchFamily="18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8625" y="5429250"/>
            <a:ext cx="8501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CC"/>
                </a:solidFill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000">
                <a:solidFill>
                  <a:srgbClr val="0000CC"/>
                </a:solidFill>
                <a:cs typeface="Times New Roman" pitchFamily="18" charset="0"/>
              </a:rPr>
              <a:t>Trong thực tế tàu thủy làm bằng sắt. Dùng để chở khách, vận chuyển hàng hóa.</a:t>
            </a:r>
            <a:endParaRPr lang="vi-VN" sz="2000">
              <a:solidFill>
                <a:srgbClr val="0000CC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1" grpId="0" animBg="1"/>
      <p:bldP spid="47" grpId="0" animBg="1"/>
      <p:bldP spid="56" grpId="0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43000" y="0"/>
            <a:ext cx="6500813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 smtClean="0">
                <a:solidFill>
                  <a:srgbClr val="003300"/>
                </a:solidFill>
                <a:latin typeface="Arial"/>
                <a:cs typeface="Times New Roman" pitchFamily="18" charset="0"/>
              </a:rPr>
              <a:t>Thủ</a:t>
            </a:r>
            <a:r>
              <a:rPr lang="en-US" sz="2400" b="1" i="1" u="sng" dirty="0" smtClean="0">
                <a:solidFill>
                  <a:srgbClr val="00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i="1" u="sng" dirty="0" err="1" smtClean="0">
                <a:solidFill>
                  <a:srgbClr val="003300"/>
                </a:solidFill>
                <a:latin typeface="Arial"/>
                <a:cs typeface="Times New Roman" pitchFamily="18" charset="0"/>
              </a:rPr>
              <a:t>công</a:t>
            </a:r>
            <a:endParaRPr lang="en-US" sz="2400" b="1" i="1" u="sng" dirty="0" smtClean="0">
              <a:solidFill>
                <a:srgbClr val="003300"/>
              </a:solidFill>
              <a:latin typeface="Arial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 smtClean="0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 smtClean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75" y="1071563"/>
            <a:ext cx="5786438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 </a:t>
            </a:r>
            <a:r>
              <a:rPr lang="vi-VN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Hướng dẫn thực hành mẫu</a:t>
            </a:r>
            <a:endParaRPr lang="vi-VN" sz="2000" b="1" u="sng" dirty="0">
              <a:solidFill>
                <a:schemeClr val="accent2">
                  <a:lumMod val="5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625" y="1785938"/>
            <a:ext cx="15001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u="sng" dirty="0">
                <a:latin typeface="Arial"/>
                <a:cs typeface="+mn-cs"/>
              </a:rPr>
              <a:t>Bước 1: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43063" y="1785938"/>
            <a:ext cx="59293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Gấp, cắt tờ giấy hình vuông.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85750" y="3071813"/>
            <a:ext cx="3714750" cy="3143250"/>
            <a:chOff x="533400" y="2590800"/>
            <a:chExt cx="4203879" cy="3429794"/>
          </a:xfrm>
        </p:grpSpPr>
        <p:sp>
          <p:nvSpPr>
            <p:cNvPr id="14" name="Right Triangle 13"/>
            <p:cNvSpPr/>
            <p:nvPr/>
          </p:nvSpPr>
          <p:spPr>
            <a:xfrm flipH="1" flipV="1">
              <a:off x="533400" y="2590800"/>
              <a:ext cx="3276870" cy="3429794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latin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808474" y="2590800"/>
              <a:ext cx="914433" cy="342979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latin typeface="Arial"/>
              </a:endParaRPr>
            </a:p>
          </p:txBody>
        </p:sp>
        <p:cxnSp>
          <p:nvCxnSpPr>
            <p:cNvPr id="16" name="Straight Connector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2550794" y="4304798"/>
              <a:ext cx="3429794" cy="1796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810270" y="3048106"/>
              <a:ext cx="914434" cy="1732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822846" y="3503679"/>
              <a:ext cx="914433" cy="173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822846" y="3922876"/>
              <a:ext cx="914433" cy="173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810270" y="4355931"/>
              <a:ext cx="914434" cy="173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822846" y="4761270"/>
              <a:ext cx="914433" cy="173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821049" y="5180467"/>
              <a:ext cx="914434" cy="173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808474" y="5587539"/>
              <a:ext cx="914433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69"/>
          <p:cNvGrpSpPr>
            <a:grpSpLocks/>
          </p:cNvGrpSpPr>
          <p:nvPr/>
        </p:nvGrpSpPr>
        <p:grpSpPr bwMode="auto">
          <a:xfrm>
            <a:off x="5000625" y="3071813"/>
            <a:ext cx="3429000" cy="3144837"/>
            <a:chOff x="5000628" y="2571744"/>
            <a:chExt cx="3429025" cy="3144066"/>
          </a:xfrm>
        </p:grpSpPr>
        <p:grpSp>
          <p:nvGrpSpPr>
            <p:cNvPr id="6156" name="Group 24"/>
            <p:cNvGrpSpPr>
              <a:grpSpLocks/>
            </p:cNvGrpSpPr>
            <p:nvPr/>
          </p:nvGrpSpPr>
          <p:grpSpPr bwMode="auto">
            <a:xfrm>
              <a:off x="5000629" y="2571744"/>
              <a:ext cx="3429024" cy="3143272"/>
              <a:chOff x="2858037" y="2578995"/>
              <a:chExt cx="3669405" cy="3442673"/>
            </a:xfrm>
          </p:grpSpPr>
          <p:grpSp>
            <p:nvGrpSpPr>
              <p:cNvPr id="6161" name="Group 18"/>
              <p:cNvGrpSpPr>
                <a:grpSpLocks/>
              </p:cNvGrpSpPr>
              <p:nvPr/>
            </p:nvGrpSpPr>
            <p:grpSpPr bwMode="auto">
              <a:xfrm>
                <a:off x="3769215" y="2590800"/>
                <a:ext cx="929427" cy="3429794"/>
                <a:chOff x="3769215" y="2590800"/>
                <a:chExt cx="929427" cy="3429794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3768592" y="2591162"/>
                  <a:ext cx="913954" cy="342268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58" name="Straight Connector 57"/>
                <p:cNvCxnSpPr>
                  <a:stCxn id="57" idx="0"/>
                  <a:endCxn id="57" idx="2"/>
                </p:cNvCxnSpPr>
                <p:nvPr/>
              </p:nvCxnSpPr>
              <p:spPr>
                <a:xfrm rot="16200000" flipH="1">
                  <a:off x="2515077" y="4301655"/>
                  <a:ext cx="3422684" cy="169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3770292" y="3048332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3783882" y="3503763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3783882" y="3922689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3770292" y="4355523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3783882" y="4760542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3782183" y="5174254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3768592" y="5581013"/>
                  <a:ext cx="913954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62" name="Group 19"/>
              <p:cNvGrpSpPr>
                <a:grpSpLocks/>
              </p:cNvGrpSpPr>
              <p:nvPr/>
            </p:nvGrpSpPr>
            <p:grpSpPr bwMode="auto">
              <a:xfrm>
                <a:off x="4682541" y="2588652"/>
                <a:ext cx="929427" cy="3429794"/>
                <a:chOff x="3769215" y="2590800"/>
                <a:chExt cx="929427" cy="3429794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3769220" y="2591573"/>
                  <a:ext cx="913954" cy="342268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49" name="Straight Connector 48"/>
                <p:cNvCxnSpPr>
                  <a:stCxn id="48" idx="0"/>
                  <a:endCxn id="48" idx="2"/>
                </p:cNvCxnSpPr>
                <p:nvPr/>
              </p:nvCxnSpPr>
              <p:spPr>
                <a:xfrm rot="16200000" flipH="1">
                  <a:off x="2515706" y="4302066"/>
                  <a:ext cx="3422683" cy="169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3770920" y="3048742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>
                  <a:off x="3784510" y="3504172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3784510" y="3923100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3770920" y="4355932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3784510" y="4760953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>
                  <a:off x="3782811" y="5179879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3769220" y="5581424"/>
                  <a:ext cx="913954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63" name="Group 36"/>
              <p:cNvGrpSpPr>
                <a:grpSpLocks/>
              </p:cNvGrpSpPr>
              <p:nvPr/>
            </p:nvGrpSpPr>
            <p:grpSpPr bwMode="auto">
              <a:xfrm>
                <a:off x="2858037" y="2591874"/>
                <a:ext cx="929427" cy="3429794"/>
                <a:chOff x="3769215" y="2590800"/>
                <a:chExt cx="929427" cy="3429794"/>
              </a:xfrm>
            </p:grpSpPr>
            <p:sp>
              <p:nvSpPr>
                <p:cNvPr id="39" name="Rectangle 38"/>
                <p:cNvSpPr/>
                <p:nvPr/>
              </p:nvSpPr>
              <p:spPr>
                <a:xfrm>
                  <a:off x="3769214" y="2590088"/>
                  <a:ext cx="913954" cy="3429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40" name="Straight Connector 39"/>
                <p:cNvCxnSpPr>
                  <a:stCxn id="39" idx="0"/>
                  <a:endCxn id="39" idx="2"/>
                </p:cNvCxnSpPr>
                <p:nvPr/>
              </p:nvCxnSpPr>
              <p:spPr>
                <a:xfrm rot="16200000" flipH="1">
                  <a:off x="2513960" y="4302320"/>
                  <a:ext cx="3426161" cy="169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3770913" y="3047258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3784504" y="3502689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3784504" y="3921615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3770913" y="4356186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3784504" y="4761207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3782804" y="5178396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3769214" y="5585154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64" name="Group 46"/>
              <p:cNvGrpSpPr>
                <a:grpSpLocks/>
              </p:cNvGrpSpPr>
              <p:nvPr/>
            </p:nvGrpSpPr>
            <p:grpSpPr bwMode="auto">
              <a:xfrm>
                <a:off x="5598015" y="2578995"/>
                <a:ext cx="929427" cy="3429794"/>
                <a:chOff x="3769215" y="2590800"/>
                <a:chExt cx="929427" cy="3429794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3769399" y="2590800"/>
                  <a:ext cx="913954" cy="342963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31" name="Straight Connector 30"/>
                <p:cNvCxnSpPr>
                  <a:stCxn id="30" idx="0"/>
                  <a:endCxn id="30" idx="2"/>
                </p:cNvCxnSpPr>
                <p:nvPr/>
              </p:nvCxnSpPr>
              <p:spPr>
                <a:xfrm rot="16200000" flipH="1">
                  <a:off x="2512407" y="4304769"/>
                  <a:ext cx="3429636" cy="169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3771097" y="3047968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3784688" y="3503399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3784688" y="3922327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3771097" y="4356898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3784688" y="4761918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3782989" y="5179106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3769399" y="5585865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67" name="Straight Connector 66"/>
            <p:cNvCxnSpPr/>
            <p:nvPr/>
          </p:nvCxnSpPr>
          <p:spPr>
            <a:xfrm rot="5400000">
              <a:off x="5143108" y="4143776"/>
              <a:ext cx="3142479" cy="1587"/>
            </a:xfrm>
            <a:prstGeom prst="line">
              <a:avLst/>
            </a:prstGeom>
            <a:ln w="3810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0800000" flipH="1">
              <a:off x="5000628" y="4214403"/>
              <a:ext cx="3414738" cy="12697"/>
            </a:xfrm>
            <a:prstGeom prst="line">
              <a:avLst/>
            </a:prstGeom>
            <a:ln w="28575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6357951" y="3428784"/>
              <a:ext cx="71438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5400000">
              <a:off x="7250214" y="4179487"/>
              <a:ext cx="64278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Straight Arrow Connector 67"/>
          <p:cNvCxnSpPr/>
          <p:nvPr/>
        </p:nvCxnSpPr>
        <p:spPr>
          <a:xfrm>
            <a:off x="4143375" y="4714875"/>
            <a:ext cx="642938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000500" y="6143625"/>
            <a:ext cx="192881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1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85875" y="0"/>
            <a:ext cx="6500813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 smtClean="0">
                <a:solidFill>
                  <a:srgbClr val="003300"/>
                </a:solidFill>
                <a:latin typeface="Arial"/>
                <a:cs typeface="Times New Roman" pitchFamily="18" charset="0"/>
              </a:rPr>
              <a:t>Thủ</a:t>
            </a:r>
            <a:r>
              <a:rPr lang="en-US" sz="2400" b="1" i="1" u="sng" dirty="0" smtClean="0">
                <a:solidFill>
                  <a:srgbClr val="00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i="1" u="sng" dirty="0" err="1" smtClean="0">
                <a:solidFill>
                  <a:srgbClr val="003300"/>
                </a:solidFill>
                <a:latin typeface="Arial"/>
                <a:cs typeface="Times New Roman" pitchFamily="18" charset="0"/>
              </a:rPr>
              <a:t>công</a:t>
            </a:r>
            <a:endParaRPr lang="en-US" sz="2400" b="1" i="1" u="sng" dirty="0" smtClean="0">
              <a:solidFill>
                <a:srgbClr val="003300"/>
              </a:solidFill>
              <a:latin typeface="Arial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3" y="1214438"/>
            <a:ext cx="150018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b="1" u="sng" dirty="0">
                <a:solidFill>
                  <a:srgbClr val="003300"/>
                </a:solidFill>
                <a:latin typeface="Arial"/>
                <a:cs typeface="+mn-cs"/>
              </a:rPr>
              <a:t>Bước 2</a:t>
            </a:r>
            <a:r>
              <a:rPr lang="vi-VN" sz="2000" u="sng" dirty="0">
                <a:latin typeface="Arial"/>
                <a:cs typeface="+mn-cs"/>
              </a:rPr>
              <a:t>: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28750" y="1214438"/>
            <a:ext cx="750093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Gấp lấy điểm dấu giữa và các đường dấu gấp trong.</a:t>
            </a: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4857750" y="2214563"/>
            <a:ext cx="3668713" cy="3592512"/>
            <a:chOff x="2858037" y="2578995"/>
            <a:chExt cx="3669405" cy="3442673"/>
          </a:xfrm>
        </p:grpSpPr>
        <p:grpSp>
          <p:nvGrpSpPr>
            <p:cNvPr id="7189" name="Group 18"/>
            <p:cNvGrpSpPr>
              <a:grpSpLocks/>
            </p:cNvGrpSpPr>
            <p:nvPr/>
          </p:nvGrpSpPr>
          <p:grpSpPr bwMode="auto">
            <a:xfrm>
              <a:off x="3769215" y="2590800"/>
              <a:ext cx="929427" cy="3429794"/>
              <a:chOff x="3769215" y="2590800"/>
              <a:chExt cx="929427" cy="3429794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3769434" y="2591165"/>
                <a:ext cx="914572" cy="342746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94" name="Straight Connector 93"/>
              <p:cNvCxnSpPr>
                <a:stCxn id="93" idx="0"/>
                <a:endCxn id="93" idx="2"/>
              </p:cNvCxnSpPr>
              <p:nvPr/>
            </p:nvCxnSpPr>
            <p:spPr>
              <a:xfrm rot="16200000" flipH="1">
                <a:off x="2512196" y="4305623"/>
                <a:ext cx="3427462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3771022" y="3047551"/>
                <a:ext cx="914572" cy="304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3783725" y="3503938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3783725" y="3923813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3771022" y="4355859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3783725" y="4762042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3783725" y="5180397"/>
                <a:ext cx="912984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3769434" y="5586580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90" name="Group 19"/>
            <p:cNvGrpSpPr>
              <a:grpSpLocks/>
            </p:cNvGrpSpPr>
            <p:nvPr/>
          </p:nvGrpSpPr>
          <p:grpSpPr bwMode="auto">
            <a:xfrm>
              <a:off x="4682541" y="2588652"/>
              <a:ext cx="929427" cy="3429794"/>
              <a:chOff x="3769215" y="2590800"/>
              <a:chExt cx="929427" cy="3429794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3769093" y="2590271"/>
                <a:ext cx="914572" cy="342898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85" name="Straight Connector 84"/>
              <p:cNvCxnSpPr>
                <a:stCxn id="84" idx="0"/>
                <a:endCxn id="84" idx="2"/>
              </p:cNvCxnSpPr>
              <p:nvPr/>
            </p:nvCxnSpPr>
            <p:spPr>
              <a:xfrm rot="16200000" flipH="1">
                <a:off x="2511093" y="4305489"/>
                <a:ext cx="3428982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3770680" y="3048178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3783383" y="3503044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3783383" y="3922919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3770680" y="4356485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783383" y="4761148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3783383" y="5179503"/>
                <a:ext cx="912985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3769093" y="5587208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91" name="Group 36"/>
            <p:cNvGrpSpPr>
              <a:grpSpLocks/>
            </p:cNvGrpSpPr>
            <p:nvPr/>
          </p:nvGrpSpPr>
          <p:grpSpPr bwMode="auto">
            <a:xfrm>
              <a:off x="2858037" y="2591874"/>
              <a:ext cx="929427" cy="3429794"/>
              <a:chOff x="3769215" y="2590800"/>
              <a:chExt cx="929427" cy="3429794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3769215" y="2590091"/>
                <a:ext cx="914572" cy="342898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76" name="Straight Connector 75"/>
              <p:cNvCxnSpPr>
                <a:stCxn id="75" idx="0"/>
                <a:endCxn id="75" idx="2"/>
              </p:cNvCxnSpPr>
              <p:nvPr/>
            </p:nvCxnSpPr>
            <p:spPr>
              <a:xfrm rot="16200000" flipH="1">
                <a:off x="2511216" y="4305309"/>
                <a:ext cx="3428982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3770803" y="3047998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783506" y="3502863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3783506" y="3922739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3770803" y="4356305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3783506" y="4760968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3783506" y="5179322"/>
                <a:ext cx="912984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3769215" y="5587028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92" name="Group 46"/>
            <p:cNvGrpSpPr>
              <a:grpSpLocks/>
            </p:cNvGrpSpPr>
            <p:nvPr/>
          </p:nvGrpSpPr>
          <p:grpSpPr bwMode="auto">
            <a:xfrm>
              <a:off x="5598015" y="2578995"/>
              <a:ext cx="929427" cy="3429794"/>
              <a:chOff x="3769215" y="2590800"/>
              <a:chExt cx="929427" cy="3429794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3769779" y="2590800"/>
                <a:ext cx="914572" cy="342898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67" name="Straight Connector 66"/>
              <p:cNvCxnSpPr>
                <a:stCxn id="66" idx="0"/>
                <a:endCxn id="66" idx="2"/>
              </p:cNvCxnSpPr>
              <p:nvPr/>
            </p:nvCxnSpPr>
            <p:spPr>
              <a:xfrm rot="16200000" flipH="1">
                <a:off x="2511780" y="4306018"/>
                <a:ext cx="3428982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3771367" y="3048707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3784070" y="3503573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3784070" y="3923448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3771367" y="4357014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3784070" y="4761677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3784070" y="5180032"/>
                <a:ext cx="912984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769779" y="5587737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4" name="Straight Connector 103"/>
          <p:cNvCxnSpPr/>
          <p:nvPr/>
        </p:nvCxnSpPr>
        <p:spPr>
          <a:xfrm rot="5400000">
            <a:off x="4844256" y="2242344"/>
            <a:ext cx="1857375" cy="178593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10800000" flipH="1" flipV="1">
            <a:off x="4857750" y="4017963"/>
            <a:ext cx="1808163" cy="17605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665913" y="2206625"/>
            <a:ext cx="1846262" cy="179705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6665913" y="4064000"/>
            <a:ext cx="1857375" cy="17145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>
            <a:off x="4903787" y="4054476"/>
            <a:ext cx="357187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10800000" flipH="1">
            <a:off x="4879975" y="4064000"/>
            <a:ext cx="3654425" cy="142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6665913" y="3635375"/>
            <a:ext cx="50006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b="1" dirty="0">
                <a:latin typeface="Arial"/>
                <a:cs typeface="+mn-cs"/>
              </a:rPr>
              <a:t>O</a:t>
            </a: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5522913" y="2992438"/>
            <a:ext cx="500062" cy="42862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rot="10800000" flipV="1">
            <a:off x="7380288" y="2921000"/>
            <a:ext cx="500062" cy="42862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rot="16200000" flipV="1">
            <a:off x="7380288" y="4706938"/>
            <a:ext cx="428625" cy="42862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flipV="1">
            <a:off x="5522913" y="4706938"/>
            <a:ext cx="500062" cy="42862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14313" y="2286000"/>
            <a:ext cx="4500562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Gấp tờ giấy hình vuông thành 4 phần bằng nhau. Miết kĩ các đường gấp trong hình vuông.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85750" y="3929063"/>
            <a:ext cx="44291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Mở tờ giấy hình vuông ra và đánh dấu điểm O ở giữa hình vuông. Đặt mặt kẻ ô của tờ giấy quay lên trên.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572125" y="6072188"/>
            <a:ext cx="2286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2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9" grpId="0"/>
      <p:bldP spid="119" grpId="0"/>
      <p:bldP spid="58" grpId="0"/>
      <p:bldP spid="59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1285875" y="0"/>
            <a:ext cx="65008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 u="sng" dirty="0" err="1" smtClean="0">
                <a:solidFill>
                  <a:srgbClr val="003300"/>
                </a:solidFill>
                <a:cs typeface="Times New Roman" pitchFamily="18" charset="0"/>
              </a:rPr>
              <a:t>Thủ</a:t>
            </a:r>
            <a:r>
              <a:rPr lang="en-US" sz="2400" b="1" i="1" u="sng" dirty="0" smtClean="0">
                <a:solidFill>
                  <a:srgbClr val="003300"/>
                </a:solidFill>
                <a:cs typeface="Times New Roman" pitchFamily="18" charset="0"/>
              </a:rPr>
              <a:t> </a:t>
            </a:r>
            <a:r>
              <a:rPr lang="en-US" sz="2400" b="1" i="1" u="sng" dirty="0" err="1" smtClean="0">
                <a:solidFill>
                  <a:srgbClr val="003300"/>
                </a:solidFill>
                <a:cs typeface="Times New Roman" pitchFamily="18" charset="0"/>
              </a:rPr>
              <a:t>công</a:t>
            </a:r>
            <a:endParaRPr lang="en-US" sz="2400" b="1" i="1" u="sng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algn="ctr"/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(</a:t>
            </a:r>
            <a:r>
              <a:rPr lang="en-US" sz="2400" dirty="0" err="1">
                <a:cs typeface="Times New Roman" pitchFamily="18" charset="0"/>
              </a:rPr>
              <a:t>tiết</a:t>
            </a:r>
            <a:r>
              <a:rPr lang="en-US" sz="2400" dirty="0"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3" y="1285875"/>
            <a:ext cx="17621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b="1" u="sng" dirty="0">
                <a:solidFill>
                  <a:srgbClr val="003300"/>
                </a:solidFill>
                <a:latin typeface="Arial"/>
                <a:cs typeface="+mn-cs"/>
              </a:rPr>
              <a:t>Bước 3</a:t>
            </a:r>
            <a:r>
              <a:rPr lang="vi-VN" sz="2000" u="sng" dirty="0">
                <a:latin typeface="Arial"/>
                <a:cs typeface="+mn-cs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750" y="1285875"/>
            <a:ext cx="75723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Gấp tờ giấy hình vuông thành tàu thủy hai ống khói.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786313" y="2214563"/>
            <a:ext cx="3643312" cy="3573462"/>
            <a:chOff x="4786314" y="2214554"/>
            <a:chExt cx="3643338" cy="3572694"/>
          </a:xfrm>
        </p:grpSpPr>
        <p:sp>
          <p:nvSpPr>
            <p:cNvPr id="27" name="Flowchart: Decision 26"/>
            <p:cNvSpPr/>
            <p:nvPr/>
          </p:nvSpPr>
          <p:spPr>
            <a:xfrm>
              <a:off x="4786314" y="2214554"/>
              <a:ext cx="3643338" cy="3571107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sz="1400"/>
            </a:p>
          </p:txBody>
        </p:sp>
        <p:cxnSp>
          <p:nvCxnSpPr>
            <p:cNvPr id="30" name="Straight Connector 29"/>
            <p:cNvCxnSpPr>
              <a:stCxn id="27" idx="0"/>
              <a:endCxn id="27" idx="2"/>
            </p:cNvCxnSpPr>
            <p:nvPr/>
          </p:nvCxnSpPr>
          <p:spPr>
            <a:xfrm rot="16200000" flipH="1">
              <a:off x="4822429" y="4000901"/>
              <a:ext cx="3571107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7" idx="1"/>
              <a:endCxn id="27" idx="3"/>
            </p:cNvCxnSpPr>
            <p:nvPr/>
          </p:nvCxnSpPr>
          <p:spPr>
            <a:xfrm rot="10800000" flipH="1">
              <a:off x="4786314" y="4000107"/>
              <a:ext cx="3643338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5572125" y="3143250"/>
            <a:ext cx="2000250" cy="1644650"/>
            <a:chOff x="1500166" y="3286124"/>
            <a:chExt cx="2000264" cy="1644662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1500166" y="3286124"/>
              <a:ext cx="1928827" cy="1588"/>
            </a:xfrm>
            <a:prstGeom prst="line">
              <a:avLst/>
            </a:prstGeom>
            <a:ln w="28575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500166" y="4929199"/>
              <a:ext cx="1928827" cy="1587"/>
            </a:xfrm>
            <a:prstGeom prst="line">
              <a:avLst/>
            </a:prstGeom>
            <a:ln w="28575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2678099" y="4106868"/>
              <a:ext cx="1643075" cy="1587"/>
            </a:xfrm>
            <a:prstGeom prst="line">
              <a:avLst/>
            </a:prstGeom>
            <a:ln w="28575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679422" y="4106868"/>
              <a:ext cx="1643075" cy="1588"/>
            </a:xfrm>
            <a:prstGeom prst="line">
              <a:avLst/>
            </a:prstGeom>
            <a:ln w="28575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6643688" y="3357563"/>
            <a:ext cx="357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000"/>
              <a:t>o</a:t>
            </a:r>
          </a:p>
        </p:txBody>
      </p:sp>
      <p:sp>
        <p:nvSpPr>
          <p:cNvPr id="51" name="Curved Up Arrow 50"/>
          <p:cNvSpPr/>
          <p:nvPr/>
        </p:nvSpPr>
        <p:spPr>
          <a:xfrm rot="18469547">
            <a:off x="6679406" y="2262982"/>
            <a:ext cx="500063" cy="28575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52" name="Curved Up Arrow 51"/>
          <p:cNvSpPr/>
          <p:nvPr/>
        </p:nvSpPr>
        <p:spPr>
          <a:xfrm rot="18518987">
            <a:off x="8089106" y="3713957"/>
            <a:ext cx="500063" cy="28575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53" name="Curved Up Arrow 52"/>
          <p:cNvSpPr/>
          <p:nvPr/>
        </p:nvSpPr>
        <p:spPr>
          <a:xfrm rot="1559132">
            <a:off x="6592888" y="5391150"/>
            <a:ext cx="569912" cy="284163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54" name="Curved Up Arrow 53"/>
          <p:cNvSpPr/>
          <p:nvPr/>
        </p:nvSpPr>
        <p:spPr>
          <a:xfrm rot="12694731">
            <a:off x="4752975" y="3609975"/>
            <a:ext cx="500063" cy="28575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750" y="2643188"/>
            <a:ext cx="4429125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Gấp lần lượt 4 đỉnh của hình vuông vào sao cho 4 điểm của hình vuông tiếp giáp nhau ở điểm O và các </a:t>
            </a:r>
            <a:r>
              <a:rPr lang="vi-VN" sz="2000">
                <a:latin typeface="Arial"/>
                <a:cs typeface="+mn-cs"/>
              </a:rPr>
              <a:t>mép </a:t>
            </a:r>
            <a:r>
              <a:rPr lang="vi-VN" sz="2000" smtClean="0">
                <a:latin typeface="Arial"/>
                <a:cs typeface="+mn-cs"/>
              </a:rPr>
              <a:t>giấ</a:t>
            </a:r>
            <a:r>
              <a:rPr lang="en-US" sz="2000" smtClean="0">
                <a:latin typeface="Arial"/>
                <a:cs typeface="+mn-cs"/>
              </a:rPr>
              <a:t>y</a:t>
            </a:r>
            <a:r>
              <a:rPr lang="vi-VN" sz="2000" smtClean="0">
                <a:latin typeface="Arial"/>
                <a:cs typeface="+mn-cs"/>
              </a:rPr>
              <a:t> </a:t>
            </a:r>
            <a:r>
              <a:rPr lang="vi-VN" sz="2000" dirty="0">
                <a:latin typeface="Arial"/>
                <a:cs typeface="+mn-cs"/>
              </a:rPr>
              <a:t>gấp vào nằm đúng đường dấu gấp.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00688" y="6000750"/>
            <a:ext cx="25003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3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50" grpId="0"/>
      <p:bldP spid="51" grpId="0" animBg="1"/>
      <p:bldP spid="52" grpId="0" animBg="1"/>
      <p:bldP spid="53" grpId="0" animBg="1"/>
      <p:bldP spid="54" grpId="0" animBg="1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285875" y="214313"/>
            <a:ext cx="65008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 u="sng" dirty="0" err="1" smtClean="0">
                <a:solidFill>
                  <a:srgbClr val="003300"/>
                </a:solidFill>
                <a:cs typeface="Times New Roman" pitchFamily="18" charset="0"/>
              </a:rPr>
              <a:t>Thủ</a:t>
            </a:r>
            <a:r>
              <a:rPr lang="en-US" sz="2400" b="1" i="1" u="sng" dirty="0" smtClean="0">
                <a:solidFill>
                  <a:srgbClr val="003300"/>
                </a:solidFill>
                <a:cs typeface="Times New Roman" pitchFamily="18" charset="0"/>
              </a:rPr>
              <a:t> </a:t>
            </a:r>
            <a:r>
              <a:rPr lang="en-US" sz="2400" b="1" i="1" u="sng" dirty="0" err="1" smtClean="0">
                <a:solidFill>
                  <a:srgbClr val="003300"/>
                </a:solidFill>
                <a:cs typeface="Times New Roman" pitchFamily="18" charset="0"/>
              </a:rPr>
              <a:t>công</a:t>
            </a:r>
            <a:endParaRPr lang="en-US" sz="2400" b="1" i="1" u="sng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algn="ctr"/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(</a:t>
            </a:r>
            <a:r>
              <a:rPr lang="en-US" sz="2400" dirty="0" err="1">
                <a:cs typeface="Times New Roman" pitchFamily="18" charset="0"/>
              </a:rPr>
              <a:t>tiết</a:t>
            </a:r>
            <a:r>
              <a:rPr lang="en-US" sz="2400" dirty="0"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071813" y="3286125"/>
            <a:ext cx="2744787" cy="2451100"/>
            <a:chOff x="3071802" y="3286124"/>
            <a:chExt cx="2745348" cy="2451280"/>
          </a:xfrm>
        </p:grpSpPr>
        <p:grpSp>
          <p:nvGrpSpPr>
            <p:cNvPr id="9232" name="Group 66"/>
            <p:cNvGrpSpPr>
              <a:grpSpLocks/>
            </p:cNvGrpSpPr>
            <p:nvPr/>
          </p:nvGrpSpPr>
          <p:grpSpPr bwMode="auto">
            <a:xfrm>
              <a:off x="3071802" y="3286124"/>
              <a:ext cx="2745348" cy="2451280"/>
              <a:chOff x="3045852" y="2882720"/>
              <a:chExt cx="3202548" cy="3112115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047704" y="2894814"/>
                <a:ext cx="3200696" cy="304963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 rot="16200000" flipH="1" flipV="1">
                <a:off x="3091069" y="4437851"/>
                <a:ext cx="3112115" cy="1852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>
                <a:endCxn id="7" idx="3"/>
              </p:cNvCxnSpPr>
              <p:nvPr/>
            </p:nvCxnSpPr>
            <p:spPr>
              <a:xfrm flipV="1">
                <a:off x="3045852" y="4418621"/>
                <a:ext cx="3202548" cy="0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Connector 9"/>
            <p:cNvCxnSpPr/>
            <p:nvPr/>
          </p:nvCxnSpPr>
          <p:spPr>
            <a:xfrm>
              <a:off x="3071802" y="3286124"/>
              <a:ext cx="2743761" cy="2362373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 flipV="1">
              <a:off x="3073389" y="3298825"/>
              <a:ext cx="2743761" cy="2362373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/>
          <p:cNvCxnSpPr/>
          <p:nvPr/>
        </p:nvCxnSpPr>
        <p:spPr>
          <a:xfrm rot="16200000" flipH="1" flipV="1">
            <a:off x="3158331" y="3210719"/>
            <a:ext cx="1201738" cy="137160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4529931" y="3210719"/>
            <a:ext cx="1201738" cy="137160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H="1" flipV="1">
            <a:off x="3073400" y="4497388"/>
            <a:ext cx="1371600" cy="120015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4530725" y="4411663"/>
            <a:ext cx="1200150" cy="137160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357688" y="3929063"/>
            <a:ext cx="5000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o</a:t>
            </a:r>
          </a:p>
        </p:txBody>
      </p:sp>
      <p:sp>
        <p:nvSpPr>
          <p:cNvPr id="17" name="Curved Up Arrow 16"/>
          <p:cNvSpPr/>
          <p:nvPr/>
        </p:nvSpPr>
        <p:spPr>
          <a:xfrm rot="15147775">
            <a:off x="3067051" y="3114675"/>
            <a:ext cx="500062" cy="357187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 rot="3962343">
            <a:off x="2943225" y="5551488"/>
            <a:ext cx="500063" cy="357187"/>
          </a:xfrm>
          <a:prstGeom prst="curvedUpArrow">
            <a:avLst>
              <a:gd name="adj1" fmla="val 25000"/>
              <a:gd name="adj2" fmla="val 50000"/>
              <a:gd name="adj3" fmla="val 2688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19" name="Curved Up Arrow 18"/>
          <p:cNvSpPr/>
          <p:nvPr/>
        </p:nvSpPr>
        <p:spPr>
          <a:xfrm rot="20432083">
            <a:off x="5545138" y="5287963"/>
            <a:ext cx="500062" cy="357187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20" name="Curved Up Arrow 19"/>
          <p:cNvSpPr/>
          <p:nvPr/>
        </p:nvSpPr>
        <p:spPr>
          <a:xfrm rot="18917546">
            <a:off x="5626100" y="3267075"/>
            <a:ext cx="500063" cy="357188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750" y="1500188"/>
            <a:ext cx="8501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Lật hình 3 ra mặt sau, tiếp tục gấp lần lượt 4 đỉnh của hình 3 vào điểm O.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Miết kĩ các đường dấu gấp.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14688" y="6000750"/>
            <a:ext cx="25003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  <p:bldP spid="19" grpId="0" animBg="1"/>
      <p:bldP spid="20" grpId="0" animBg="1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1357313" y="357188"/>
            <a:ext cx="65008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 u="sng" dirty="0" err="1" smtClean="0">
                <a:solidFill>
                  <a:srgbClr val="003300"/>
                </a:solidFill>
                <a:cs typeface="Times New Roman" pitchFamily="18" charset="0"/>
              </a:rPr>
              <a:t>Thủ</a:t>
            </a:r>
            <a:r>
              <a:rPr lang="en-US" sz="2400" b="1" i="1" u="sng" dirty="0" smtClean="0">
                <a:solidFill>
                  <a:srgbClr val="003300"/>
                </a:solidFill>
                <a:cs typeface="Times New Roman" pitchFamily="18" charset="0"/>
              </a:rPr>
              <a:t> </a:t>
            </a:r>
            <a:r>
              <a:rPr lang="en-US" sz="2400" b="1" i="1" u="sng" dirty="0" err="1" smtClean="0">
                <a:solidFill>
                  <a:srgbClr val="003300"/>
                </a:solidFill>
                <a:cs typeface="Times New Roman" pitchFamily="18" charset="0"/>
              </a:rPr>
              <a:t>công</a:t>
            </a:r>
            <a:endParaRPr lang="en-US" sz="2400" b="1" i="1" u="sng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algn="ctr"/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(</a:t>
            </a:r>
            <a:r>
              <a:rPr lang="en-US" sz="2400" dirty="0" err="1">
                <a:cs typeface="Times New Roman" pitchFamily="18" charset="0"/>
              </a:rPr>
              <a:t>tiết</a:t>
            </a:r>
            <a:r>
              <a:rPr lang="en-US" sz="2400" dirty="0"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714625" y="2432050"/>
            <a:ext cx="3143250" cy="3143250"/>
            <a:chOff x="2714618" y="2431428"/>
            <a:chExt cx="3143272" cy="3143272"/>
          </a:xfrm>
        </p:grpSpPr>
        <p:grpSp>
          <p:nvGrpSpPr>
            <p:cNvPr id="10247" name="Group 104"/>
            <p:cNvGrpSpPr>
              <a:grpSpLocks/>
            </p:cNvGrpSpPr>
            <p:nvPr/>
          </p:nvGrpSpPr>
          <p:grpSpPr bwMode="auto">
            <a:xfrm rot="2696997">
              <a:off x="3132353" y="2874076"/>
              <a:ext cx="2211788" cy="2299840"/>
              <a:chOff x="3045852" y="2882720"/>
              <a:chExt cx="3202548" cy="3112115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3040886" y="2894676"/>
                <a:ext cx="3199691" cy="30504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rot="16200000" flipH="1" flipV="1">
                <a:off x="3090582" y="4439261"/>
                <a:ext cx="3114890" cy="2298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endCxn id="19" idx="3"/>
              </p:cNvCxnSpPr>
              <p:nvPr/>
            </p:nvCxnSpPr>
            <p:spPr>
              <a:xfrm flipV="1">
                <a:off x="3045426" y="4420662"/>
                <a:ext cx="3201989" cy="0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>
              <a:off x="2678900" y="3967345"/>
              <a:ext cx="3143272" cy="71437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714618" y="4003064"/>
              <a:ext cx="314327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786063" y="5789613"/>
            <a:ext cx="2714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7188" y="1571625"/>
            <a:ext cx="85010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Lật hình 4 ra mặt sau. Gấp 1 lần nữa 4 đỉnh của hình vuông vào điểm O.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57313" y="500063"/>
            <a:ext cx="65008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>
                <a:solidFill>
                  <a:srgbClr val="0033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 2</a:t>
            </a:r>
            <a:r>
              <a:rPr lang="en-US" sz="2400" i="1" u="sng" dirty="0">
                <a:latin typeface="Arial"/>
                <a:cs typeface="Times New Roman" pitchFamily="18" charset="0"/>
              </a:rPr>
              <a:t>:</a:t>
            </a:r>
            <a:r>
              <a:rPr lang="en-US" sz="2400" dirty="0"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786063" y="2778125"/>
            <a:ext cx="3124200" cy="3116263"/>
            <a:chOff x="2786063" y="2778653"/>
            <a:chExt cx="3124202" cy="3115124"/>
          </a:xfrm>
        </p:grpSpPr>
        <p:grpSp>
          <p:nvGrpSpPr>
            <p:cNvPr id="11273" name="Group 104"/>
            <p:cNvGrpSpPr>
              <a:grpSpLocks/>
            </p:cNvGrpSpPr>
            <p:nvPr/>
          </p:nvGrpSpPr>
          <p:grpSpPr bwMode="auto">
            <a:xfrm rot="2697371">
              <a:off x="3203796" y="3159825"/>
              <a:ext cx="2211788" cy="2299840"/>
              <a:chOff x="3045852" y="2882720"/>
              <a:chExt cx="3202548" cy="3112115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041005" y="2895998"/>
                <a:ext cx="3197373" cy="304286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 rot="16200000" flipH="1" flipV="1">
                <a:off x="3090384" y="4437544"/>
                <a:ext cx="3111583" cy="2299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>
                <a:endCxn id="7" idx="3"/>
              </p:cNvCxnSpPr>
              <p:nvPr/>
            </p:nvCxnSpPr>
            <p:spPr>
              <a:xfrm flipV="1">
                <a:off x="3037892" y="4419708"/>
                <a:ext cx="3201970" cy="0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Connector 9"/>
            <p:cNvCxnSpPr/>
            <p:nvPr/>
          </p:nvCxnSpPr>
          <p:spPr>
            <a:xfrm rot="5259419">
              <a:off x="2748532" y="4263984"/>
              <a:ext cx="3115124" cy="144462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21459419">
              <a:off x="2786063" y="4217990"/>
              <a:ext cx="3124202" cy="144409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urved Down Arrow 16"/>
          <p:cNvSpPr/>
          <p:nvPr/>
        </p:nvSpPr>
        <p:spPr>
          <a:xfrm>
            <a:off x="4429125" y="2789238"/>
            <a:ext cx="571500" cy="285750"/>
          </a:xfrm>
          <a:prstGeom prst="curved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 rot="10983959">
            <a:off x="3651250" y="2803525"/>
            <a:ext cx="571500" cy="285750"/>
          </a:xfrm>
          <a:prstGeom prst="curved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0438" y="6000750"/>
            <a:ext cx="17145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8625" y="1500188"/>
            <a:ext cx="8501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Lật hình 5 ra mặt sau. Trên hình có 4 ô vuông, mỗi ô vuông có 2 hình tam giác.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632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 User</cp:lastModifiedBy>
  <cp:revision>47</cp:revision>
  <dcterms:created xsi:type="dcterms:W3CDTF">2011-09-07T04:13:21Z</dcterms:created>
  <dcterms:modified xsi:type="dcterms:W3CDTF">2021-10-28T14:39:15Z</dcterms:modified>
</cp:coreProperties>
</file>