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64" r:id="rId5"/>
    <p:sldId id="265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62" r:id="rId14"/>
    <p:sldId id="258" r:id="rId15"/>
    <p:sldId id="26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vantGarde Bk BT" panose="020B0402020202020204" pitchFamily="34" charset="0"/>
      <p:regular r:id="rId22"/>
      <p:bold r:id="rId23"/>
      <p:italic r:id="rId24"/>
      <p:boldItalic r:id="rId25"/>
    </p:embeddedFont>
    <p:embeddedFont>
      <p:font typeface="Muli Bold Bold" panose="020B0604020202020204" charset="0"/>
      <p:regular r:id="rId26"/>
    </p:embeddedFont>
    <p:embeddedFont>
      <p:font typeface="Lazydog" panose="020B0604020202020204" charset="0"/>
      <p:regular r:id="rId27"/>
    </p:embeddedFont>
    <p:embeddedFont>
      <p:font typeface="Arimo Bold" panose="020B0604020202020204" charset="0"/>
      <p:regular r:id="rId28"/>
    </p:embeddedFont>
    <p:embeddedFont>
      <p:font typeface="iCiel Soup of Justice" pitchFamily="2" charset="0"/>
      <p:regular r:id="rId29"/>
    </p:embeddedFont>
    <p:embeddedFont>
      <p:font typeface="Bahnschrift" panose="020B0502040204020203" pitchFamily="34" charset="0"/>
      <p:regular r:id="rId30"/>
      <p:bold r:id="rId31"/>
    </p:embeddedFont>
    <p:embeddedFont>
      <p:font typeface="맑은 고딕" panose="020B0503020000020004" pitchFamily="34" charset="-127"/>
      <p:regular r:id="rId32"/>
      <p:bold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customXml" Target="../customXml/item1.xml"/><Relationship Id="rId21" Type="http://schemas.openxmlformats.org/officeDocument/2006/relationships/font" Target="fonts/font4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A2327-9227-44E7-9439-11A23E0BBD69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FC05-09AC-4800-9D4D-7BD04A9B4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2BDEA-B82D-44DE-8016-9623051C4F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2BDEA-B82D-44DE-8016-9623051C4F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2BDEA-B82D-44DE-8016-9623051C4F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2BDEA-B82D-44DE-8016-9623051C4F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2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KHOI%203\HA%203a2\TNXH%20t23\Anh\add%20vao%20bai.wmv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svg"/><Relationship Id="rId5" Type="http://schemas.openxmlformats.org/officeDocument/2006/relationships/image" Target="../media/image42.png"/><Relationship Id="rId4" Type="http://schemas.openxmlformats.org/officeDocument/2006/relationships/image" Target="../media/image7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svg"/><Relationship Id="rId5" Type="http://schemas.openxmlformats.org/officeDocument/2006/relationships/image" Target="../media/image45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67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sv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16.png"/><Relationship Id="rId1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8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57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777323" y="5470622"/>
            <a:ext cx="8733353" cy="70660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266688">
            <a:off x="12538345" y="7930123"/>
            <a:ext cx="1643501" cy="1643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072899" y="5711600"/>
            <a:ext cx="909162" cy="9749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395064" y="5409624"/>
            <a:ext cx="1297015" cy="1215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015520" y="7031551"/>
            <a:ext cx="988030" cy="12102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620206">
            <a:off x="-711233" y="6076385"/>
            <a:ext cx="1877377" cy="2607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601523" flipH="1">
            <a:off x="17361002" y="7477149"/>
            <a:ext cx="942062" cy="21499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371830" flipH="1">
            <a:off x="15696299" y="5949668"/>
            <a:ext cx="884990" cy="13867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764576">
            <a:off x="17417010" y="2803353"/>
            <a:ext cx="2275268" cy="13403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192795">
            <a:off x="404842" y="9820842"/>
            <a:ext cx="2276917" cy="5837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2259169">
            <a:off x="17358006" y="5644806"/>
            <a:ext cx="948055" cy="5222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2259169">
            <a:off x="-100589" y="3310183"/>
            <a:ext cx="948055" cy="52229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03071" y="1897330"/>
            <a:ext cx="15881855" cy="1404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  <a:spcBef>
                <a:spcPct val="0"/>
              </a:spcBef>
            </a:pPr>
            <a:r>
              <a:rPr lang="en-US" sz="10400" spc="488" dirty="0" err="1">
                <a:solidFill>
                  <a:srgbClr val="FFFEFE"/>
                </a:solidFill>
                <a:latin typeface="iCiel Soup of Justice" pitchFamily="2" charset="0"/>
              </a:rPr>
              <a:t>Phòng</a:t>
            </a:r>
            <a:r>
              <a:rPr lang="en-US" sz="10400" spc="488" dirty="0">
                <a:solidFill>
                  <a:srgbClr val="FFFEFE"/>
                </a:solidFill>
                <a:latin typeface="iCiel Soup of Justice" pitchFamily="2" charset="0"/>
              </a:rPr>
              <a:t> </a:t>
            </a:r>
            <a:r>
              <a:rPr lang="en-US" sz="10400" spc="488" dirty="0" err="1">
                <a:solidFill>
                  <a:srgbClr val="FFFEFE"/>
                </a:solidFill>
                <a:latin typeface="iCiel Soup of Justice" pitchFamily="2" charset="0"/>
              </a:rPr>
              <a:t>cháy</a:t>
            </a:r>
            <a:r>
              <a:rPr lang="en-US" sz="10400" spc="488" dirty="0">
                <a:solidFill>
                  <a:srgbClr val="FFFEFE"/>
                </a:solidFill>
                <a:latin typeface="iCiel Soup of Justice" pitchFamily="2" charset="0"/>
              </a:rPr>
              <a:t> </a:t>
            </a:r>
            <a:r>
              <a:rPr lang="en-US" sz="10400" spc="488" dirty="0" err="1">
                <a:solidFill>
                  <a:srgbClr val="FFFEFE"/>
                </a:solidFill>
                <a:latin typeface="iCiel Soup of Justice" pitchFamily="2" charset="0"/>
              </a:rPr>
              <a:t>khi</a:t>
            </a:r>
            <a:r>
              <a:rPr lang="en-US" sz="10400" spc="488" dirty="0">
                <a:solidFill>
                  <a:srgbClr val="FFFEFE"/>
                </a:solidFill>
                <a:latin typeface="iCiel Soup of Justice" pitchFamily="2" charset="0"/>
              </a:rPr>
              <a:t> ở </a:t>
            </a:r>
            <a:r>
              <a:rPr lang="en-US" sz="10400" spc="488" dirty="0" err="1">
                <a:solidFill>
                  <a:srgbClr val="FFFEFE"/>
                </a:solidFill>
                <a:latin typeface="iCiel Soup of Justice" pitchFamily="2" charset="0"/>
              </a:rPr>
              <a:t>nhà</a:t>
            </a:r>
            <a:endParaRPr lang="en-US" sz="10400" spc="488" dirty="0">
              <a:solidFill>
                <a:srgbClr val="FFFEFE"/>
              </a:solidFill>
              <a:latin typeface="iCiel Soup of Justi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dd vao bai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335188"/>
            <a:ext cx="651510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áy chợ Quy nhơn 2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2335188"/>
            <a:ext cx="640080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mall_826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862" y="5177440"/>
            <a:ext cx="6393663" cy="300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mall_826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128519"/>
            <a:ext cx="6540786" cy="308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CAE981-773F-4951-BA54-2C9FDE2378CE}"/>
              </a:ext>
            </a:extLst>
          </p:cNvPr>
          <p:cNvSpPr txBox="1"/>
          <p:nvPr/>
        </p:nvSpPr>
        <p:spPr>
          <a:xfrm>
            <a:off x="6551712" y="1088960"/>
            <a:ext cx="5508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sz="4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2"/>
          <a:srcRect l="2083" t="16171" r="3750" b="28273"/>
          <a:stretch/>
        </p:blipFill>
        <p:spPr>
          <a:xfrm>
            <a:off x="381000" y="1943100"/>
            <a:ext cx="17221200" cy="67818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8207" y="3305051"/>
            <a:ext cx="11906555" cy="7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4797" indent="-474797" algn="ctr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</a:pPr>
            <a:r>
              <a:rPr lang="en-US" sz="6647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Phòng</a:t>
            </a:r>
            <a:r>
              <a:rPr lang="en-US" sz="664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6647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cháy</a:t>
            </a:r>
            <a:r>
              <a:rPr lang="en-US" sz="664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6647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khi</a:t>
            </a:r>
            <a:r>
              <a:rPr lang="en-US" sz="664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ở </a:t>
            </a:r>
            <a:r>
              <a:rPr lang="en-US" sz="6647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nhà</a:t>
            </a:r>
            <a:endParaRPr lang="en-US" sz="7478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14" descr="zeichen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551" y="3098586"/>
            <a:ext cx="2311121" cy="317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395654"/>
            <a:ext cx="18135599" cy="9243646"/>
            <a:chOff x="134" y="48"/>
            <a:chExt cx="5422" cy="4115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93"/>
            </a:p>
          </p:txBody>
        </p:sp>
        <p:pic>
          <p:nvPicPr>
            <p:cNvPr id="8" name="Picture 18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9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1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042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7232" y="568931"/>
            <a:ext cx="5508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cháy khi ở nhà</a:t>
            </a:r>
          </a:p>
        </p:txBody>
      </p:sp>
      <p:pic>
        <p:nvPicPr>
          <p:cNvPr id="5" name="Picture 2" descr="http://cdn.sgame.com.vn/yjm/7j2/269140290_792140290_1402903019_15bcd3661f58ebfc83016f64e7145d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446" y="3818116"/>
            <a:ext cx="3848100" cy="2886075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1828800" y="1790700"/>
            <a:ext cx="5959710" cy="1714500"/>
          </a:xfrm>
          <a:prstGeom prst="wedgeRoundRectCallout">
            <a:avLst>
              <a:gd name="adj1" fmla="val 38654"/>
              <a:gd name="adj2" fmla="val 10311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093496" y="1808227"/>
            <a:ext cx="7128792" cy="2649135"/>
          </a:xfrm>
          <a:prstGeom prst="wedgeRoundRectCallout">
            <a:avLst>
              <a:gd name="adj1" fmla="val -13834"/>
              <a:gd name="adj2" fmla="val 6705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36812" y="6837427"/>
            <a:ext cx="7064982" cy="2763435"/>
          </a:xfrm>
          <a:prstGeom prst="wedgeRoundRectCallout">
            <a:avLst>
              <a:gd name="adj1" fmla="val 27175"/>
              <a:gd name="adj2" fmla="val -9005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344694" y="6837427"/>
            <a:ext cx="5661570" cy="2763435"/>
          </a:xfrm>
          <a:prstGeom prst="wedgeRoundRectCallout">
            <a:avLst>
              <a:gd name="adj1" fmla="val -41756"/>
              <a:gd name="adj2" fmla="val -10980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Round Single Corner Rectangle 9"/>
          <p:cNvSpPr/>
          <p:nvPr/>
        </p:nvSpPr>
        <p:spPr>
          <a:xfrm>
            <a:off x="3058194" y="1008127"/>
            <a:ext cx="2057400" cy="685800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Nhóm 1</a:t>
            </a:r>
          </a:p>
        </p:txBody>
      </p:sp>
      <p:sp>
        <p:nvSpPr>
          <p:cNvPr id="11" name="Round Single Corner Rectangle 10"/>
          <p:cNvSpPr/>
          <p:nvPr/>
        </p:nvSpPr>
        <p:spPr>
          <a:xfrm>
            <a:off x="13164888" y="1008127"/>
            <a:ext cx="2057400" cy="685800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Nhóm 2</a:t>
            </a:r>
          </a:p>
        </p:txBody>
      </p:sp>
      <p:sp>
        <p:nvSpPr>
          <p:cNvPr id="12" name="Round Single Corner Rectangle 11"/>
          <p:cNvSpPr/>
          <p:nvPr/>
        </p:nvSpPr>
        <p:spPr>
          <a:xfrm>
            <a:off x="3401094" y="5923027"/>
            <a:ext cx="2057400" cy="685800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Nhóm 3</a:t>
            </a:r>
          </a:p>
        </p:txBody>
      </p:sp>
      <p:sp>
        <p:nvSpPr>
          <p:cNvPr id="13" name="Round Single Corner Rectangle 12"/>
          <p:cNvSpPr/>
          <p:nvPr/>
        </p:nvSpPr>
        <p:spPr>
          <a:xfrm>
            <a:off x="12316494" y="6037327"/>
            <a:ext cx="2057400" cy="685800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Nhóm 4</a:t>
            </a:r>
          </a:p>
        </p:txBody>
      </p:sp>
    </p:spTree>
    <p:extLst>
      <p:ext uri="{BB962C8B-B14F-4D97-AF65-F5344CB8AC3E}">
        <p14:creationId xmlns:p14="http://schemas.microsoft.com/office/powerpoint/2010/main" val="217327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720453" y="1461405"/>
            <a:ext cx="14847093" cy="69916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19285" y="4957221"/>
            <a:ext cx="4418577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28574" y="2707843"/>
            <a:ext cx="12630853" cy="205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22"/>
              </a:lnSpc>
            </a:pPr>
            <a:r>
              <a:rPr lang="en-US" sz="2800" dirty="0">
                <a:latin typeface="Lazydog"/>
              </a:rPr>
              <a:t>https://quizizz.com/admin/quiz/617e37a5b3f215001e5afe93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280070"/>
            <a:ext cx="9251329" cy="6587260"/>
            <a:chOff x="0" y="0"/>
            <a:chExt cx="2706135" cy="1926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6135" cy="1926860"/>
            </a:xfrm>
            <a:custGeom>
              <a:avLst/>
              <a:gdLst/>
              <a:ahLst/>
              <a:cxnLst/>
              <a:rect l="l" t="t" r="r" b="b"/>
              <a:pathLst>
                <a:path w="2706135" h="1926860">
                  <a:moveTo>
                    <a:pt x="2581675" y="1926860"/>
                  </a:moveTo>
                  <a:lnTo>
                    <a:pt x="124460" y="1926860"/>
                  </a:lnTo>
                  <a:cubicBezTo>
                    <a:pt x="55880" y="1926860"/>
                    <a:pt x="0" y="1870980"/>
                    <a:pt x="0" y="18024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81675" y="0"/>
                  </a:lnTo>
                  <a:cubicBezTo>
                    <a:pt x="2650255" y="0"/>
                    <a:pt x="2706135" y="55880"/>
                    <a:pt x="2706135" y="124460"/>
                  </a:cubicBezTo>
                  <a:lnTo>
                    <a:pt x="2706135" y="1802400"/>
                  </a:lnTo>
                  <a:cubicBezTo>
                    <a:pt x="2706135" y="1870980"/>
                    <a:pt x="2650255" y="1926860"/>
                    <a:pt x="2581675" y="1926860"/>
                  </a:cubicBezTo>
                  <a:close/>
                </a:path>
              </a:pathLst>
            </a:custGeom>
            <a:solidFill>
              <a:srgbClr val="FEF9D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356217" y="845191"/>
            <a:ext cx="2596296" cy="8697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495919" y="203494"/>
            <a:ext cx="4288141" cy="36800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1241434" y="4244188"/>
            <a:ext cx="5542627" cy="858716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32871" y="2311740"/>
            <a:ext cx="8842988" cy="475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Cách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tốt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nhất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để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phòng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cháy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khi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đun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nấu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là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không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để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những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thứ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dễ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cháy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ở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gần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bếp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.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Khi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đun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nấu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phải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trông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coi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cẩn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thận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và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nhớ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tắt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bếp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khi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sử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dụng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 </a:t>
            </a:r>
            <a:r>
              <a:rPr lang="en-US" sz="5400" spc="-163" dirty="0" err="1">
                <a:solidFill>
                  <a:srgbClr val="32856A"/>
                </a:solidFill>
                <a:latin typeface="AvantGarde Bk BT" panose="020B0402020202020204" pitchFamily="34" charset="0"/>
              </a:rPr>
              <a:t>xong</a:t>
            </a:r>
            <a:r>
              <a:rPr lang="en-US" sz="5400" spc="-163" dirty="0">
                <a:solidFill>
                  <a:srgbClr val="32856A"/>
                </a:solidFill>
                <a:latin typeface="AvantGarde Bk BT" panose="020B0402020202020204" pitchFamily="34" charset="0"/>
              </a:rPr>
              <a:t>.</a:t>
            </a:r>
          </a:p>
          <a:p>
            <a:pPr algn="ctr">
              <a:lnSpc>
                <a:spcPts val="5280"/>
              </a:lnSpc>
            </a:pPr>
            <a:endParaRPr lang="en-US" sz="5400" spc="-163" dirty="0">
              <a:solidFill>
                <a:srgbClr val="32856A"/>
              </a:solidFill>
              <a:latin typeface="AvantGarde Bk BT" panose="020B0402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259300" y="4427697"/>
            <a:ext cx="2055781" cy="581386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280377" y="1714950"/>
            <a:ext cx="2837102" cy="159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5"/>
              </a:lnSpc>
            </a:pPr>
            <a:r>
              <a:rPr lang="en-US" sz="5199" spc="-228" dirty="0">
                <a:solidFill>
                  <a:srgbClr val="FF0000"/>
                </a:solidFill>
                <a:latin typeface="IreneFlorentina Bold"/>
              </a:rPr>
              <a:t>KẾT LUẬN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4" b="154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9668069" flipH="1">
            <a:off x="-1414296" y="1726991"/>
            <a:ext cx="369817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6727253">
            <a:off x="15821412" y="2377990"/>
            <a:ext cx="369817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5168894" y="1028700"/>
            <a:ext cx="7315200" cy="18379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245995" y="4938698"/>
            <a:ext cx="8571962" cy="69354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173394">
            <a:off x="12239944" y="760311"/>
            <a:ext cx="8024202" cy="14343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606496" flipH="1" flipV="1">
            <a:off x="-2459367" y="760311"/>
            <a:ext cx="8024202" cy="143432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758914" y="3169139"/>
            <a:ext cx="10770172" cy="1240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199" spc="-360" dirty="0">
                <a:solidFill>
                  <a:srgbClr val="FDF9DE"/>
                </a:solidFill>
                <a:latin typeface="Lazydog Bold"/>
              </a:rPr>
              <a:t>C</a:t>
            </a:r>
            <a:r>
              <a:rPr lang="en-US" sz="8199" spc="-360" dirty="0" smtClean="0">
                <a:solidFill>
                  <a:srgbClr val="FDF9DE"/>
                </a:solidFill>
                <a:latin typeface="Lazydog Bold"/>
              </a:rPr>
              <a:t>HÀO </a:t>
            </a:r>
            <a:r>
              <a:rPr lang="en-US" sz="8199" spc="-360" dirty="0">
                <a:solidFill>
                  <a:srgbClr val="FDF9DE"/>
                </a:solidFill>
                <a:latin typeface="Lazydog Bold"/>
              </a:rPr>
              <a:t>CÁC CON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567556" y="6799396"/>
            <a:ext cx="4097428" cy="40974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4831472" y="6799396"/>
            <a:ext cx="4097428" cy="409742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23432" y="1615280"/>
            <a:ext cx="400612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3"/>
              </a:lnSpc>
            </a:pPr>
            <a:r>
              <a:rPr lang="en-US" sz="3599" spc="-158" dirty="0">
                <a:solidFill>
                  <a:srgbClr val="2DB189"/>
                </a:solidFill>
                <a:latin typeface="IreneFlorentina Bold"/>
              </a:rPr>
              <a:t>Thank you </a:t>
            </a:r>
            <a:r>
              <a:rPr lang="en-US" sz="3599" spc="-158" dirty="0" smtClean="0">
                <a:solidFill>
                  <a:srgbClr val="2DB189"/>
                </a:solidFill>
                <a:latin typeface="IreneFlorentina Bold"/>
              </a:rPr>
              <a:t> </a:t>
            </a:r>
            <a:endParaRPr lang="en-US" sz="3599" spc="-158" dirty="0">
              <a:solidFill>
                <a:srgbClr val="2DB189"/>
              </a:solidFill>
              <a:latin typeface="IreneFlorentin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" b="1572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8700" y="3402506"/>
            <a:ext cx="4545808" cy="840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871096" y="3402506"/>
            <a:ext cx="4545808" cy="8409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713492" y="3402506"/>
            <a:ext cx="4545808" cy="84097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6909308" y="4590154"/>
            <a:ext cx="4469384" cy="4866907"/>
            <a:chOff x="0" y="0"/>
            <a:chExt cx="1272668" cy="1385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2668" cy="1385864"/>
            </a:xfrm>
            <a:custGeom>
              <a:avLst/>
              <a:gdLst/>
              <a:ahLst/>
              <a:cxnLst/>
              <a:rect l="l" t="t" r="r" b="b"/>
              <a:pathLst>
                <a:path w="1272668" h="1385864">
                  <a:moveTo>
                    <a:pt x="1148208" y="1385864"/>
                  </a:moveTo>
                  <a:lnTo>
                    <a:pt x="124460" y="1385864"/>
                  </a:lnTo>
                  <a:cubicBezTo>
                    <a:pt x="55880" y="1385864"/>
                    <a:pt x="0" y="1329984"/>
                    <a:pt x="0" y="12614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8208" y="0"/>
                  </a:lnTo>
                  <a:cubicBezTo>
                    <a:pt x="1216788" y="0"/>
                    <a:pt x="1272668" y="55880"/>
                    <a:pt x="1272668" y="124460"/>
                  </a:cubicBezTo>
                  <a:lnTo>
                    <a:pt x="1272668" y="1261404"/>
                  </a:lnTo>
                  <a:cubicBezTo>
                    <a:pt x="1272668" y="1329984"/>
                    <a:pt x="1216788" y="1385864"/>
                    <a:pt x="1148208" y="1385864"/>
                  </a:cubicBezTo>
                  <a:close/>
                </a:path>
              </a:pathLst>
            </a:custGeom>
            <a:solidFill>
              <a:srgbClr val="FDE5BE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12794503" y="4590154"/>
            <a:ext cx="4469384" cy="4866907"/>
            <a:chOff x="0" y="0"/>
            <a:chExt cx="1272668" cy="13858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2668" cy="1385864"/>
            </a:xfrm>
            <a:custGeom>
              <a:avLst/>
              <a:gdLst/>
              <a:ahLst/>
              <a:cxnLst/>
              <a:rect l="l" t="t" r="r" b="b"/>
              <a:pathLst>
                <a:path w="1272668" h="1385864">
                  <a:moveTo>
                    <a:pt x="1148208" y="1385864"/>
                  </a:moveTo>
                  <a:lnTo>
                    <a:pt x="124460" y="1385864"/>
                  </a:lnTo>
                  <a:cubicBezTo>
                    <a:pt x="55880" y="1385864"/>
                    <a:pt x="0" y="1329984"/>
                    <a:pt x="0" y="12614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8208" y="0"/>
                  </a:lnTo>
                  <a:cubicBezTo>
                    <a:pt x="1216788" y="0"/>
                    <a:pt x="1272668" y="55880"/>
                    <a:pt x="1272668" y="124460"/>
                  </a:cubicBezTo>
                  <a:lnTo>
                    <a:pt x="1272668" y="1261404"/>
                  </a:lnTo>
                  <a:cubicBezTo>
                    <a:pt x="1272668" y="1329984"/>
                    <a:pt x="1216788" y="1385864"/>
                    <a:pt x="1148208" y="1385864"/>
                  </a:cubicBezTo>
                  <a:close/>
                </a:path>
              </a:pathLst>
            </a:custGeom>
            <a:solidFill>
              <a:srgbClr val="FFE0CE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066912" y="4590154"/>
            <a:ext cx="4469384" cy="4866907"/>
            <a:chOff x="0" y="0"/>
            <a:chExt cx="1272668" cy="13858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72668" cy="1385864"/>
            </a:xfrm>
            <a:custGeom>
              <a:avLst/>
              <a:gdLst/>
              <a:ahLst/>
              <a:cxnLst/>
              <a:rect l="l" t="t" r="r" b="b"/>
              <a:pathLst>
                <a:path w="1272668" h="1385864">
                  <a:moveTo>
                    <a:pt x="1148208" y="1385864"/>
                  </a:moveTo>
                  <a:lnTo>
                    <a:pt x="124460" y="1385864"/>
                  </a:lnTo>
                  <a:cubicBezTo>
                    <a:pt x="55880" y="1385864"/>
                    <a:pt x="0" y="1329984"/>
                    <a:pt x="0" y="12614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8208" y="0"/>
                  </a:lnTo>
                  <a:cubicBezTo>
                    <a:pt x="1216788" y="0"/>
                    <a:pt x="1272668" y="55880"/>
                    <a:pt x="1272668" y="124460"/>
                  </a:cubicBezTo>
                  <a:lnTo>
                    <a:pt x="1272668" y="1261404"/>
                  </a:lnTo>
                  <a:cubicBezTo>
                    <a:pt x="1272668" y="1329984"/>
                    <a:pt x="1216788" y="1385864"/>
                    <a:pt x="1148208" y="1385864"/>
                  </a:cubicBezTo>
                  <a:close/>
                </a:path>
              </a:pathLst>
            </a:custGeom>
            <a:solidFill>
              <a:srgbClr val="E6F4A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70195" y="5646377"/>
            <a:ext cx="178123" cy="1638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212591" y="5646377"/>
            <a:ext cx="178123" cy="163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097785" y="5646377"/>
            <a:ext cx="178123" cy="1638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621978" y="1227234"/>
            <a:ext cx="11044045" cy="101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8"/>
              </a:lnSpc>
            </a:pPr>
            <a:r>
              <a:rPr lang="en-US" sz="11500" spc="414" dirty="0" err="1">
                <a:solidFill>
                  <a:srgbClr val="FEF9DD"/>
                </a:solidFill>
                <a:latin typeface="iCiel Soup of Justice" pitchFamily="2" charset="0"/>
              </a:rPr>
              <a:t>Nội</a:t>
            </a:r>
            <a:r>
              <a:rPr lang="en-US" sz="11500" spc="414" dirty="0">
                <a:solidFill>
                  <a:srgbClr val="FEF9DD"/>
                </a:solidFill>
                <a:latin typeface="iCiel Soup of Justice" pitchFamily="2" charset="0"/>
              </a:rPr>
              <a:t> dung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0195" y="3561754"/>
            <a:ext cx="3862818" cy="50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3200" spc="-140" dirty="0">
                <a:solidFill>
                  <a:srgbClr val="FDF9DE"/>
                </a:solidFill>
                <a:latin typeface="IreneFlorentina Bold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12591" y="3561754"/>
            <a:ext cx="3862818" cy="50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3200" spc="-140" dirty="0">
                <a:solidFill>
                  <a:srgbClr val="FDF9DE"/>
                </a:solidFill>
                <a:latin typeface="IreneFlorentina Bold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97785" y="3561754"/>
            <a:ext cx="3862818" cy="50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3200" spc="-140" dirty="0">
                <a:solidFill>
                  <a:srgbClr val="FDF9DE"/>
                </a:solidFill>
                <a:latin typeface="IreneFlorentina Bold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2070" y="5511095"/>
            <a:ext cx="3211492" cy="13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1"/>
              </a:lnSpc>
            </a:pPr>
            <a:r>
              <a:rPr lang="en-US" sz="4399" spc="-193" dirty="0" err="1">
                <a:solidFill>
                  <a:srgbClr val="2DB189"/>
                </a:solidFill>
                <a:latin typeface="Muli Bold Bold"/>
              </a:rPr>
              <a:t>Các</a:t>
            </a:r>
            <a:r>
              <a:rPr lang="en-US" sz="4399" spc="-193" dirty="0">
                <a:solidFill>
                  <a:srgbClr val="2DB189"/>
                </a:solidFill>
                <a:latin typeface="Muli Bold Bold"/>
              </a:rPr>
              <a:t> </a:t>
            </a:r>
            <a:r>
              <a:rPr lang="en-US" sz="4399" spc="-193" dirty="0" err="1">
                <a:solidFill>
                  <a:srgbClr val="2DB189"/>
                </a:solidFill>
                <a:latin typeface="Muli Bold Bold"/>
              </a:rPr>
              <a:t>vật</a:t>
            </a:r>
            <a:r>
              <a:rPr lang="en-US" sz="4399" spc="-193" dirty="0">
                <a:solidFill>
                  <a:srgbClr val="2DB189"/>
                </a:solidFill>
                <a:latin typeface="Muli Bold Bold"/>
              </a:rPr>
              <a:t> </a:t>
            </a:r>
          </a:p>
          <a:p>
            <a:pPr>
              <a:lnSpc>
                <a:spcPts val="5191"/>
              </a:lnSpc>
              <a:spcBef>
                <a:spcPct val="0"/>
              </a:spcBef>
            </a:pPr>
            <a:r>
              <a:rPr lang="en-US" sz="4399" spc="-193" dirty="0" err="1">
                <a:solidFill>
                  <a:srgbClr val="2DB189"/>
                </a:solidFill>
                <a:latin typeface="Muli Bold Bold"/>
              </a:rPr>
              <a:t>dễ</a:t>
            </a:r>
            <a:r>
              <a:rPr lang="en-US" sz="4399" spc="-193" dirty="0">
                <a:solidFill>
                  <a:srgbClr val="2DB189"/>
                </a:solidFill>
                <a:latin typeface="Muli Bold Bold"/>
              </a:rPr>
              <a:t> </a:t>
            </a:r>
            <a:r>
              <a:rPr lang="en-US" sz="4399" spc="-193" dirty="0" err="1">
                <a:solidFill>
                  <a:srgbClr val="2DB189"/>
                </a:solidFill>
                <a:latin typeface="Muli Bold Bold"/>
              </a:rPr>
              <a:t>cháy</a:t>
            </a:r>
            <a:endParaRPr lang="en-US" sz="4399" spc="-193" dirty="0">
              <a:solidFill>
                <a:srgbClr val="2DB189"/>
              </a:solidFill>
              <a:latin typeface="Muli Bol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524467" y="5511095"/>
            <a:ext cx="3892437" cy="6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1"/>
              </a:lnSpc>
              <a:spcBef>
                <a:spcPct val="0"/>
              </a:spcBef>
            </a:pPr>
            <a:r>
              <a:rPr lang="en-US" sz="4399" spc="-193">
                <a:solidFill>
                  <a:srgbClr val="EFA54F"/>
                </a:solidFill>
                <a:latin typeface="Muli Bold Bold"/>
              </a:rPr>
              <a:t>Nguyên nhân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408909" y="5543906"/>
            <a:ext cx="3672781" cy="197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1"/>
              </a:lnSpc>
            </a:pPr>
            <a:r>
              <a:rPr lang="en-US" sz="4399" spc="-193">
                <a:solidFill>
                  <a:srgbClr val="F9705A"/>
                </a:solidFill>
                <a:latin typeface="Muli Bold Bold"/>
              </a:rPr>
              <a:t>Phòng cháy khi ở nhà</a:t>
            </a:r>
          </a:p>
          <a:p>
            <a:pPr>
              <a:lnSpc>
                <a:spcPts val="5191"/>
              </a:lnSpc>
              <a:spcBef>
                <a:spcPct val="0"/>
              </a:spcBef>
            </a:pPr>
            <a:endParaRPr lang="en-US" sz="4399" spc="-193">
              <a:solidFill>
                <a:srgbClr val="F9705A"/>
              </a:solidFill>
              <a:latin typeface="Muli Bold Bold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4120032" y="1323814"/>
            <a:ext cx="749180" cy="80341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075987" y="1323814"/>
            <a:ext cx="749180" cy="80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4" b="154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74577" y="1150658"/>
            <a:ext cx="15538847" cy="73173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28637" y="2652607"/>
            <a:ext cx="14430726" cy="2514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82"/>
              </a:lnSpc>
            </a:pPr>
            <a:r>
              <a:rPr lang="en-US" sz="14630" dirty="0">
                <a:solidFill>
                  <a:srgbClr val="FFF5DE"/>
                </a:solidFill>
                <a:latin typeface="Lazydog"/>
              </a:rPr>
              <a:t>Medium level</a:t>
            </a:r>
          </a:p>
        </p:txBody>
      </p:sp>
      <p:pic>
        <p:nvPicPr>
          <p:cNvPr id="7" name="Picture 2" descr="Hình ảnh Xe Xe đỏ Xe Xe Chữa Cháy, Lính Cứu Hỏa, Xe Hơi, ô Tô đỏ miễn phí  tải tập tin PNG PSDComment và Vector">
            <a:extLst>
              <a:ext uri="{FF2B5EF4-FFF2-40B4-BE49-F238E27FC236}">
                <a16:creationId xmlns:a16="http://schemas.microsoft.com/office/drawing/2014/main" id="{89663119-A800-4A99-B017-F2D4CB5EE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2" b="937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02" b="1"/>
          <a:stretch/>
        </p:blipFill>
        <p:spPr bwMode="auto">
          <a:xfrm>
            <a:off x="11353800" y="6110140"/>
            <a:ext cx="6477000" cy="400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2400" y="3377890"/>
            <a:ext cx="9435596" cy="1027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iCiel Soup of Justice" pitchFamily="2" charset="0"/>
                <a:cs typeface="Arial" panose="020B0604020202020204" pitchFamily="34" charset="0"/>
              </a:rPr>
              <a:t>HoạT</a:t>
            </a:r>
            <a:r>
              <a:rPr lang="en-US" sz="5400" b="1" dirty="0">
                <a:latin typeface="iCiel Soup of Justice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iCiel Soup of Justice" pitchFamily="2" charset="0"/>
                <a:cs typeface="Arial" panose="020B0604020202020204" pitchFamily="34" charset="0"/>
              </a:rPr>
              <a:t>động</a:t>
            </a:r>
            <a:r>
              <a:rPr lang="en-US" sz="5400" b="1" dirty="0">
                <a:latin typeface="iCiel Soup of Justice" pitchFamily="2" charset="0"/>
                <a:cs typeface="Arial" panose="020B0604020202020204" pitchFamily="34" charset="0"/>
              </a:rPr>
              <a:t> 1: </a:t>
            </a:r>
            <a:r>
              <a:rPr lang="en-US" sz="5400" b="1" dirty="0" err="1">
                <a:latin typeface="iCiel Soup of Justice" pitchFamily="2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latin typeface="iCiel Soup of Justice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iCiel Soup of Justice" pitchFamily="2" charset="0"/>
                <a:cs typeface="Arial" panose="020B0604020202020204" pitchFamily="34" charset="0"/>
              </a:rPr>
              <a:t>vật</a:t>
            </a:r>
            <a:r>
              <a:rPr lang="en-US" sz="5400" b="1" dirty="0">
                <a:latin typeface="iCiel Soup of Justice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iCiel Soup of Justice" pitchFamily="2" charset="0"/>
                <a:cs typeface="Arial" panose="020B0604020202020204" pitchFamily="34" charset="0"/>
              </a:rPr>
              <a:t>dễ</a:t>
            </a:r>
            <a:r>
              <a:rPr lang="en-US" sz="5400" b="1" dirty="0">
                <a:latin typeface="iCiel Soup of Justice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iCiel Soup of Justice" pitchFamily="2" charset="0"/>
                <a:cs typeface="Arial" panose="020B0604020202020204" pitchFamily="34" charset="0"/>
              </a:rPr>
              <a:t>cháy</a:t>
            </a:r>
            <a:endParaRPr lang="en-US" sz="5400" b="1" dirty="0">
              <a:latin typeface="iCiel Soup of Justice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8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 t="254" b="154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5" descr="Untitled-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71" y="2135229"/>
            <a:ext cx="8459808" cy="5060499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04075" y="169287"/>
            <a:ext cx="12479849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Hãy</a:t>
            </a:r>
            <a:r>
              <a:rPr lang="en-US" sz="5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quan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sát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tranh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trả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lời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hỏi</a:t>
            </a:r>
            <a:r>
              <a:rPr lang="en-US" sz="5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D34294-9459-45B4-841B-D999AFB1B7E0}"/>
              </a:ext>
            </a:extLst>
          </p:cNvPr>
          <p:cNvSpPr txBox="1"/>
          <p:nvPr/>
        </p:nvSpPr>
        <p:spPr>
          <a:xfrm>
            <a:off x="2971800" y="8707590"/>
            <a:ext cx="12479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56A5671E-8F40-492F-AF8C-5992EAA3B1DA}"/>
              </a:ext>
            </a:extLst>
          </p:cNvPr>
          <p:cNvSpPr/>
          <p:nvPr/>
        </p:nvSpPr>
        <p:spPr>
          <a:xfrm>
            <a:off x="5039544" y="4603441"/>
            <a:ext cx="1814757" cy="1372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CE6F440-20BA-4538-ACF7-D6980635F257}"/>
              </a:ext>
            </a:extLst>
          </p:cNvPr>
          <p:cNvSpPr/>
          <p:nvPr/>
        </p:nvSpPr>
        <p:spPr>
          <a:xfrm>
            <a:off x="6551712" y="6223621"/>
            <a:ext cx="1814757" cy="1372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DE6E3B5A-DBCC-43B2-9571-7B668025E03C}"/>
              </a:ext>
            </a:extLst>
          </p:cNvPr>
          <p:cNvSpPr/>
          <p:nvPr/>
        </p:nvSpPr>
        <p:spPr>
          <a:xfrm>
            <a:off x="8727075" y="5823449"/>
            <a:ext cx="1814757" cy="1372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1717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2 copy">
            <a:extLst>
              <a:ext uri="{FF2B5EF4-FFF2-40B4-BE49-F238E27FC236}">
                <a16:creationId xmlns:a16="http://schemas.microsoft.com/office/drawing/2014/main" id="{C0A98903-FC29-4635-B84C-C5B1CC5A6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782" y="4838700"/>
            <a:ext cx="7744308" cy="5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Untitled-1 copy">
            <a:extLst>
              <a:ext uri="{FF2B5EF4-FFF2-40B4-BE49-F238E27FC236}">
                <a16:creationId xmlns:a16="http://schemas.microsoft.com/office/drawing/2014/main" id="{9A1E43D3-4ACF-45DD-97C8-21D5065C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"/>
            <a:ext cx="7010400" cy="41934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DEDBD-C936-425A-AF4A-8364F0A32467}"/>
              </a:ext>
            </a:extLst>
          </p:cNvPr>
          <p:cNvSpPr txBox="1"/>
          <p:nvPr/>
        </p:nvSpPr>
        <p:spPr>
          <a:xfrm>
            <a:off x="10515600" y="1790700"/>
            <a:ext cx="604867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bếp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an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Tại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0E3A1C84-5663-4139-81B6-B0670CD8ED55}"/>
              </a:ext>
            </a:extLst>
          </p:cNvPr>
          <p:cNvSpPr/>
          <p:nvPr/>
        </p:nvSpPr>
        <p:spPr>
          <a:xfrm>
            <a:off x="5715000" y="7581900"/>
            <a:ext cx="38277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200" b="1" dirty="0">
                <a:latin typeface="Bahnschrift" panose="020B0502040204020203" pitchFamily="34" charset="0"/>
              </a:rPr>
              <a:t>An </a:t>
            </a:r>
            <a:r>
              <a:rPr lang="en-US" altLang="ko-KR" sz="4200" b="1" dirty="0" err="1">
                <a:latin typeface="Bahnschrift" panose="020B0502040204020203" pitchFamily="34" charset="0"/>
              </a:rPr>
              <a:t>toàn</a:t>
            </a:r>
            <a:endParaRPr lang="ko-KR" altLang="en-US" sz="4200" b="1" dirty="0">
              <a:latin typeface="Bahnschrift" panose="020B0502040204020203" pitchFamily="34" charset="0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5046CE8-D1C4-492E-B09C-C1B6894E9CFE}"/>
              </a:ext>
            </a:extLst>
          </p:cNvPr>
          <p:cNvSpPr/>
          <p:nvPr/>
        </p:nvSpPr>
        <p:spPr>
          <a:xfrm>
            <a:off x="2438400" y="4686300"/>
            <a:ext cx="4552764" cy="16216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200" b="1" dirty="0" err="1">
                <a:latin typeface="Bahnschrift" panose="020B0502040204020203" pitchFamily="34" charset="0"/>
              </a:rPr>
              <a:t>Không</a:t>
            </a:r>
            <a:r>
              <a:rPr lang="en-US" altLang="ko-KR" sz="4200" b="1" dirty="0">
                <a:latin typeface="Bahnschrift" panose="020B0502040204020203" pitchFamily="34" charset="0"/>
              </a:rPr>
              <a:t> an </a:t>
            </a:r>
            <a:r>
              <a:rPr lang="en-US" altLang="ko-KR" sz="4200" b="1" dirty="0" err="1">
                <a:latin typeface="Bahnschrift" panose="020B0502040204020203" pitchFamily="34" charset="0"/>
              </a:rPr>
              <a:t>toàn</a:t>
            </a:r>
            <a:endParaRPr lang="ko-KR" altLang="en-US" sz="42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4" b="1547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769303"/>
            <a:ext cx="16022237" cy="4748394"/>
            <a:chOff x="0" y="0"/>
            <a:chExt cx="4562371" cy="13521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62371" cy="1352117"/>
            </a:xfrm>
            <a:custGeom>
              <a:avLst/>
              <a:gdLst/>
              <a:ahLst/>
              <a:cxnLst/>
              <a:rect l="l" t="t" r="r" b="b"/>
              <a:pathLst>
                <a:path w="4562371" h="1352117">
                  <a:moveTo>
                    <a:pt x="4437911" y="1352117"/>
                  </a:moveTo>
                  <a:lnTo>
                    <a:pt x="124460" y="1352117"/>
                  </a:lnTo>
                  <a:cubicBezTo>
                    <a:pt x="55880" y="1352117"/>
                    <a:pt x="0" y="1296237"/>
                    <a:pt x="0" y="12276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37911" y="0"/>
                  </a:lnTo>
                  <a:cubicBezTo>
                    <a:pt x="4506491" y="0"/>
                    <a:pt x="4562371" y="55880"/>
                    <a:pt x="4562371" y="124460"/>
                  </a:cubicBezTo>
                  <a:lnTo>
                    <a:pt x="4562371" y="1227657"/>
                  </a:lnTo>
                  <a:cubicBezTo>
                    <a:pt x="4562371" y="1296237"/>
                    <a:pt x="4506491" y="1352117"/>
                    <a:pt x="4437911" y="1352117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187033" y="1766745"/>
            <a:ext cx="13705572" cy="525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endParaRPr/>
          </a:p>
          <a:p>
            <a:pPr algn="ctr">
              <a:lnSpc>
                <a:spcPts val="5180"/>
              </a:lnSpc>
            </a:pPr>
            <a:endParaRPr/>
          </a:p>
          <a:p>
            <a:pPr algn="ctr">
              <a:lnSpc>
                <a:spcPts val="5180"/>
              </a:lnSpc>
            </a:pPr>
            <a:endParaRPr/>
          </a:p>
          <a:p>
            <a:pPr algn="ctr">
              <a:lnSpc>
                <a:spcPts val="5180"/>
              </a:lnSpc>
            </a:pPr>
            <a:r>
              <a:rPr lang="en-US" sz="100" spc="7">
                <a:solidFill>
                  <a:srgbClr val="3F3F3C"/>
                </a:solidFill>
                <a:latin typeface="Arimo Bold"/>
              </a:rPr>
              <a:t>Cần sắp xếp mọi đồ dùng gọn gàng, ngăn nắp; các chất dễ bắt lửa như củi khô, can dầu hỏa cần để xa bếp. Đặc biệt, không để trẻ nhỏ ở gần bếp, các vật tạo lửa mà không có sự giám sát của người lớn.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5580081" y="6641104"/>
            <a:ext cx="2391313" cy="54573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24146">
            <a:off x="477098" y="4916669"/>
            <a:ext cx="2692036" cy="42182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alphaModFix amt="7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720389" y="2292393"/>
            <a:ext cx="2847221" cy="95381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01483" y="1028700"/>
            <a:ext cx="7285035" cy="59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8"/>
              </a:lnSpc>
              <a:spcBef>
                <a:spcPct val="0"/>
              </a:spcBef>
            </a:pPr>
            <a:r>
              <a:rPr lang="en-US" sz="8000" spc="270" dirty="0" smtClean="0">
                <a:solidFill>
                  <a:srgbClr val="FFFFFF"/>
                </a:solidFill>
                <a:latin typeface="iCiel Soup of Justice" pitchFamily="2" charset="0"/>
              </a:rPr>
              <a:t>KẾT </a:t>
            </a:r>
            <a:r>
              <a:rPr lang="en-US" sz="8000" spc="270" dirty="0">
                <a:solidFill>
                  <a:srgbClr val="FFFFFF"/>
                </a:solidFill>
                <a:latin typeface="iCiel Soup of Justice" pitchFamily="2" charset="0"/>
              </a:rPr>
              <a:t>LUẬN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372335" y="8691668"/>
            <a:ext cx="892361" cy="956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alphaModFix amt="6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016597" y="8181864"/>
            <a:ext cx="969772" cy="1187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42688" y="1274862"/>
            <a:ext cx="14603972" cy="553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b="1" dirty="0"/>
              <a:t/>
            </a:r>
            <a:br>
              <a:rPr lang="en-US" altLang="ko-KR" sz="4000" b="1" dirty="0"/>
            </a:br>
            <a:r>
              <a:rPr lang="en-US" altLang="ko-KR" sz="4000" b="1" dirty="0"/>
              <a:t/>
            </a:r>
            <a:br>
              <a:rPr lang="en-US" altLang="ko-KR" sz="4000" b="1" dirty="0"/>
            </a:br>
            <a:r>
              <a:rPr lang="en-US" altLang="ko-KR" sz="4000" b="1" dirty="0"/>
              <a:t/>
            </a:r>
            <a:br>
              <a:rPr lang="en-US" altLang="ko-KR" sz="4000" b="1" dirty="0"/>
            </a:br>
            <a:r>
              <a:rPr lang="en-US" altLang="ko-KR" sz="4000" b="1" dirty="0" err="1"/>
              <a:t>Cần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sắp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xếp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mọi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đồ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dùng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gọn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gàng</a:t>
            </a:r>
            <a:r>
              <a:rPr lang="en-US" altLang="ko-KR" sz="4000" b="1" dirty="0"/>
              <a:t>, </a:t>
            </a:r>
            <a:r>
              <a:rPr lang="en-US" altLang="ko-KR" sz="4000" b="1" dirty="0" err="1"/>
              <a:t>ngăn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nắp</a:t>
            </a:r>
            <a:r>
              <a:rPr lang="en-US" altLang="ko-KR" sz="4000" b="1" dirty="0"/>
              <a:t>; </a:t>
            </a:r>
            <a:r>
              <a:rPr lang="en-US" altLang="ko-KR" sz="4000" b="1" dirty="0" err="1"/>
              <a:t>các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chất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dễ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bắt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lửa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như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củi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khô</a:t>
            </a:r>
            <a:r>
              <a:rPr lang="en-US" altLang="ko-KR" sz="4000" b="1" dirty="0"/>
              <a:t>, can </a:t>
            </a:r>
            <a:r>
              <a:rPr lang="en-US" altLang="ko-KR" sz="4000" b="1" dirty="0" err="1"/>
              <a:t>dầu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hỏa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cần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để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xa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bếp</a:t>
            </a:r>
            <a:r>
              <a:rPr lang="en-US" altLang="ko-KR" sz="4000" b="1" dirty="0"/>
              <a:t>. </a:t>
            </a:r>
            <a:r>
              <a:rPr lang="en-US" altLang="ko-KR" sz="4000" b="1" dirty="0" err="1"/>
              <a:t>Đặc</a:t>
            </a:r>
            <a:r>
              <a:rPr lang="en-US" altLang="ko-KR" sz="4000" b="1" dirty="0"/>
              <a:t> </a:t>
            </a:r>
            <a:r>
              <a:rPr lang="vi-VN" altLang="ko-KR" sz="4000" b="1" dirty="0"/>
              <a:t>bi</a:t>
            </a:r>
            <a:r>
              <a:rPr lang="en-US" altLang="ko-KR" sz="4000" b="1" dirty="0" err="1"/>
              <a:t>ệt</a:t>
            </a:r>
            <a:r>
              <a:rPr lang="en-US" altLang="ko-KR" sz="4000" b="1" dirty="0"/>
              <a:t>, </a:t>
            </a:r>
            <a:r>
              <a:rPr lang="en-US" altLang="ko-KR" sz="4000" b="1" dirty="0" err="1"/>
              <a:t>không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để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trẻ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nhỏ</a:t>
            </a:r>
            <a:r>
              <a:rPr lang="en-US" altLang="ko-KR" sz="4000" b="1" dirty="0"/>
              <a:t> ở </a:t>
            </a:r>
            <a:r>
              <a:rPr lang="en-US" altLang="ko-KR" sz="4000" b="1" dirty="0" err="1"/>
              <a:t>gần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bếp</a:t>
            </a:r>
            <a:r>
              <a:rPr lang="en-US" altLang="ko-KR" sz="4000" b="1" dirty="0"/>
              <a:t>, </a:t>
            </a:r>
            <a:r>
              <a:rPr lang="en-US" altLang="ko-KR" sz="4000" b="1" dirty="0" err="1"/>
              <a:t>các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vật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tạo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lửa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mà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không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có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sự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giám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sát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của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người</a:t>
            </a:r>
            <a:r>
              <a:rPr lang="en-US" altLang="ko-KR" sz="4000" b="1" dirty="0"/>
              <a:t> </a:t>
            </a:r>
            <a:r>
              <a:rPr lang="en-US" altLang="ko-KR" sz="4000" b="1" dirty="0" err="1"/>
              <a:t>lớn</a:t>
            </a:r>
            <a:r>
              <a:rPr lang="en-US" altLang="ko-KR" sz="4000" b="1" dirty="0"/>
              <a:t>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2"/>
          <a:srcRect l="2083" t="16171" r="3750" b="28273"/>
          <a:stretch/>
        </p:blipFill>
        <p:spPr>
          <a:xfrm>
            <a:off x="381000" y="1943100"/>
            <a:ext cx="17221200" cy="67818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8207" y="3305051"/>
            <a:ext cx="11906555" cy="7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4797" indent="-474797" algn="ctr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</a:pPr>
            <a:r>
              <a:rPr lang="en-US" sz="6647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664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Nguyên</a:t>
            </a:r>
            <a:r>
              <a:rPr lang="en-US" sz="6647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664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nhân</a:t>
            </a:r>
            <a:r>
              <a:rPr lang="en-US" sz="6647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664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nào</a:t>
            </a:r>
            <a:r>
              <a:rPr lang="en-US" sz="6647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664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dẫn</a:t>
            </a:r>
            <a:r>
              <a:rPr lang="en-US" sz="6647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664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đến</a:t>
            </a:r>
            <a:r>
              <a:rPr lang="en-US" sz="6647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664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cháy</a:t>
            </a:r>
            <a:r>
              <a:rPr lang="en-US" sz="7478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?</a:t>
            </a:r>
          </a:p>
        </p:txBody>
      </p:sp>
      <p:pic>
        <p:nvPicPr>
          <p:cNvPr id="5" name="Picture 14" descr="zeichen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551" y="3098586"/>
            <a:ext cx="2311121" cy="317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395654"/>
            <a:ext cx="18135599" cy="9243646"/>
            <a:chOff x="134" y="48"/>
            <a:chExt cx="5422" cy="4115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249" y="164"/>
              <a:ext cx="5171" cy="3901"/>
            </a:xfrm>
            <a:prstGeom prst="rect">
              <a:avLst/>
            </a:prstGeom>
            <a:noFill/>
            <a:ln w="76200" cmpd="tri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93"/>
            </a:p>
          </p:txBody>
        </p:sp>
        <p:pic>
          <p:nvPicPr>
            <p:cNvPr id="8" name="Picture 18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9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1" descr="sflowe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3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Đường Giải thích 2 5"/>
          <p:cNvSpPr/>
          <p:nvPr/>
        </p:nvSpPr>
        <p:spPr>
          <a:xfrm>
            <a:off x="12536906" y="562223"/>
            <a:ext cx="3465095" cy="11217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7670"/>
              <a:gd name="adj6" fmla="val -61743"/>
            </a:avLst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3" dirty="0" smtClean="0">
                <a:solidFill>
                  <a:schemeClr val="tx1"/>
                </a:solidFill>
                <a:latin typeface="iCiel Gotham Ultra" pitchFamily="50" charset="0"/>
                <a:cs typeface="iCiel Gotham Ultra" pitchFamily="50" charset="0"/>
              </a:rPr>
              <a:t>NẤU </a:t>
            </a:r>
            <a:r>
              <a:rPr lang="en-US" sz="2493" dirty="0">
                <a:solidFill>
                  <a:schemeClr val="tx1"/>
                </a:solidFill>
                <a:latin typeface="iCiel Gotham Ultra" pitchFamily="50" charset="0"/>
                <a:cs typeface="iCiel Gotham Ultra" pitchFamily="50" charset="0"/>
              </a:rPr>
              <a:t>BẾP KHÔNG AN TOÀN</a:t>
            </a:r>
          </a:p>
        </p:txBody>
      </p:sp>
      <p:sp>
        <p:nvSpPr>
          <p:cNvPr id="7" name="Đường Giải thích 2 6"/>
          <p:cNvSpPr/>
          <p:nvPr/>
        </p:nvSpPr>
        <p:spPr>
          <a:xfrm>
            <a:off x="12536906" y="1972700"/>
            <a:ext cx="3465095" cy="11550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0227"/>
              <a:gd name="adj6" fmla="val -60461"/>
            </a:avLst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3" dirty="0" smtClean="0">
                <a:solidFill>
                  <a:schemeClr val="tx1"/>
                </a:solidFill>
                <a:latin typeface="iCiel Gotham Ultra" pitchFamily="50" charset="0"/>
                <a:cs typeface="iCiel Gotham Ultra" pitchFamily="50" charset="0"/>
              </a:rPr>
              <a:t>ĐỂ </a:t>
            </a:r>
            <a:r>
              <a:rPr lang="en-US" sz="2493" dirty="0">
                <a:solidFill>
                  <a:schemeClr val="tx1"/>
                </a:solidFill>
                <a:latin typeface="iCiel Gotham Ultra" pitchFamily="50" charset="0"/>
                <a:cs typeface="iCiel Gotham Ultra" pitchFamily="50" charset="0"/>
              </a:rPr>
              <a:t>ĐÈN, BÀN LÀ NÓNG GẦN VẬT DỄ CHÁY</a:t>
            </a:r>
          </a:p>
        </p:txBody>
      </p:sp>
      <p:sp>
        <p:nvSpPr>
          <p:cNvPr id="8" name="Đường Giải thích 2 7"/>
          <p:cNvSpPr/>
          <p:nvPr/>
        </p:nvSpPr>
        <p:spPr>
          <a:xfrm>
            <a:off x="12536906" y="3416505"/>
            <a:ext cx="3465095" cy="11550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9457"/>
              <a:gd name="adj6" fmla="val -59180"/>
            </a:avLst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3">
                <a:solidFill>
                  <a:schemeClr val="tx1"/>
                </a:solidFill>
                <a:latin typeface="iCiel Gotham Ultra" pitchFamily="50" charset="0"/>
                <a:cs typeface="iCiel Gotham Ultra" pitchFamily="50" charset="0"/>
              </a:rPr>
              <a:t>CƯA CẮT, SAN CHIẾT BÌNH GA</a:t>
            </a:r>
          </a:p>
        </p:txBody>
      </p:sp>
      <p:sp>
        <p:nvSpPr>
          <p:cNvPr id="10" name="Đường Giải thích 2 9"/>
          <p:cNvSpPr/>
          <p:nvPr/>
        </p:nvSpPr>
        <p:spPr>
          <a:xfrm>
            <a:off x="12536906" y="7170348"/>
            <a:ext cx="3465095" cy="106619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4933"/>
              <a:gd name="adj6" fmla="val -61103"/>
            </a:avLst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3">
                <a:solidFill>
                  <a:schemeClr val="tx1"/>
                </a:solidFill>
                <a:latin typeface="iCiel Gotham Ultra" pitchFamily="50" charset="0"/>
                <a:cs typeface="iCiel Gotham Ultra" pitchFamily="50" charset="0"/>
              </a:rPr>
              <a:t>ĐỐT NƯƠNG RẪY, VÀNG MÃ</a:t>
            </a:r>
          </a:p>
        </p:txBody>
      </p:sp>
      <p:sp>
        <p:nvSpPr>
          <p:cNvPr id="9" name="Đường Giải thích 2 8"/>
          <p:cNvSpPr/>
          <p:nvPr/>
        </p:nvSpPr>
        <p:spPr>
          <a:xfrm>
            <a:off x="12536906" y="5726565"/>
            <a:ext cx="3465095" cy="11550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0158"/>
              <a:gd name="adj6" fmla="val -60461"/>
            </a:avLst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3">
                <a:solidFill>
                  <a:schemeClr val="tx1"/>
                </a:solidFill>
                <a:latin typeface="iCiel Gotham Ultra" pitchFamily="50" charset="0"/>
                <a:cs typeface="iCiel Gotham Ultra" pitchFamily="50" charset="0"/>
              </a:rPr>
              <a:t>TỰ KÉO DÂY ĐIỆN GÂY CHẬP CHÁY</a:t>
            </a:r>
          </a:p>
        </p:txBody>
      </p:sp>
      <p:sp>
        <p:nvSpPr>
          <p:cNvPr id="11" name="Đường Giải thích 2 10"/>
          <p:cNvSpPr/>
          <p:nvPr/>
        </p:nvSpPr>
        <p:spPr>
          <a:xfrm>
            <a:off x="12536906" y="8525291"/>
            <a:ext cx="3465095" cy="115503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4004"/>
              <a:gd name="adj6" fmla="val -64949"/>
            </a:avLst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3">
                <a:solidFill>
                  <a:schemeClr val="tx1"/>
                </a:solidFill>
                <a:latin typeface="iCiel Gotham Ultra" pitchFamily="50" charset="0"/>
                <a:cs typeface="iCiel Gotham Ultra" pitchFamily="50" charset="0"/>
              </a:rPr>
              <a:t>ĐỐT ĐUỐC, SƯỞI LỬA, NGHỊCH DIÊM</a:t>
            </a:r>
          </a:p>
        </p:txBody>
      </p:sp>
      <p:sp>
        <p:nvSpPr>
          <p:cNvPr id="5" name="Đường Giải thích 2 4"/>
          <p:cNvSpPr/>
          <p:nvPr/>
        </p:nvSpPr>
        <p:spPr>
          <a:xfrm>
            <a:off x="8999621" y="4427157"/>
            <a:ext cx="3043065" cy="977334"/>
          </a:xfrm>
          <a:prstGeom prst="borderCallout2">
            <a:avLst>
              <a:gd name="adj1" fmla="val 55114"/>
              <a:gd name="adj2" fmla="val 1886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3">
                <a:solidFill>
                  <a:schemeClr val="tx1"/>
                </a:solidFill>
                <a:latin typeface="iCiel Gotham Ultra" pitchFamily="50" charset="0"/>
                <a:cs typeface="iCiel Gotham Ultra" pitchFamily="50" charset="0"/>
              </a:rPr>
              <a:t>DO CON NGƯỜI</a:t>
            </a:r>
          </a:p>
        </p:txBody>
      </p:sp>
      <p:sp>
        <p:nvSpPr>
          <p:cNvPr id="13" name="Đường Giải thích 2 12"/>
          <p:cNvSpPr/>
          <p:nvPr/>
        </p:nvSpPr>
        <p:spPr>
          <a:xfrm flipH="1">
            <a:off x="2286000" y="4010686"/>
            <a:ext cx="3553944" cy="1121705"/>
          </a:xfrm>
          <a:prstGeom prst="borderCallout2">
            <a:avLst>
              <a:gd name="adj1" fmla="val 50433"/>
              <a:gd name="adj2" fmla="val -3958"/>
              <a:gd name="adj3" fmla="val 72216"/>
              <a:gd name="adj4" fmla="val -12917"/>
              <a:gd name="adj5" fmla="val 66479"/>
              <a:gd name="adj6" fmla="val -47368"/>
            </a:avLst>
          </a:prstGeom>
          <a:solidFill>
            <a:schemeClr val="accent5">
              <a:lumMod val="50000"/>
            </a:schemeClr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3">
                <a:solidFill>
                  <a:schemeClr val="bg1"/>
                </a:solidFill>
                <a:latin typeface="iCiel Gotham Ultra" pitchFamily="50" charset="0"/>
                <a:cs typeface="iCiel Gotham Ultra" pitchFamily="50" charset="0"/>
              </a:rPr>
              <a:t>DO THIÊN TAI</a:t>
            </a:r>
          </a:p>
        </p:txBody>
      </p:sp>
      <p:sp>
        <p:nvSpPr>
          <p:cNvPr id="4" name="Sao 6 Cánh 3"/>
          <p:cNvSpPr/>
          <p:nvPr/>
        </p:nvSpPr>
        <p:spPr>
          <a:xfrm>
            <a:off x="5912134" y="3505353"/>
            <a:ext cx="3087488" cy="2709879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69">
                <a:latin typeface="iCiel Gotham Ultra" pitchFamily="50" charset="0"/>
                <a:cs typeface="iCiel Gotham Ultra" pitchFamily="50" charset="0"/>
              </a:rPr>
              <a:t>NGUYÊN NHÂN CHÁY</a:t>
            </a:r>
          </a:p>
        </p:txBody>
      </p:sp>
      <p:sp>
        <p:nvSpPr>
          <p:cNvPr id="12" name="Đường Giải thích 2 11"/>
          <p:cNvSpPr/>
          <p:nvPr/>
        </p:nvSpPr>
        <p:spPr>
          <a:xfrm flipH="1">
            <a:off x="2286000" y="1839412"/>
            <a:ext cx="3553944" cy="1121705"/>
          </a:xfrm>
          <a:prstGeom prst="borderCallout2">
            <a:avLst>
              <a:gd name="adj1" fmla="val 50433"/>
              <a:gd name="adj2" fmla="val -3958"/>
              <a:gd name="adj3" fmla="val 139543"/>
              <a:gd name="adj4" fmla="val -14792"/>
              <a:gd name="adj5" fmla="val 201134"/>
              <a:gd name="adj6" fmla="val -18618"/>
            </a:avLst>
          </a:prstGeom>
          <a:solidFill>
            <a:schemeClr val="accent5">
              <a:lumMod val="50000"/>
            </a:schemeClr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3">
                <a:solidFill>
                  <a:schemeClr val="bg1"/>
                </a:solidFill>
                <a:latin typeface="iCiel Gotham Ultra" pitchFamily="50" charset="0"/>
                <a:cs typeface="iCiel Gotham Ultra" pitchFamily="50" charset="0"/>
              </a:rPr>
              <a:t>SỰ CỐ CÔNG NGHỆ</a:t>
            </a:r>
          </a:p>
        </p:txBody>
      </p:sp>
      <p:sp>
        <p:nvSpPr>
          <p:cNvPr id="14" name="Đường Giải thích 2 13"/>
          <p:cNvSpPr/>
          <p:nvPr/>
        </p:nvSpPr>
        <p:spPr>
          <a:xfrm flipH="1">
            <a:off x="2285999" y="6048643"/>
            <a:ext cx="3553944" cy="1121705"/>
          </a:xfrm>
          <a:prstGeom prst="borderCallout2">
            <a:avLst>
              <a:gd name="adj1" fmla="val 50433"/>
              <a:gd name="adj2" fmla="val -3958"/>
              <a:gd name="adj3" fmla="val 72216"/>
              <a:gd name="adj4" fmla="val -12917"/>
              <a:gd name="adj5" fmla="val -44413"/>
              <a:gd name="adj6" fmla="val -26118"/>
            </a:avLst>
          </a:prstGeom>
          <a:solidFill>
            <a:schemeClr val="accent5">
              <a:lumMod val="50000"/>
            </a:schemeClr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3">
                <a:solidFill>
                  <a:schemeClr val="bg1"/>
                </a:solidFill>
                <a:latin typeface="iCiel Gotham Ultra" pitchFamily="50" charset="0"/>
                <a:cs typeface="iCiel Gotham Ultra" pitchFamily="50" charset="0"/>
              </a:rPr>
              <a:t>TAI NẠN GIAO THÔNG</a:t>
            </a:r>
          </a:p>
        </p:txBody>
      </p:sp>
      <p:sp>
        <p:nvSpPr>
          <p:cNvPr id="15" name="Đường Giải thích 2 14"/>
          <p:cNvSpPr/>
          <p:nvPr/>
        </p:nvSpPr>
        <p:spPr>
          <a:xfrm flipH="1">
            <a:off x="2285997" y="8086601"/>
            <a:ext cx="3553944" cy="1121705"/>
          </a:xfrm>
          <a:prstGeom prst="borderCallout2">
            <a:avLst>
              <a:gd name="adj1" fmla="val 50433"/>
              <a:gd name="adj2" fmla="val -3958"/>
              <a:gd name="adj3" fmla="val 72216"/>
              <a:gd name="adj4" fmla="val -12917"/>
              <a:gd name="adj5" fmla="val -222632"/>
              <a:gd name="adj6" fmla="val -29243"/>
            </a:avLst>
          </a:prstGeom>
          <a:solidFill>
            <a:schemeClr val="accent5">
              <a:lumMod val="50000"/>
            </a:schemeClr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93">
                <a:solidFill>
                  <a:schemeClr val="bg1"/>
                </a:solidFill>
                <a:latin typeface="iCiel Gotham Ultra" pitchFamily="50" charset="0"/>
                <a:cs typeface="iCiel Gotham Ultra" pitchFamily="50" charset="0"/>
              </a:rPr>
              <a:t>DO THỜI TIẾT</a:t>
            </a:r>
          </a:p>
        </p:txBody>
      </p:sp>
      <p:sp>
        <p:nvSpPr>
          <p:cNvPr id="16" name="Hình chữ nhật 15"/>
          <p:cNvSpPr/>
          <p:nvPr/>
        </p:nvSpPr>
        <p:spPr>
          <a:xfrm>
            <a:off x="3448023" y="584406"/>
            <a:ext cx="7703134" cy="782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4797" indent="-474797" algn="ctr">
              <a:lnSpc>
                <a:spcPct val="90000"/>
              </a:lnSpc>
              <a:spcBef>
                <a:spcPct val="20000"/>
              </a:spcBef>
              <a:buClr>
                <a:srgbClr val="009999"/>
              </a:buClr>
            </a:pPr>
            <a:r>
              <a:rPr lang="en-US" sz="4984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Ciel Gotham Ultra" pitchFamily="50" charset="0"/>
                <a:cs typeface="iCiel Gotham Ultra" pitchFamily="50" charset="0"/>
              </a:rPr>
              <a:t> Nguyên nhân đến cháy</a:t>
            </a:r>
            <a:endParaRPr lang="en-US" sz="5538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Ciel Gotham Ultra" pitchFamily="50" charset="0"/>
              <a:cs typeface="iCiel Gotham Ult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9" grpId="0" animBg="1"/>
      <p:bldP spid="11" grpId="0" animBg="1"/>
      <p:bldP spid="5" grpId="0" animBg="1"/>
      <p:bldP spid="13" grpId="0" animBg="1"/>
      <p:bldP spid="4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73" y="2240868"/>
            <a:ext cx="6400800" cy="31186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a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71" y="2227176"/>
            <a:ext cx="6552402" cy="31323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háy trung tâm thương mại quốc tếTP H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81" y="5359524"/>
            <a:ext cx="6561791" cy="309867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6" descr="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73" y="5359524"/>
            <a:ext cx="6518415" cy="30986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1712" y="290438"/>
            <a:ext cx="5508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96108-A458-40CF-BC06-734B5891B8FF}"/>
              </a:ext>
            </a:extLst>
          </p:cNvPr>
          <p:cNvSpPr txBox="1"/>
          <p:nvPr/>
        </p:nvSpPr>
        <p:spPr>
          <a:xfrm>
            <a:off x="6551712" y="1088960"/>
            <a:ext cx="5508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4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447218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6" ma:contentTypeDescription="Create a new document." ma:contentTypeScope="" ma:versionID="929668033f38ab75697d305042cce29e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39b859eda43ea7c4972733cdb085fd1e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FE946-F994-41E2-9194-A42930246C15}"/>
</file>

<file path=customXml/itemProps2.xml><?xml version="1.0" encoding="utf-8"?>
<ds:datastoreItem xmlns:ds="http://schemas.openxmlformats.org/officeDocument/2006/customXml" ds:itemID="{990AE49D-12C3-4393-9CFD-D730F87C85DB}"/>
</file>

<file path=customXml/itemProps3.xml><?xml version="1.0" encoding="utf-8"?>
<ds:datastoreItem xmlns:ds="http://schemas.openxmlformats.org/officeDocument/2006/customXml" ds:itemID="{72E1D205-29DB-4D05-BBE2-689C75DAAD2B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393</Words>
  <Application>Microsoft Office PowerPoint</Application>
  <PresentationFormat>Custom</PresentationFormat>
  <Paragraphs>58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Calibri</vt:lpstr>
      <vt:lpstr>Arial</vt:lpstr>
      <vt:lpstr>AvantGarde Bk BT</vt:lpstr>
      <vt:lpstr>Lazydog Bold</vt:lpstr>
      <vt:lpstr>Muli Bold Bold</vt:lpstr>
      <vt:lpstr>Lazydog</vt:lpstr>
      <vt:lpstr>Arimo Bold</vt:lpstr>
      <vt:lpstr>IreneFlorentina Bold</vt:lpstr>
      <vt:lpstr>iCiel Soup of Justice</vt:lpstr>
      <vt:lpstr>Bahnschrift</vt:lpstr>
      <vt:lpstr>iCiel Gotham Ultra</vt:lpstr>
      <vt:lpstr>맑은 고딕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Xin chào!</dc:title>
  <cp:lastModifiedBy>Trần Thị Thảo Linh</cp:lastModifiedBy>
  <cp:revision>13</cp:revision>
  <dcterms:created xsi:type="dcterms:W3CDTF">2006-08-16T00:00:00Z</dcterms:created>
  <dcterms:modified xsi:type="dcterms:W3CDTF">2021-11-05T09:25:25Z</dcterms:modified>
  <dc:identifier>DAEuT44Rx9Q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