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</p:sldMasterIdLst>
  <p:sldIdLst>
    <p:sldId id="257" r:id="rId6"/>
    <p:sldId id="270" r:id="rId7"/>
    <p:sldId id="271" r:id="rId8"/>
    <p:sldId id="261" r:id="rId9"/>
    <p:sldId id="265" r:id="rId10"/>
    <p:sldId id="266" r:id="rId11"/>
    <p:sldId id="267" r:id="rId12"/>
    <p:sldId id="268" r:id="rId13"/>
    <p:sldId id="273" r:id="rId14"/>
    <p:sldId id="262" r:id="rId15"/>
    <p:sldId id="263" r:id="rId16"/>
    <p:sldId id="274" r:id="rId17"/>
    <p:sldId id="275" r:id="rId18"/>
    <p:sldId id="276" r:id="rId19"/>
    <p:sldId id="277" r:id="rId20"/>
    <p:sldId id="278" r:id="rId21"/>
    <p:sldId id="264" r:id="rId22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65" d="100"/>
          <a:sy n="65" d="100"/>
        </p:scale>
        <p:origin x="1316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791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7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032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468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46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586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053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559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915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667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32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5367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186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13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742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20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6434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73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6576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619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6890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8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580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0853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140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3881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7979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0037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053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6157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6339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7638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934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8563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603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9472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99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6498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345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4713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30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82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65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915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4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30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3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84B1F-8F2B-4D66-9658-F7B4893D07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6D095-87F6-47B4-8439-376D861AFB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audio" Target="../media/audio2.bin"/><Relationship Id="rId7" Type="http://schemas.openxmlformats.org/officeDocument/2006/relationships/image" Target="../media/image27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4.xml"/><Relationship Id="rId6" Type="http://schemas.openxmlformats.org/officeDocument/2006/relationships/audio" Target="../media/audio5.bin"/><Relationship Id="rId5" Type="http://schemas.openxmlformats.org/officeDocument/2006/relationships/audio" Target="../media/audio4.bin"/><Relationship Id="rId4" Type="http://schemas.openxmlformats.org/officeDocument/2006/relationships/audio" Target="../media/audio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hoado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85800"/>
            <a:ext cx="461682" cy="8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hoado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914400"/>
            <a:ext cx="461682" cy="8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3" descr="hoado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3581400"/>
            <a:ext cx="461682" cy="8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hoado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810000"/>
            <a:ext cx="461682" cy="8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362200" y="1297494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828800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 34,35: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 36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2337666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9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3450"/>
            <a:ext cx="914400" cy="844550"/>
          </a:xfrm>
          <a:prstGeom prst="rect">
            <a:avLst/>
          </a:prstGeom>
          <a:noFill/>
        </p:spPr>
      </p:pic>
      <p:pic>
        <p:nvPicPr>
          <p:cNvPr id="5" name="Picture 5" descr="9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" cy="844550"/>
          </a:xfrm>
          <a:prstGeom prst="rect">
            <a:avLst/>
          </a:prstGeom>
          <a:noFill/>
        </p:spPr>
      </p:pic>
      <p:pic>
        <p:nvPicPr>
          <p:cNvPr id="6" name="Picture 5" descr="9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58404"/>
            <a:ext cx="914400" cy="844550"/>
          </a:xfrm>
          <a:prstGeom prst="rect">
            <a:avLst/>
          </a:prstGeom>
          <a:noFill/>
        </p:spPr>
      </p:pic>
      <p:pic>
        <p:nvPicPr>
          <p:cNvPr id="7" name="Picture 5" descr="9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9304" y="0"/>
            <a:ext cx="914400" cy="84455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146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9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6" name="Text Box 26"/>
          <p:cNvSpPr txBox="1">
            <a:spLocks noChangeArrowheads="1"/>
          </p:cNvSpPr>
          <p:nvPr/>
        </p:nvSpPr>
        <p:spPr bwMode="auto">
          <a:xfrm>
            <a:off x="1600200" y="70866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427" name="Text Box 27"/>
          <p:cNvSpPr txBox="1">
            <a:spLocks noChangeArrowheads="1"/>
          </p:cNvSpPr>
          <p:nvPr/>
        </p:nvSpPr>
        <p:spPr bwMode="auto">
          <a:xfrm>
            <a:off x="2057400" y="72390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428" name="Text Box 28"/>
          <p:cNvSpPr txBox="1">
            <a:spLocks noChangeArrowheads="1"/>
          </p:cNvSpPr>
          <p:nvPr/>
        </p:nvSpPr>
        <p:spPr bwMode="auto">
          <a:xfrm>
            <a:off x="2667000" y="7391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429" name="Text Box 29"/>
          <p:cNvSpPr txBox="1">
            <a:spLocks noChangeArrowheads="1"/>
          </p:cNvSpPr>
          <p:nvPr/>
        </p:nvSpPr>
        <p:spPr bwMode="auto">
          <a:xfrm>
            <a:off x="1295400" y="71628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02430" name="Picture 30" descr="animatedFish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5762625"/>
            <a:ext cx="2133600" cy="1095375"/>
          </a:xfrm>
          <a:prstGeom prst="rect">
            <a:avLst/>
          </a:prstGeom>
          <a:noFill/>
        </p:spPr>
      </p:pic>
      <p:sp>
        <p:nvSpPr>
          <p:cNvPr id="102431" name="Text Box 31"/>
          <p:cNvSpPr txBox="1">
            <a:spLocks noChangeArrowheads="1"/>
          </p:cNvSpPr>
          <p:nvPr/>
        </p:nvSpPr>
        <p:spPr bwMode="auto">
          <a:xfrm>
            <a:off x="2514600" y="73152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02432" name="Picture 32" descr="dolphin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96200" y="5905500"/>
            <a:ext cx="1447800" cy="952500"/>
          </a:xfrm>
          <a:prstGeom prst="rect">
            <a:avLst/>
          </a:prstGeom>
          <a:noFill/>
        </p:spPr>
      </p:pic>
      <p:sp>
        <p:nvSpPr>
          <p:cNvPr id="102433" name="Text Box 33"/>
          <p:cNvSpPr txBox="1">
            <a:spLocks noChangeArrowheads="1"/>
          </p:cNvSpPr>
          <p:nvPr/>
        </p:nvSpPr>
        <p:spPr bwMode="auto">
          <a:xfrm>
            <a:off x="2590800" y="7467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436" name="AutoShape 36"/>
          <p:cNvSpPr>
            <a:spLocks noChangeArrowheads="1"/>
          </p:cNvSpPr>
          <p:nvPr/>
        </p:nvSpPr>
        <p:spPr bwMode="auto">
          <a:xfrm>
            <a:off x="304800" y="0"/>
            <a:ext cx="1447800" cy="6096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endParaRPr lang="en-US" sz="3000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7" name="AutoShape 37"/>
          <p:cNvSpPr>
            <a:spLocks noChangeArrowheads="1"/>
          </p:cNvSpPr>
          <p:nvPr/>
        </p:nvSpPr>
        <p:spPr bwMode="auto">
          <a:xfrm>
            <a:off x="2514600" y="0"/>
            <a:ext cx="1447800" cy="6096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Bố Lan</a:t>
            </a:r>
          </a:p>
        </p:txBody>
      </p:sp>
      <p:sp>
        <p:nvSpPr>
          <p:cNvPr id="102438" name="AutoShape 38"/>
          <p:cNvSpPr>
            <a:spLocks noChangeArrowheads="1"/>
          </p:cNvSpPr>
          <p:nvPr/>
        </p:nvSpPr>
        <p:spPr bwMode="auto">
          <a:xfrm>
            <a:off x="4724400" y="0"/>
            <a:ext cx="1447800" cy="6096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Mẹ Lan</a:t>
            </a:r>
          </a:p>
        </p:txBody>
      </p:sp>
      <p:sp>
        <p:nvSpPr>
          <p:cNvPr id="102439" name="AutoShape 39"/>
          <p:cNvSpPr>
            <a:spLocks noChangeArrowheads="1"/>
          </p:cNvSpPr>
          <p:nvPr/>
        </p:nvSpPr>
        <p:spPr bwMode="auto">
          <a:xfrm>
            <a:off x="304800" y="762000"/>
            <a:ext cx="1447800" cy="6096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</a:p>
        </p:txBody>
      </p:sp>
      <p:sp>
        <p:nvSpPr>
          <p:cNvPr id="102440" name="AutoShape 40"/>
          <p:cNvSpPr>
            <a:spLocks noChangeArrowheads="1"/>
          </p:cNvSpPr>
          <p:nvPr/>
        </p:nvSpPr>
        <p:spPr bwMode="auto">
          <a:xfrm>
            <a:off x="2547938" y="762000"/>
            <a:ext cx="1447800" cy="6096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</a:p>
        </p:txBody>
      </p:sp>
      <p:sp>
        <p:nvSpPr>
          <p:cNvPr id="102441" name="AutoShape 41"/>
          <p:cNvSpPr>
            <a:spLocks noChangeArrowheads="1"/>
          </p:cNvSpPr>
          <p:nvPr/>
        </p:nvSpPr>
        <p:spPr bwMode="auto">
          <a:xfrm>
            <a:off x="7010400" y="762000"/>
            <a:ext cx="1447800" cy="6096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Bố Tâm</a:t>
            </a:r>
          </a:p>
        </p:txBody>
      </p:sp>
      <p:sp>
        <p:nvSpPr>
          <p:cNvPr id="102442" name="AutoShape 42"/>
          <p:cNvSpPr>
            <a:spLocks noChangeArrowheads="1"/>
          </p:cNvSpPr>
          <p:nvPr/>
        </p:nvSpPr>
        <p:spPr bwMode="auto">
          <a:xfrm>
            <a:off x="7010400" y="0"/>
            <a:ext cx="1447800" cy="6096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Mẹ Tâm</a:t>
            </a:r>
          </a:p>
        </p:txBody>
      </p:sp>
      <p:sp>
        <p:nvSpPr>
          <p:cNvPr id="102443" name="AutoShape 43"/>
          <p:cNvSpPr>
            <a:spLocks noChangeArrowheads="1"/>
          </p:cNvSpPr>
          <p:nvPr/>
        </p:nvSpPr>
        <p:spPr bwMode="auto">
          <a:xfrm>
            <a:off x="4724400" y="762000"/>
            <a:ext cx="1447800" cy="609600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CCFF99"/>
              </a:gs>
            </a:gsLst>
            <a:lin ang="5400000" scaled="1"/>
          </a:gradFill>
          <a:ln w="38100" cmpd="dbl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</a:p>
        </p:txBody>
      </p:sp>
      <p:sp>
        <p:nvSpPr>
          <p:cNvPr id="102446" name="Text Box 46"/>
          <p:cNvSpPr txBox="1">
            <a:spLocks noChangeArrowheads="1"/>
          </p:cNvSpPr>
          <p:nvPr/>
        </p:nvSpPr>
        <p:spPr bwMode="auto">
          <a:xfrm>
            <a:off x="4452938" y="1600200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2624138" y="1981200"/>
            <a:ext cx="4233862" cy="914400"/>
            <a:chOff x="1653" y="1248"/>
            <a:chExt cx="2667" cy="576"/>
          </a:xfrm>
        </p:grpSpPr>
        <p:sp>
          <p:nvSpPr>
            <p:cNvPr id="102448" name="Line 48"/>
            <p:cNvSpPr>
              <a:spLocks noChangeShapeType="1"/>
            </p:cNvSpPr>
            <p:nvPr/>
          </p:nvSpPr>
          <p:spPr bwMode="auto">
            <a:xfrm>
              <a:off x="2976" y="1248"/>
              <a:ext cx="0" cy="192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449" name="Line 49"/>
            <p:cNvSpPr>
              <a:spLocks noChangeShapeType="1"/>
            </p:cNvSpPr>
            <p:nvPr/>
          </p:nvSpPr>
          <p:spPr bwMode="auto">
            <a:xfrm>
              <a:off x="1653" y="1440"/>
              <a:ext cx="2667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450" name="Line 50"/>
            <p:cNvSpPr>
              <a:spLocks noChangeShapeType="1"/>
            </p:cNvSpPr>
            <p:nvPr/>
          </p:nvSpPr>
          <p:spPr bwMode="auto">
            <a:xfrm>
              <a:off x="1662" y="1440"/>
              <a:ext cx="9" cy="384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451" name="Line 51"/>
            <p:cNvSpPr>
              <a:spLocks noChangeShapeType="1"/>
            </p:cNvSpPr>
            <p:nvPr/>
          </p:nvSpPr>
          <p:spPr bwMode="auto">
            <a:xfrm>
              <a:off x="4320" y="1432"/>
              <a:ext cx="0" cy="384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02455" name="Text Box 55"/>
          <p:cNvSpPr txBox="1">
            <a:spLocks noChangeArrowheads="1"/>
          </p:cNvSpPr>
          <p:nvPr/>
        </p:nvSpPr>
        <p:spPr bwMode="auto">
          <a:xfrm>
            <a:off x="6605588" y="3048000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02456" name="Text Box 56"/>
          <p:cNvSpPr txBox="1">
            <a:spLocks noChangeArrowheads="1"/>
          </p:cNvSpPr>
          <p:nvPr/>
        </p:nvSpPr>
        <p:spPr bwMode="auto">
          <a:xfrm>
            <a:off x="2400300" y="3048000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02458" name="Line 58"/>
          <p:cNvSpPr>
            <a:spLocks noChangeShapeType="1"/>
          </p:cNvSpPr>
          <p:nvPr/>
        </p:nvSpPr>
        <p:spPr bwMode="auto">
          <a:xfrm>
            <a:off x="2667000" y="3581400"/>
            <a:ext cx="0" cy="609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459" name="Line 59"/>
          <p:cNvSpPr>
            <a:spLocks noChangeShapeType="1"/>
          </p:cNvSpPr>
          <p:nvPr/>
        </p:nvSpPr>
        <p:spPr bwMode="auto">
          <a:xfrm>
            <a:off x="6858000" y="3581400"/>
            <a:ext cx="0" cy="609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119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4.27746E-6 L 0.27083 0.110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0" y="5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27746E-6 L 0.29219 0.1109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2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-3.06358E-6 L -0.17917 0.4217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2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0" y="21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06358E-6 L -0.1875 0.4217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2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-0.0111 L -0.22083 0.3107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2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16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3 -3.06358E-6 L 0.02084 0.4217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2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102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3.06358E-6 L 0.17917 0.632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2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31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1000"/>
                                        <p:tgtEl>
                                          <p:spTgt spid="102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4.27746E-6 L 0.15417 0.5216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2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0" y="26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9" grpId="0" animBg="1"/>
      <p:bldP spid="102440" grpId="0" animBg="1"/>
      <p:bldP spid="102441" grpId="0" animBg="1"/>
      <p:bldP spid="102442" grpId="0" animBg="1"/>
      <p:bldP spid="102458" grpId="0" animBg="1"/>
      <p:bldP spid="1024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838200" y="4572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914400" y="65405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66"/>
                </a:solidFill>
                <a:latin typeface=".VnTime" pitchFamily="34" charset="0"/>
              </a:rPr>
              <a:t>Bµi 36: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1647825" y="64135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.VnArial" pitchFamily="34" charset="0"/>
              </a:rPr>
              <a:t>VÖ </a:t>
            </a:r>
            <a:r>
              <a:rPr lang="en-US" sz="2400" b="1" dirty="0" err="1">
                <a:latin typeface=".VnArial" pitchFamily="34" charset="0"/>
              </a:rPr>
              <a:t>sinh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m«i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 smtClean="0">
                <a:latin typeface=".VnArial" pitchFamily="34" charset="0"/>
              </a:rPr>
              <a:t>tr­ưêng</a:t>
            </a:r>
            <a:r>
              <a:rPr lang="en-US" sz="2400" b="1" dirty="0" smtClean="0">
                <a:latin typeface=".VnArial" pitchFamily="34" charset="0"/>
              </a:rPr>
              <a:t> </a:t>
            </a:r>
            <a:endParaRPr lang="en-US" sz="2400" b="1" dirty="0">
              <a:latin typeface=".VnArial" pitchFamily="34" charset="0"/>
            </a:endParaRP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282575" y="10033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1/ Tác hại của rác thải</a:t>
            </a: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247650" y="1354138"/>
            <a:ext cx="8639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2/  Những việc nên làm và không nên làm đối với rác thải</a:t>
            </a:r>
          </a:p>
        </p:txBody>
      </p:sp>
      <p:sp>
        <p:nvSpPr>
          <p:cNvPr id="46108" name="Text Box 28"/>
          <p:cNvSpPr txBox="1">
            <a:spLocks noChangeArrowheads="1"/>
          </p:cNvSpPr>
          <p:nvPr/>
        </p:nvSpPr>
        <p:spPr bwMode="auto">
          <a:xfrm>
            <a:off x="228600" y="17526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3/  Xử lý rác thải</a:t>
            </a:r>
          </a:p>
        </p:txBody>
      </p:sp>
      <p:grpSp>
        <p:nvGrpSpPr>
          <p:cNvPr id="46122" name="Group 42"/>
          <p:cNvGrpSpPr>
            <a:grpSpLocks/>
          </p:cNvGrpSpPr>
          <p:nvPr/>
        </p:nvGrpSpPr>
        <p:grpSpPr bwMode="auto">
          <a:xfrm>
            <a:off x="304800" y="2209800"/>
            <a:ext cx="2514600" cy="2209800"/>
            <a:chOff x="192" y="1392"/>
            <a:chExt cx="1584" cy="1392"/>
          </a:xfrm>
        </p:grpSpPr>
        <p:grpSp>
          <p:nvGrpSpPr>
            <p:cNvPr id="46120" name="Group 40"/>
            <p:cNvGrpSpPr>
              <a:grpSpLocks/>
            </p:cNvGrpSpPr>
            <p:nvPr/>
          </p:nvGrpSpPr>
          <p:grpSpPr bwMode="auto">
            <a:xfrm>
              <a:off x="192" y="1392"/>
              <a:ext cx="1584" cy="1392"/>
              <a:chOff x="192" y="1392"/>
              <a:chExt cx="1584" cy="1392"/>
            </a:xfrm>
          </p:grpSpPr>
          <p:pic>
            <p:nvPicPr>
              <p:cNvPr id="46109" name="Picture 29" descr="21501C0A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677"/>
              <a:stretch>
                <a:fillRect/>
              </a:stretch>
            </p:blipFill>
            <p:spPr bwMode="auto">
              <a:xfrm>
                <a:off x="192" y="1392"/>
                <a:ext cx="1584" cy="1392"/>
              </a:xfrm>
              <a:prstGeom prst="rect">
                <a:avLst/>
              </a:prstGeom>
              <a:noFill/>
              <a:ln w="38100" cap="rnd">
                <a:solidFill>
                  <a:srgbClr val="CC0000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114" name="Oval 34"/>
              <p:cNvSpPr>
                <a:spLocks noChangeArrowheads="1"/>
              </p:cNvSpPr>
              <p:nvPr/>
            </p:nvSpPr>
            <p:spPr bwMode="auto">
              <a:xfrm>
                <a:off x="238" y="2534"/>
                <a:ext cx="144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115" name="Text Box 35"/>
            <p:cNvSpPr txBox="1">
              <a:spLocks noChangeArrowheads="1"/>
            </p:cNvSpPr>
            <p:nvPr/>
          </p:nvSpPr>
          <p:spPr bwMode="auto">
            <a:xfrm>
              <a:off x="212" y="2516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3300"/>
                  </a:solidFill>
                </a:rPr>
                <a:t>1</a:t>
              </a:r>
            </a:p>
          </p:txBody>
        </p:sp>
      </p:grpSp>
      <p:grpSp>
        <p:nvGrpSpPr>
          <p:cNvPr id="46125" name="Group 45"/>
          <p:cNvGrpSpPr>
            <a:grpSpLocks/>
          </p:cNvGrpSpPr>
          <p:nvPr/>
        </p:nvGrpSpPr>
        <p:grpSpPr bwMode="auto">
          <a:xfrm>
            <a:off x="209550" y="4648200"/>
            <a:ext cx="2609850" cy="2065338"/>
            <a:chOff x="132" y="2928"/>
            <a:chExt cx="1644" cy="1301"/>
          </a:xfrm>
        </p:grpSpPr>
        <p:grpSp>
          <p:nvGrpSpPr>
            <p:cNvPr id="46123" name="Group 43"/>
            <p:cNvGrpSpPr>
              <a:grpSpLocks/>
            </p:cNvGrpSpPr>
            <p:nvPr/>
          </p:nvGrpSpPr>
          <p:grpSpPr bwMode="auto">
            <a:xfrm>
              <a:off x="144" y="2928"/>
              <a:ext cx="1632" cy="1291"/>
              <a:chOff x="144" y="2928"/>
              <a:chExt cx="1632" cy="1291"/>
            </a:xfrm>
          </p:grpSpPr>
          <p:pic>
            <p:nvPicPr>
              <p:cNvPr id="46111" name="Picture 31" descr="EA8C3F0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563" t="44978" r="8566" b="37213"/>
              <a:stretch>
                <a:fillRect/>
              </a:stretch>
            </p:blipFill>
            <p:spPr bwMode="auto">
              <a:xfrm>
                <a:off x="144" y="2928"/>
                <a:ext cx="1632" cy="1291"/>
              </a:xfrm>
              <a:prstGeom prst="rect">
                <a:avLst/>
              </a:prstGeom>
              <a:noFill/>
              <a:ln w="38100" cap="rnd">
                <a:solidFill>
                  <a:srgbClr val="CC0000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117" name="Oval 37"/>
              <p:cNvSpPr>
                <a:spLocks noChangeArrowheads="1"/>
              </p:cNvSpPr>
              <p:nvPr/>
            </p:nvSpPr>
            <p:spPr bwMode="auto">
              <a:xfrm>
                <a:off x="152" y="4024"/>
                <a:ext cx="144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121" name="Text Box 41"/>
            <p:cNvSpPr txBox="1">
              <a:spLocks noChangeArrowheads="1"/>
            </p:cNvSpPr>
            <p:nvPr/>
          </p:nvSpPr>
          <p:spPr bwMode="auto">
            <a:xfrm>
              <a:off x="132" y="3998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3300"/>
                  </a:solidFill>
                </a:rPr>
                <a:t>2</a:t>
              </a:r>
            </a:p>
          </p:txBody>
        </p:sp>
      </p:grpSp>
      <p:grpSp>
        <p:nvGrpSpPr>
          <p:cNvPr id="46128" name="Group 48"/>
          <p:cNvGrpSpPr>
            <a:grpSpLocks/>
          </p:cNvGrpSpPr>
          <p:nvPr/>
        </p:nvGrpSpPr>
        <p:grpSpPr bwMode="auto">
          <a:xfrm>
            <a:off x="3048000" y="2743200"/>
            <a:ext cx="2806700" cy="3124200"/>
            <a:chOff x="1920" y="1728"/>
            <a:chExt cx="1768" cy="1968"/>
          </a:xfrm>
        </p:grpSpPr>
        <p:grpSp>
          <p:nvGrpSpPr>
            <p:cNvPr id="46126" name="Group 46"/>
            <p:cNvGrpSpPr>
              <a:grpSpLocks/>
            </p:cNvGrpSpPr>
            <p:nvPr/>
          </p:nvGrpSpPr>
          <p:grpSpPr bwMode="auto">
            <a:xfrm>
              <a:off x="1920" y="1728"/>
              <a:ext cx="1728" cy="1968"/>
              <a:chOff x="1920" y="1728"/>
              <a:chExt cx="1728" cy="1968"/>
            </a:xfrm>
          </p:grpSpPr>
          <p:pic>
            <p:nvPicPr>
              <p:cNvPr id="46113" name="Picture 33" descr="dot rac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0" y="1728"/>
                <a:ext cx="1728" cy="1968"/>
              </a:xfrm>
              <a:prstGeom prst="rect">
                <a:avLst/>
              </a:prstGeom>
              <a:noFill/>
              <a:ln w="38100" cap="rnd">
                <a:solidFill>
                  <a:srgbClr val="CC0000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116" name="Oval 36"/>
              <p:cNvSpPr>
                <a:spLocks noChangeArrowheads="1"/>
              </p:cNvSpPr>
              <p:nvPr/>
            </p:nvSpPr>
            <p:spPr bwMode="auto">
              <a:xfrm>
                <a:off x="3466" y="1758"/>
                <a:ext cx="144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124" name="Text Box 44"/>
            <p:cNvSpPr txBox="1">
              <a:spLocks noChangeArrowheads="1"/>
            </p:cNvSpPr>
            <p:nvPr/>
          </p:nvSpPr>
          <p:spPr bwMode="auto">
            <a:xfrm>
              <a:off x="3448" y="1734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3300"/>
                  </a:solidFill>
                </a:rPr>
                <a:t>4</a:t>
              </a:r>
            </a:p>
          </p:txBody>
        </p:sp>
      </p:grpSp>
      <p:grpSp>
        <p:nvGrpSpPr>
          <p:cNvPr id="46131" name="Group 51"/>
          <p:cNvGrpSpPr>
            <a:grpSpLocks/>
          </p:cNvGrpSpPr>
          <p:nvPr/>
        </p:nvGrpSpPr>
        <p:grpSpPr bwMode="auto">
          <a:xfrm>
            <a:off x="5943600" y="2286000"/>
            <a:ext cx="3003550" cy="2133600"/>
            <a:chOff x="3744" y="1440"/>
            <a:chExt cx="1892" cy="1344"/>
          </a:xfrm>
        </p:grpSpPr>
        <p:grpSp>
          <p:nvGrpSpPr>
            <p:cNvPr id="46129" name="Group 49"/>
            <p:cNvGrpSpPr>
              <a:grpSpLocks/>
            </p:cNvGrpSpPr>
            <p:nvPr/>
          </p:nvGrpSpPr>
          <p:grpSpPr bwMode="auto">
            <a:xfrm>
              <a:off x="3744" y="1440"/>
              <a:ext cx="1872" cy="1344"/>
              <a:chOff x="3744" y="1440"/>
              <a:chExt cx="1872" cy="1344"/>
            </a:xfrm>
          </p:grpSpPr>
          <p:pic>
            <p:nvPicPr>
              <p:cNvPr id="46110" name="Picture 30" descr="1D552D5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897"/>
              <a:stretch>
                <a:fillRect/>
              </a:stretch>
            </p:blipFill>
            <p:spPr bwMode="auto">
              <a:xfrm>
                <a:off x="3744" y="1440"/>
                <a:ext cx="1872" cy="1344"/>
              </a:xfrm>
              <a:prstGeom prst="rect">
                <a:avLst/>
              </a:prstGeom>
              <a:noFill/>
              <a:ln w="38100" cap="rnd">
                <a:solidFill>
                  <a:srgbClr val="CC0000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119" name="Oval 39"/>
              <p:cNvSpPr>
                <a:spLocks noChangeArrowheads="1"/>
              </p:cNvSpPr>
              <p:nvPr/>
            </p:nvSpPr>
            <p:spPr bwMode="auto">
              <a:xfrm>
                <a:off x="5424" y="2562"/>
                <a:ext cx="144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127" name="Text Box 47"/>
            <p:cNvSpPr txBox="1">
              <a:spLocks noChangeArrowheads="1"/>
            </p:cNvSpPr>
            <p:nvPr/>
          </p:nvSpPr>
          <p:spPr bwMode="auto">
            <a:xfrm>
              <a:off x="5396" y="2533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3300"/>
                  </a:solidFill>
                </a:rPr>
                <a:t>3</a:t>
              </a:r>
            </a:p>
          </p:txBody>
        </p:sp>
      </p:grpSp>
      <p:grpSp>
        <p:nvGrpSpPr>
          <p:cNvPr id="46133" name="Group 53"/>
          <p:cNvGrpSpPr>
            <a:grpSpLocks/>
          </p:cNvGrpSpPr>
          <p:nvPr/>
        </p:nvGrpSpPr>
        <p:grpSpPr bwMode="auto">
          <a:xfrm>
            <a:off x="5943600" y="4648200"/>
            <a:ext cx="3048000" cy="1905000"/>
            <a:chOff x="3744" y="2928"/>
            <a:chExt cx="1920" cy="1200"/>
          </a:xfrm>
        </p:grpSpPr>
        <p:grpSp>
          <p:nvGrpSpPr>
            <p:cNvPr id="46132" name="Group 52"/>
            <p:cNvGrpSpPr>
              <a:grpSpLocks/>
            </p:cNvGrpSpPr>
            <p:nvPr/>
          </p:nvGrpSpPr>
          <p:grpSpPr bwMode="auto">
            <a:xfrm>
              <a:off x="3744" y="2928"/>
              <a:ext cx="1872" cy="1200"/>
              <a:chOff x="3744" y="2928"/>
              <a:chExt cx="1872" cy="1200"/>
            </a:xfrm>
          </p:grpSpPr>
          <p:pic>
            <p:nvPicPr>
              <p:cNvPr id="46112" name="Picture 32" descr="IMG0028A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4" y="2928"/>
                <a:ext cx="1872" cy="1200"/>
              </a:xfrm>
              <a:prstGeom prst="rect">
                <a:avLst/>
              </a:prstGeom>
              <a:noFill/>
              <a:ln w="38100" cap="rnd">
                <a:solidFill>
                  <a:srgbClr val="CC0000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118" name="Oval 38"/>
              <p:cNvSpPr>
                <a:spLocks noChangeArrowheads="1"/>
              </p:cNvSpPr>
              <p:nvPr/>
            </p:nvSpPr>
            <p:spPr bwMode="auto">
              <a:xfrm>
                <a:off x="5444" y="3926"/>
                <a:ext cx="144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130" name="Text Box 50"/>
            <p:cNvSpPr txBox="1">
              <a:spLocks noChangeArrowheads="1"/>
            </p:cNvSpPr>
            <p:nvPr/>
          </p:nvSpPr>
          <p:spPr bwMode="auto">
            <a:xfrm>
              <a:off x="5424" y="3897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3300"/>
                  </a:solidFill>
                </a:rPr>
                <a:t>5</a:t>
              </a:r>
            </a:p>
          </p:txBody>
        </p:sp>
      </p:grpSp>
      <p:sp>
        <p:nvSpPr>
          <p:cNvPr id="46134" name="Text Box 54"/>
          <p:cNvSpPr txBox="1">
            <a:spLocks noChangeArrowheads="1"/>
          </p:cNvSpPr>
          <p:nvPr/>
        </p:nvSpPr>
        <p:spPr bwMode="auto">
          <a:xfrm>
            <a:off x="2819400" y="103253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.VnTime" pitchFamily="34" charset="0"/>
              </a:rPr>
              <a:t>Tù nhiªn vµ X· héi</a:t>
            </a:r>
          </a:p>
        </p:txBody>
      </p:sp>
    </p:spTree>
    <p:extLst>
      <p:ext uri="{BB962C8B-B14F-4D97-AF65-F5344CB8AC3E}">
        <p14:creationId xmlns:p14="http://schemas.microsoft.com/office/powerpoint/2010/main" val="3297264040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61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6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61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61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461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0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838200" y="4572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914400" y="6858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66"/>
                </a:solidFill>
                <a:latin typeface=".VnTime" pitchFamily="34" charset="0"/>
              </a:rPr>
              <a:t>Bµi 36:</a:t>
            </a: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1647825" y="6858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.VnArial" pitchFamily="34" charset="0"/>
              </a:rPr>
              <a:t>VÖ </a:t>
            </a:r>
            <a:r>
              <a:rPr lang="en-US" sz="2400" b="1" dirty="0" err="1">
                <a:latin typeface=".VnArial" pitchFamily="34" charset="0"/>
              </a:rPr>
              <a:t>sinh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m«i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 smtClean="0">
                <a:latin typeface=".VnArial" pitchFamily="34" charset="0"/>
              </a:rPr>
              <a:t>trư­êng</a:t>
            </a:r>
            <a:endParaRPr lang="en-US" sz="2400" b="1" dirty="0">
              <a:latin typeface=".VnArial" pitchFamily="34" charset="0"/>
            </a:endParaRP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282575" y="10033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1/ Tác hại của rác thải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247650" y="1354138"/>
            <a:ext cx="8639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2/  Những việc nên làm và không nên làm đối với rác thải</a:t>
            </a: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228600" y="17526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3/  Xử lý rác thải</a:t>
            </a:r>
          </a:p>
        </p:txBody>
      </p:sp>
      <p:sp>
        <p:nvSpPr>
          <p:cNvPr id="48152" name="Text Box 24"/>
          <p:cNvSpPr txBox="1">
            <a:spLocks noChangeArrowheads="1"/>
          </p:cNvSpPr>
          <p:nvPr/>
        </p:nvSpPr>
        <p:spPr bwMode="auto">
          <a:xfrm>
            <a:off x="1828800" y="2187575"/>
            <a:ext cx="57150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Rác thải có thể xử lý theo bốn cách: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       - Chôn.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       - Ủ (để bón ruộng…)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       - Đốt.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       - Tái chế.</a:t>
            </a:r>
          </a:p>
        </p:txBody>
      </p:sp>
      <p:sp>
        <p:nvSpPr>
          <p:cNvPr id="48153" name="Text Box 25"/>
          <p:cNvSpPr txBox="1">
            <a:spLocks noChangeArrowheads="1"/>
          </p:cNvSpPr>
          <p:nvPr/>
        </p:nvSpPr>
        <p:spPr bwMode="auto">
          <a:xfrm>
            <a:off x="2794000" y="339725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.VnTime" pitchFamily="34" charset="0"/>
              </a:rPr>
              <a:t>Tù nhiªn vµ X· héi</a:t>
            </a:r>
          </a:p>
        </p:txBody>
      </p:sp>
    </p:spTree>
    <p:extLst>
      <p:ext uri="{BB962C8B-B14F-4D97-AF65-F5344CB8AC3E}">
        <p14:creationId xmlns:p14="http://schemas.microsoft.com/office/powerpoint/2010/main" val="59589874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838200" y="4572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914400" y="65405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66"/>
                </a:solidFill>
                <a:latin typeface=".VnTime" pitchFamily="34" charset="0"/>
              </a:rPr>
              <a:t>Bµi 36: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1647825" y="6858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.VnArial" pitchFamily="34" charset="0"/>
              </a:rPr>
              <a:t>VÖ </a:t>
            </a:r>
            <a:r>
              <a:rPr lang="en-US" sz="2400" b="1" dirty="0" err="1">
                <a:latin typeface=".VnArial" pitchFamily="34" charset="0"/>
              </a:rPr>
              <a:t>sinh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m«i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 smtClean="0">
                <a:latin typeface=".VnArial" pitchFamily="34" charset="0"/>
              </a:rPr>
              <a:t>tr­ưêng</a:t>
            </a:r>
            <a:r>
              <a:rPr lang="en-US" sz="2400" b="1" dirty="0" smtClean="0">
                <a:latin typeface=".VnArial" pitchFamily="34" charset="0"/>
              </a:rPr>
              <a:t> </a:t>
            </a:r>
            <a:endParaRPr lang="en-US" sz="2400" b="1" dirty="0">
              <a:latin typeface=".VnArial" pitchFamily="34" charset="0"/>
            </a:endParaRP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381000" y="1600200"/>
            <a:ext cx="83058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rgbClr val="0000FF"/>
                </a:solidFill>
              </a:rPr>
              <a:t>Thường xuyên giữ gìn và bảo vệ môi trường bằng những việc làm có ích.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rgbClr val="0000FF"/>
                </a:solidFill>
              </a:rPr>
              <a:t> Không vứt rác bừa bãi nơi công cộng và nơi ở của mình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rgbClr val="0000FF"/>
                </a:solidFill>
              </a:rPr>
              <a:t> Xử lý rác thải bằng cách: Đốt, chôn, ủ, tái chế…/</a:t>
            </a: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2794000" y="339725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.VnTime" pitchFamily="34" charset="0"/>
              </a:rPr>
              <a:t>Tù nhiªn vµ X· héi</a:t>
            </a:r>
          </a:p>
        </p:txBody>
      </p:sp>
    </p:spTree>
    <p:extLst>
      <p:ext uri="{BB962C8B-B14F-4D97-AF65-F5344CB8AC3E}">
        <p14:creationId xmlns:p14="http://schemas.microsoft.com/office/powerpoint/2010/main" val="158779930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304800" y="868363"/>
            <a:ext cx="8382000" cy="149383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000" kern="10">
                <a:ln w="2540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FF00FF">
                    <a:alpha val="82001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Mét vµi h×nh ¶nh ®Ñp</a:t>
            </a:r>
          </a:p>
          <a:p>
            <a:pPr algn="ctr"/>
            <a:r>
              <a:rPr lang="en-US" sz="4000" kern="10">
                <a:ln w="2540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FF00FF">
                    <a:alpha val="82001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 vÒ m«i tr­êng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4038600" y="2713038"/>
            <a:ext cx="1295400" cy="3535362"/>
          </a:xfrm>
          <a:prstGeom prst="rect">
            <a:avLst/>
          </a:prstGeom>
          <a:solidFill>
            <a:srgbClr val="C8FEA0"/>
          </a:solidFill>
          <a:ln w="28575" cap="rnd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>
                <a:latin typeface=".VnTime" pitchFamily="34" charset="0"/>
              </a:rPr>
              <a:t> </a:t>
            </a:r>
            <a:endParaRPr lang="en-US" sz="3200" b="1" i="1">
              <a:solidFill>
                <a:srgbClr val="FF00FF"/>
              </a:solidFill>
              <a:latin typeface=".VnTime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0000CC"/>
                </a:solidFill>
                <a:latin typeface=".VnTime" pitchFamily="34" charset="0"/>
              </a:rPr>
              <a:t>Xanh</a:t>
            </a:r>
            <a:r>
              <a:rPr lang="en-US" sz="3200" b="1" i="1">
                <a:latin typeface=".VnTime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9900FF"/>
                </a:solidFill>
                <a:latin typeface=".VnTime" pitchFamily="34" charset="0"/>
              </a:rPr>
              <a:t>S¹ch</a:t>
            </a:r>
          </a:p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CC0000"/>
                </a:solidFill>
                <a:latin typeface=".VnTime" pitchFamily="34" charset="0"/>
              </a:rPr>
              <a:t>ĐÑp</a:t>
            </a:r>
          </a:p>
          <a:p>
            <a:pPr algn="ctr">
              <a:spcBef>
                <a:spcPct val="50000"/>
              </a:spcBef>
            </a:pPr>
            <a:endParaRPr lang="en-US" sz="3200" b="1" i="1">
              <a:solidFill>
                <a:srgbClr val="CC0000"/>
              </a:solidFill>
              <a:latin typeface=".VnTime" pitchFamily="34" charset="0"/>
            </a:endParaRP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2286000" y="533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660066"/>
                </a:solidFill>
                <a:latin typeface=".VnTime" pitchFamily="34" charset="0"/>
              </a:rPr>
              <a:t>Bµi 36: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2971800" y="5334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.VnArial" pitchFamily="34" charset="0"/>
              </a:rPr>
              <a:t>VÖ </a:t>
            </a:r>
            <a:r>
              <a:rPr lang="en-US" sz="2400" b="1" dirty="0" err="1">
                <a:latin typeface=".VnArial" pitchFamily="34" charset="0"/>
              </a:rPr>
              <a:t>sinh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>
                <a:latin typeface=".VnArial" pitchFamily="34" charset="0"/>
              </a:rPr>
              <a:t>m«i</a:t>
            </a:r>
            <a:r>
              <a:rPr lang="en-US" sz="2400" b="1" dirty="0">
                <a:latin typeface=".VnArial" pitchFamily="34" charset="0"/>
              </a:rPr>
              <a:t> </a:t>
            </a:r>
            <a:r>
              <a:rPr lang="en-US" sz="2400" b="1" dirty="0" err="1" smtClean="0">
                <a:latin typeface=".VnArial" pitchFamily="34" charset="0"/>
              </a:rPr>
              <a:t>tr­ưêng</a:t>
            </a:r>
            <a:endParaRPr lang="en-US" sz="2400" b="1" dirty="0">
              <a:latin typeface=".VnArial" pitchFamily="34" charset="0"/>
            </a:endParaRP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3124200" y="2286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.VnTime" pitchFamily="34" charset="0"/>
              </a:rPr>
              <a:t>Tù nhiªn vµ X· héi</a:t>
            </a:r>
          </a:p>
        </p:txBody>
      </p:sp>
      <p:pic>
        <p:nvPicPr>
          <p:cNvPr id="1026" name="Picture 2" descr="C:\Users\DLCH\Downloads\zal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88820"/>
            <a:ext cx="3771422" cy="429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LCH\Downloads\efbea0019d5480d4889ead6b2ef2ce0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175" y="2438400"/>
            <a:ext cx="3733800" cy="431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66517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317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457200" y="990600"/>
            <a:ext cx="8229600" cy="1143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vi-VN" sz="4800" kern="10">
                <a:ln w="25400" cap="rnd" cmpd="sng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FF00FF">
                    <a:alpha val="82001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Một vài hình ảnh đẹp về môi trường</a:t>
            </a:r>
            <a:endParaRPr lang="en-US" sz="4800" kern="10">
              <a:ln w="25400" cap="rnd" cmpd="sng">
                <a:solidFill>
                  <a:srgbClr val="0000FF"/>
                </a:solidFill>
                <a:prstDash val="sysDot"/>
                <a:round/>
                <a:headEnd/>
                <a:tailEnd/>
              </a:ln>
              <a:solidFill>
                <a:srgbClr val="FF00FF">
                  <a:alpha val="82001"/>
                </a:srgbClr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2773" name="Picture 5" descr="Đón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4495800"/>
            <a:ext cx="2895600" cy="2362200"/>
          </a:xfrm>
          <a:noFill/>
          <a:ln w="57150" cap="rnd" cmpd="thinThick">
            <a:solidFill>
              <a:srgbClr val="0000CC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4" name="Picture 6" descr="Đó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90800"/>
            <a:ext cx="2324100" cy="2667000"/>
          </a:xfrm>
          <a:prstGeom prst="rect">
            <a:avLst/>
          </a:prstGeom>
          <a:noFill/>
          <a:ln w="57150" cap="rnd" cmpd="thinThick">
            <a:solidFill>
              <a:srgbClr val="0000CC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5" name="Picture 7" descr="Đó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95800"/>
            <a:ext cx="2667000" cy="2362200"/>
          </a:xfrm>
          <a:prstGeom prst="rect">
            <a:avLst/>
          </a:prstGeom>
          <a:noFill/>
          <a:ln w="57150" cap="rnd" cmpd="thinThick">
            <a:solidFill>
              <a:srgbClr val="0000CC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Bao ve moi truong nhiem vu khong cua rieng 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33600"/>
            <a:ext cx="2895600" cy="2209800"/>
          </a:xfrm>
          <a:prstGeom prst="rect">
            <a:avLst/>
          </a:prstGeom>
          <a:noFill/>
          <a:ln w="57150" cap="rnd" cmpd="thinThick">
            <a:solidFill>
              <a:srgbClr val="0000CC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7" name="Picture 9" descr="Bao ve moi truong nhiem vu khong cua rieng a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4"/>
          <a:stretch>
            <a:fillRect/>
          </a:stretch>
        </p:blipFill>
        <p:spPr bwMode="auto">
          <a:xfrm>
            <a:off x="457200" y="2209800"/>
            <a:ext cx="2590800" cy="2133600"/>
          </a:xfrm>
          <a:prstGeom prst="rect">
            <a:avLst/>
          </a:prstGeom>
          <a:noFill/>
          <a:ln w="57150" cap="rnd" cmpd="thinThick">
            <a:solidFill>
              <a:srgbClr val="0000CC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3276600" y="5373688"/>
            <a:ext cx="2514600" cy="1408112"/>
          </a:xfrm>
          <a:prstGeom prst="rect">
            <a:avLst/>
          </a:prstGeom>
          <a:solidFill>
            <a:srgbClr val="A1FDC4"/>
          </a:solidFill>
          <a:ln w="38100" cmpd="dbl">
            <a:solidFill>
              <a:srgbClr val="FF0000">
                <a:alpha val="96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9900FF"/>
                </a:solidFill>
                <a:latin typeface=".VnTime" pitchFamily="34" charset="0"/>
              </a:rPr>
              <a:t>V× mét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9900FF"/>
                </a:solidFill>
                <a:latin typeface=".VnTime" pitchFamily="34" charset="0"/>
              </a:rPr>
              <a:t> ViÖt Nam m·i m·i t­¬i xanh !</a:t>
            </a:r>
          </a:p>
        </p:txBody>
      </p:sp>
    </p:spTree>
    <p:extLst>
      <p:ext uri="{BB962C8B-B14F-4D97-AF65-F5344CB8AC3E}">
        <p14:creationId xmlns:p14="http://schemas.microsoft.com/office/powerpoint/2010/main" val="299984974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9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" cy="844550"/>
          </a:xfrm>
          <a:prstGeom prst="rect">
            <a:avLst/>
          </a:prstGeom>
          <a:noFill/>
        </p:spPr>
      </p:pic>
      <p:pic>
        <p:nvPicPr>
          <p:cNvPr id="3" name="Picture 5" descr="9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3450"/>
            <a:ext cx="914400" cy="844550"/>
          </a:xfrm>
          <a:prstGeom prst="rect">
            <a:avLst/>
          </a:prstGeom>
          <a:noFill/>
        </p:spPr>
      </p:pic>
      <p:pic>
        <p:nvPicPr>
          <p:cNvPr id="4" name="Picture 6" descr="9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6013450"/>
            <a:ext cx="914400" cy="844550"/>
          </a:xfrm>
          <a:prstGeom prst="rect">
            <a:avLst/>
          </a:prstGeom>
          <a:noFill/>
        </p:spPr>
      </p:pic>
      <p:pic>
        <p:nvPicPr>
          <p:cNvPr id="5" name="Picture 7" descr="9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0"/>
            <a:ext cx="914400" cy="844550"/>
          </a:xfrm>
          <a:prstGeom prst="rect">
            <a:avLst/>
          </a:prstGeom>
          <a:noFill/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33400" y="1979474"/>
            <a:ext cx="7848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5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5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5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5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7998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ang67.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066800"/>
            <a:ext cx="4191000" cy="2460625"/>
          </a:xfrm>
          <a:prstGeom prst="rect">
            <a:avLst/>
          </a:prstGeom>
          <a:noFill/>
        </p:spPr>
      </p:pic>
      <p:pic>
        <p:nvPicPr>
          <p:cNvPr id="3" name="Picture 2" descr="Trang67.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079330"/>
            <a:ext cx="4038600" cy="2425870"/>
          </a:xfrm>
          <a:prstGeom prst="rect">
            <a:avLst/>
          </a:prstGeom>
          <a:noFill/>
        </p:spPr>
      </p:pic>
      <p:pic>
        <p:nvPicPr>
          <p:cNvPr id="4" name="Picture 4" descr="Trang67.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962400"/>
            <a:ext cx="4114800" cy="2275345"/>
          </a:xfrm>
          <a:prstGeom prst="rect">
            <a:avLst/>
          </a:prstGeom>
          <a:noFill/>
        </p:spPr>
      </p:pic>
      <p:pic>
        <p:nvPicPr>
          <p:cNvPr id="5" name="Picture 4" descr="Trang67.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962400"/>
            <a:ext cx="4191000" cy="2286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762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,…?</a:t>
            </a:r>
          </a:p>
        </p:txBody>
      </p:sp>
      <p:sp>
        <p:nvSpPr>
          <p:cNvPr id="7" name="Oval 6"/>
          <p:cNvSpPr/>
          <p:nvPr/>
        </p:nvSpPr>
        <p:spPr>
          <a:xfrm>
            <a:off x="1776761" y="6324600"/>
            <a:ext cx="685800" cy="3888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1981200" y="6248400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6400800" y="6324600"/>
            <a:ext cx="685800" cy="3888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6553200" y="6248400"/>
            <a:ext cx="76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1676400" y="3516312"/>
            <a:ext cx="685800" cy="37435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1828800" y="3429000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6400800" y="3527425"/>
            <a:ext cx="685800" cy="3632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6553200" y="3440112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9466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ang67.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76200"/>
            <a:ext cx="4343400" cy="2895600"/>
          </a:xfrm>
          <a:prstGeom prst="rect">
            <a:avLst/>
          </a:prstGeom>
          <a:noFill/>
        </p:spPr>
      </p:pic>
      <p:pic>
        <p:nvPicPr>
          <p:cNvPr id="3" name="Picture 2" descr="Trang67.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76201"/>
            <a:ext cx="4191000" cy="2882732"/>
          </a:xfrm>
          <a:prstGeom prst="rect">
            <a:avLst/>
          </a:prstGeom>
          <a:noFill/>
        </p:spPr>
      </p:pic>
      <p:pic>
        <p:nvPicPr>
          <p:cNvPr id="4" name="Picture 4" descr="Trang67.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3442649"/>
            <a:ext cx="4191000" cy="2971800"/>
          </a:xfrm>
          <a:prstGeom prst="rect">
            <a:avLst/>
          </a:prstGeom>
          <a:noFill/>
        </p:spPr>
      </p:pic>
      <p:pic>
        <p:nvPicPr>
          <p:cNvPr id="5" name="Picture 4" descr="Trang67.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442648"/>
            <a:ext cx="4343400" cy="2971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296384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296384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 nghiệp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33478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Thương nghiệp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8200" y="633478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Nông nghiệp</a:t>
            </a:r>
          </a:p>
        </p:txBody>
      </p:sp>
    </p:spTree>
    <p:extLst>
      <p:ext uri="{BB962C8B-B14F-4D97-AF65-F5344CB8AC3E}">
        <p14:creationId xmlns:p14="http://schemas.microsoft.com/office/powerpoint/2010/main" val="275268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362200"/>
            <a:ext cx="784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Sưu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tầm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và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giới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thiệu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những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tranh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ảnh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về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hoạt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động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công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nghiệp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,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nông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nghiệp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thương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mại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thông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tin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liên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lạc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3" name="Picture 5" descr="9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3450"/>
            <a:ext cx="914400" cy="844550"/>
          </a:xfrm>
          <a:prstGeom prst="rect">
            <a:avLst/>
          </a:prstGeom>
          <a:noFill/>
        </p:spPr>
      </p:pic>
      <p:pic>
        <p:nvPicPr>
          <p:cNvPr id="4" name="Picture 5" descr="9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" cy="844550"/>
          </a:xfrm>
          <a:prstGeom prst="rect">
            <a:avLst/>
          </a:prstGeom>
          <a:noFill/>
        </p:spPr>
      </p:pic>
      <p:pic>
        <p:nvPicPr>
          <p:cNvPr id="5" name="Picture 5" descr="9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2255" y="-7383"/>
            <a:ext cx="914400" cy="844550"/>
          </a:xfrm>
          <a:prstGeom prst="rect">
            <a:avLst/>
          </a:prstGeom>
          <a:noFill/>
        </p:spPr>
      </p:pic>
      <p:pic>
        <p:nvPicPr>
          <p:cNvPr id="6" name="Picture 5" descr="9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74967"/>
            <a:ext cx="914400" cy="84455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908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4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73466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 ĐỘNG NÔNG NGHIỆP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04" y="990600"/>
            <a:ext cx="3848100" cy="2362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304" y="990600"/>
            <a:ext cx="3810000" cy="2362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254" y="3657600"/>
            <a:ext cx="3848100" cy="29044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54" y="3673928"/>
            <a:ext cx="3829050" cy="287178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0525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304800"/>
            <a:ext cx="50737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 ĐỘNG CÔNG NGHIỆP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3886201" cy="26013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926870"/>
            <a:ext cx="3835400" cy="25888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810000"/>
            <a:ext cx="3835400" cy="26452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6" y="3810000"/>
            <a:ext cx="3907972" cy="264522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7557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228600"/>
            <a:ext cx="533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 ĐỘNG THƯƠNG MẠI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25285"/>
            <a:ext cx="3733800" cy="24795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01" y="925285"/>
            <a:ext cx="3858661" cy="24795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1" y="3810000"/>
            <a:ext cx="3733800" cy="2514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3810000"/>
            <a:ext cx="3885862" cy="25146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3193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228600"/>
            <a:ext cx="655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 ĐỘNG THÔNG TIN LIÊN LẠC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90600"/>
            <a:ext cx="3810000" cy="25427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694" y="3886199"/>
            <a:ext cx="3812176" cy="26436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86200"/>
            <a:ext cx="3810000" cy="25958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694" y="990600"/>
            <a:ext cx="3812176" cy="254272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6286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0351283">
            <a:off x="921489" y="166899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lumMod val="40000"/>
                      <a:lumOff val="60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</p:txBody>
      </p:sp>
      <p:pic>
        <p:nvPicPr>
          <p:cNvPr id="4" name="Picture 5" descr="9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" cy="844550"/>
          </a:xfrm>
          <a:prstGeom prst="rect">
            <a:avLst/>
          </a:prstGeom>
          <a:noFill/>
        </p:spPr>
      </p:pic>
      <p:pic>
        <p:nvPicPr>
          <p:cNvPr id="5" name="Picture 5" descr="9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81757"/>
            <a:ext cx="914400" cy="844550"/>
          </a:xfrm>
          <a:prstGeom prst="rect">
            <a:avLst/>
          </a:prstGeom>
          <a:noFill/>
        </p:spPr>
      </p:pic>
      <p:pic>
        <p:nvPicPr>
          <p:cNvPr id="6" name="Picture 5" descr="9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504" y="5943600"/>
            <a:ext cx="914400" cy="844550"/>
          </a:xfrm>
          <a:prstGeom prst="rect">
            <a:avLst/>
          </a:prstGeom>
          <a:noFill/>
        </p:spPr>
      </p:pic>
      <p:pic>
        <p:nvPicPr>
          <p:cNvPr id="7" name="Picture 5" descr="9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7764" y="0"/>
            <a:ext cx="914400" cy="8445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57400" y="7620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590524"/>
              </p:ext>
            </p:extLst>
          </p:nvPr>
        </p:nvGraphicFramePr>
        <p:xfrm>
          <a:off x="72890" y="1905000"/>
          <a:ext cx="899491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6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6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2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7922"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chemeClr val="tx1"/>
                          </a:solidFill>
                        </a:rPr>
                        <a:t>Sản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</a:rPr>
                        <a:t>phẩm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nông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nghiệp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marL="260889" marR="2608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</a:rPr>
                        <a:t>Sản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</a:rPr>
                        <a:t>phẩm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công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nghiệp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3200" dirty="0"/>
                    </a:p>
                  </a:txBody>
                  <a:tcPr marL="260889" marR="2608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</a:rPr>
                        <a:t>Sản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</a:rPr>
                        <a:t>phẩm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thông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tin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liên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</a:rPr>
                        <a:t>lạc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3200" dirty="0"/>
                    </a:p>
                  </a:txBody>
                  <a:tcPr marL="260889" marR="2608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06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260889" marR="2608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260889" marR="2608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260889" marR="2608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1077" y="3581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Gạo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077" y="40386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077" y="4495800"/>
            <a:ext cx="2155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tương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00477" y="3581400"/>
            <a:ext cx="1336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mỡ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05477" y="3581400"/>
            <a:ext cx="1001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00477" y="4048780"/>
            <a:ext cx="150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9877" y="3581400"/>
            <a:ext cx="100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38069" y="3549355"/>
            <a:ext cx="1669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9877" y="4953000"/>
            <a:ext cx="150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tức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00477" y="4505980"/>
            <a:ext cx="1781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15717" y="4953000"/>
            <a:ext cx="150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thép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00477" y="5410200"/>
            <a:ext cx="3168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19877" y="5410200"/>
            <a:ext cx="1548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19877" y="4505980"/>
            <a:ext cx="1505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19877" y="4048780"/>
            <a:ext cx="1068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587C21B-CE70-47A2-AF80-6D5AA2930181}"/>
              </a:ext>
            </a:extLst>
          </p:cNvPr>
          <p:cNvSpPr txBox="1"/>
          <p:nvPr/>
        </p:nvSpPr>
        <p:spPr>
          <a:xfrm>
            <a:off x="81077" y="4953000"/>
            <a:ext cx="1123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C0264B1-6033-498F-A20C-418F88A5DD17}"/>
              </a:ext>
            </a:extLst>
          </p:cNvPr>
          <p:cNvSpPr txBox="1"/>
          <p:nvPr/>
        </p:nvSpPr>
        <p:spPr>
          <a:xfrm>
            <a:off x="105549" y="5378665"/>
            <a:ext cx="880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F284D7C-F4D0-4A1F-8A28-46E7FE21F562}"/>
              </a:ext>
            </a:extLst>
          </p:cNvPr>
          <p:cNvSpPr txBox="1"/>
          <p:nvPr/>
        </p:nvSpPr>
        <p:spPr>
          <a:xfrm>
            <a:off x="1909877" y="3628292"/>
            <a:ext cx="928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Dứa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E88167-4EE4-404E-B44D-ECCEE5743957}"/>
              </a:ext>
            </a:extLst>
          </p:cNvPr>
          <p:cNvSpPr txBox="1"/>
          <p:nvPr/>
        </p:nvSpPr>
        <p:spPr>
          <a:xfrm>
            <a:off x="1909877" y="40386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Chè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89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70&quot;/&gt;&lt;/object&gt;&lt;object type=&quot;3&quot; unique_id=&quot;10005&quot;&gt;&lt;property id=&quot;20148&quot; value=&quot;5&quot;/&gt;&lt;property id=&quot;20300&quot; value=&quot;Slide 3&quot;/&gt;&lt;property id=&quot;20307&quot; value=&quot;271&quot;/&gt;&lt;/object&gt;&lt;object type=&quot;3&quot; unique_id=&quot;10006&quot;&gt;&lt;property id=&quot;20148&quot; value=&quot;5&quot;/&gt;&lt;property id=&quot;20300&quot; value=&quot;Slide 4&quot;/&gt;&lt;property id=&quot;20307&quot; value=&quot;261&quot;/&gt;&lt;/object&gt;&lt;object type=&quot;3&quot; unique_id=&quot;10007&quot;&gt;&lt;property id=&quot;20148&quot; value=&quot;5&quot;/&gt;&lt;property id=&quot;20300&quot; value=&quot;Slide 5&quot;/&gt;&lt;property id=&quot;20307&quot; value=&quot;265&quot;/&gt;&lt;/object&gt;&lt;object type=&quot;3&quot; unique_id=&quot;10008&quot;&gt;&lt;property id=&quot;20148&quot; value=&quot;5&quot;/&gt;&lt;property id=&quot;20300&quot; value=&quot;Slide 6&quot;/&gt;&lt;property id=&quot;20307&quot; value=&quot;266&quot;/&gt;&lt;/object&gt;&lt;object type=&quot;3&quot; unique_id=&quot;10009&quot;&gt;&lt;property id=&quot;20148&quot; value=&quot;5&quot;/&gt;&lt;property id=&quot;20300&quot; value=&quot;Slide 7&quot;/&gt;&lt;property id=&quot;20307&quot; value=&quot;272&quot;/&gt;&lt;/object&gt;&lt;object type=&quot;3&quot; unique_id=&quot;10010&quot;&gt;&lt;property id=&quot;20148&quot; value=&quot;5&quot;/&gt;&lt;property id=&quot;20300&quot; value=&quot;Slide 8&quot;/&gt;&lt;property id=&quot;20307&quot; value=&quot;267&quot;/&gt;&lt;/object&gt;&lt;object type=&quot;3&quot; unique_id=&quot;10011&quot;&gt;&lt;property id=&quot;20148&quot; value=&quot;5&quot;/&gt;&lt;property id=&quot;20300&quot; value=&quot;Slide 9&quot;/&gt;&lt;property id=&quot;20307&quot; value=&quot;268&quot;/&gt;&lt;/object&gt;&lt;object type=&quot;3&quot; unique_id=&quot;10012&quot;&gt;&lt;property id=&quot;20148&quot; value=&quot;5&quot;/&gt;&lt;property id=&quot;20300&quot; value=&quot;Slide 10&quot;/&gt;&lt;property id=&quot;20307&quot; value=&quot;273&quot;/&gt;&lt;/object&gt;&lt;object type=&quot;3&quot; unique_id=&quot;10013&quot;&gt;&lt;property id=&quot;20148&quot; value=&quot;5&quot;/&gt;&lt;property id=&quot;20300&quot; value=&quot;Slide 11&quot;/&gt;&lt;property id=&quot;20307&quot; value=&quot;274&quot;/&gt;&lt;/object&gt;&lt;object type=&quot;3&quot; unique_id=&quot;10014&quot;&gt;&lt;property id=&quot;20148&quot; value=&quot;5&quot;/&gt;&lt;property id=&quot;20300&quot; value=&quot;Slide 12&quot;/&gt;&lt;property id=&quot;20307&quot; value=&quot;262&quot;/&gt;&lt;/object&gt;&lt;object type=&quot;3&quot; unique_id=&quot;10015&quot;&gt;&lt;property id=&quot;20148&quot; value=&quot;5&quot;/&gt;&lt;property id=&quot;20300&quot; value=&quot;Slide 13&quot;/&gt;&lt;property id=&quot;20307&quot; value=&quot;263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64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422</Words>
  <Application>Microsoft Office PowerPoint</Application>
  <PresentationFormat>On-screen Show (4:3)</PresentationFormat>
  <Paragraphs>94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.VnArial</vt:lpstr>
      <vt:lpstr>.VnTime</vt:lpstr>
      <vt:lpstr>Arial</vt:lpstr>
      <vt:lpstr>Calibri</vt:lpstr>
      <vt:lpstr>Times New Roman</vt:lpstr>
      <vt:lpstr>1_Office Theme</vt:lpstr>
      <vt:lpstr>Office Theme</vt:lpstr>
      <vt:lpstr>3_Office Theme</vt:lpstr>
      <vt:lpstr>4_Office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34</cp:revision>
  <dcterms:created xsi:type="dcterms:W3CDTF">2017-08-02T02:42:22Z</dcterms:created>
  <dcterms:modified xsi:type="dcterms:W3CDTF">2022-05-21T06:35:09Z</dcterms:modified>
</cp:coreProperties>
</file>