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64" r:id="rId5"/>
    <p:sldId id="285" r:id="rId6"/>
    <p:sldId id="289" r:id="rId7"/>
    <p:sldId id="290" r:id="rId8"/>
    <p:sldId id="291" r:id="rId9"/>
    <p:sldId id="286" r:id="rId10"/>
    <p:sldId id="292" r:id="rId11"/>
    <p:sldId id="294" r:id="rId12"/>
    <p:sldId id="295" r:id="rId13"/>
    <p:sldId id="287" r:id="rId14"/>
    <p:sldId id="288" r:id="rId15"/>
    <p:sldId id="296" r:id="rId16"/>
    <p:sldId id="297"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2" d="100"/>
          <a:sy n="62" d="100"/>
        </p:scale>
        <p:origin x="12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10</a:t>
            </a:fld>
            <a:endParaRPr lang="en-US"/>
          </a:p>
        </p:txBody>
      </p:sp>
    </p:spTree>
    <p:extLst>
      <p:ext uri="{BB962C8B-B14F-4D97-AF65-F5344CB8AC3E}">
        <p14:creationId xmlns:p14="http://schemas.microsoft.com/office/powerpoint/2010/main" val="80026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19537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06670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12/12/2021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12/12/2021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420" y="-126021"/>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 y="0"/>
            <a:ext cx="2562952" cy="2574891"/>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028613" y="2080798"/>
            <a:ext cx="8212633"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 VĂN </a:t>
            </a:r>
          </a:p>
          <a:p>
            <a:pPr algn="ctr"/>
            <a:r>
              <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THỂ HIỆN TÌNH CẢM VỚI NGƯỜI THÂN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Trang 122</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777433" cy="1077218"/>
            <a:chOff x="238537" y="232458"/>
            <a:chExt cx="10777433" cy="1077218"/>
          </a:xfrm>
        </p:grpSpPr>
        <p:sp>
          <p:nvSpPr>
            <p:cNvPr id="16" name="TextBox 15"/>
            <p:cNvSpPr txBox="1"/>
            <p:nvPr/>
          </p:nvSpPr>
          <p:spPr>
            <a:xfrm>
              <a:off x="722280"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a:t>
              </a:r>
              <a:r>
                <a:rPr lang="en-US" sz="3200" b="1" dirty="0" err="1">
                  <a:solidFill>
                    <a:srgbClr val="008200"/>
                  </a:solidFill>
                  <a:latin typeface="Times New Roman" panose="02020603050405020304" pitchFamily="18" charset="0"/>
                  <a:cs typeface="Times New Roman" panose="02020603050405020304" pitchFamily="18" charset="0"/>
                </a:rPr>
                <a:t>câu</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thể</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hiện</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tình</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cảm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của</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em</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đối</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với</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người</a:t>
              </a:r>
              <a:r>
                <a:rPr lang="en-US" sz="3200" b="1" dirty="0">
                  <a:solidFill>
                    <a:srgbClr val="008200"/>
                  </a:solidFill>
                  <a:latin typeface="Times New Roman" panose="02020603050405020304" pitchFamily="18" charset="0"/>
                  <a:cs typeface="Times New Roman" panose="02020603050405020304" pitchFamily="18" charset="0"/>
                </a:rPr>
                <a:t> </a:t>
              </a:r>
              <a:r>
                <a:rPr lang="en-US" sz="3200" b="1" dirty="0" err="1">
                  <a:solidFill>
                    <a:srgbClr val="008200"/>
                  </a:solidFill>
                  <a:latin typeface="Times New Roman" panose="02020603050405020304" pitchFamily="18" charset="0"/>
                  <a:cs typeface="Times New Roman" panose="02020603050405020304" pitchFamily="18" charset="0"/>
                </a:rPr>
                <a:t>thân</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6" name="Table 3">
            <a:extLst>
              <a:ext uri="{FF2B5EF4-FFF2-40B4-BE49-F238E27FC236}">
                <a16:creationId xmlns:a16="http://schemas.microsoft.com/office/drawing/2014/main" id="{E87A7DF2-D4E2-4F10-90DB-0C986B1F9C62}"/>
              </a:ext>
            </a:extLst>
          </p:cNvPr>
          <p:cNvGraphicFramePr>
            <a:graphicFrameLocks noGrp="1"/>
          </p:cNvGraphicFramePr>
          <p:nvPr/>
        </p:nvGraphicFramePr>
        <p:xfrm>
          <a:off x="1183074" y="2153707"/>
          <a:ext cx="10022541" cy="2550585"/>
        </p:xfrm>
        <a:graphic>
          <a:graphicData uri="http://schemas.openxmlformats.org/drawingml/2006/table">
            <a:tbl>
              <a:tblPr firstRow="1" bandRow="1">
                <a:tableStyleId>{5C22544A-7EE6-4342-B048-85BDC9FD1C3A}</a:tableStyleId>
              </a:tblPr>
              <a:tblGrid>
                <a:gridCol w="10022541">
                  <a:extLst>
                    <a:ext uri="{9D8B030D-6E8A-4147-A177-3AD203B41FA5}">
                      <a16:colId xmlns:a16="http://schemas.microsoft.com/office/drawing/2014/main" val="3143623115"/>
                    </a:ext>
                  </a:extLst>
                </a:gridCol>
              </a:tblGrid>
              <a:tr h="0">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1.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1" kern="1200" dirty="0">
                          <a:solidFill>
                            <a:schemeClr val="tx1"/>
                          </a:solidFill>
                          <a:latin typeface="Times New Roman" panose="02020603050405020304" pitchFamily="18" charset="0"/>
                          <a:ea typeface="+mn-ea"/>
                          <a:cs typeface="Times New Roman" panose="02020603050405020304" pitchFamily="18" charset="0"/>
                        </a:rPr>
                        <a:t> dung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bài</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572166733"/>
                  </a:ext>
                </a:extLst>
              </a:tr>
              <a:tr h="714165">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2. </a:t>
                      </a:r>
                      <a:r>
                        <a:rPr lang="en-US" sz="3200" b="1"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rõ</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ý, </a:t>
                      </a:r>
                      <a:r>
                        <a:rPr lang="en-US" sz="3200" b="1"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từ</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xác</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2731848885"/>
                  </a:ext>
                </a:extLst>
              </a:tr>
              <a:tr h="824922">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3. </a:t>
                      </a:r>
                      <a:r>
                        <a:rPr lang="en-US" sz="3200" b="1"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bày</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sẽ</a:t>
                      </a:r>
                      <a:r>
                        <a:rPr lang="en-US" sz="3200" b="1" kern="1200" dirty="0">
                          <a:solidFill>
                            <a:schemeClr val="tx1"/>
                          </a:solidFill>
                          <a:latin typeface="Times New Roman" panose="02020603050405020304" pitchFamily="18" charset="0"/>
                          <a:ea typeface="+mn-ea"/>
                          <a:cs typeface="Times New Roman" panose="02020603050405020304" pitchFamily="18" charset="0"/>
                        </a:rPr>
                        <a:t>.</a:t>
                      </a:r>
                      <a:r>
                        <a:rPr lang="en-US" sz="32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lùi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vào</a:t>
                      </a:r>
                      <a:r>
                        <a:rPr lang="en-US" sz="3200" b="1" kern="1200" dirty="0">
                          <a:solidFill>
                            <a:schemeClr val="tx1"/>
                          </a:solidFill>
                          <a:latin typeface="Times New Roman" panose="02020603050405020304" pitchFamily="18" charset="0"/>
                          <a:ea typeface="+mn-ea"/>
                          <a:cs typeface="Times New Roman" panose="02020603050405020304" pitchFamily="18" charset="0"/>
                        </a:rPr>
                        <a:t> 1 ô.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Các</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92097917"/>
                  </a:ext>
                </a:extLst>
              </a:tr>
            </a:tbl>
          </a:graphicData>
        </a:graphic>
      </p:graphicFrame>
      <p:sp>
        <p:nvSpPr>
          <p:cNvPr id="2" name="TextBox 1">
            <a:extLst>
              <a:ext uri="{FF2B5EF4-FFF2-40B4-BE49-F238E27FC236}">
                <a16:creationId xmlns:a16="http://schemas.microsoft.com/office/drawing/2014/main" id="{457EF749-F910-40D3-8C24-6EDB3B8E402B}"/>
              </a:ext>
            </a:extLst>
          </p:cNvPr>
          <p:cNvSpPr txBox="1"/>
          <p:nvPr/>
        </p:nvSpPr>
        <p:spPr>
          <a:xfrm>
            <a:off x="3097078" y="1203864"/>
            <a:ext cx="5997844" cy="523220"/>
          </a:xfrm>
          <a:prstGeom prst="rect">
            <a:avLst/>
          </a:prstGeom>
          <a:noFill/>
        </p:spPr>
        <p:txBody>
          <a:bodyPr wrap="square" rtlCol="0">
            <a:spAutoFit/>
          </a:bodyPr>
          <a:lstStyle/>
          <a:p>
            <a:r>
              <a:rPr lang="en-US" sz="2800" b="1" dirty="0">
                <a:solidFill>
                  <a:srgbClr val="FF0000"/>
                </a:solidFill>
              </a:rPr>
              <a:t>TIÊU CHÍ VIẾT ĐOẠN VĂN</a:t>
            </a:r>
          </a:p>
        </p:txBody>
      </p:sp>
    </p:spTree>
    <p:extLst>
      <p:ext uri="{BB962C8B-B14F-4D97-AF65-F5344CB8AC3E}">
        <p14:creationId xmlns:p14="http://schemas.microsoft.com/office/powerpoint/2010/main" val="8082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0" y="1104906"/>
            <a:ext cx="11069053" cy="4524315"/>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Trong gia đình, người em yêu quý nhất là bố. Bố em năm nay bốn mươi tuổi. Công việc hàng ngày của bố rất bận rộn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n</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hưng bố vẫn dành thời gian đưa dạy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em học bài.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Cuối tuần, bố thường đưa em đi chơi, đi siêu thị.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 Với em, bố là người bố tuyệt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vời nhất trên thế giới.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Em rất yêu quý bố và mong rằng bố có thật nhiều sức khỏe để có thể đưa em đi chơi nhiều hơn.</a:t>
            </a:r>
          </a:p>
        </p:txBody>
      </p:sp>
    </p:spTree>
    <p:extLst>
      <p:ext uri="{BB962C8B-B14F-4D97-AF65-F5344CB8AC3E}">
        <p14:creationId xmlns:p14="http://schemas.microsoft.com/office/powerpoint/2010/main" val="7798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2" y="1361579"/>
            <a:ext cx="11069053" cy="4435830"/>
          </a:xfrm>
          <a:prstGeom prst="rect">
            <a:avLst/>
          </a:prstGeom>
        </p:spPr>
        <p:txBody>
          <a:bodyPr wrap="square">
            <a:spAutoFit/>
          </a:bodyPr>
          <a:lstStyle/>
          <a:p>
            <a:pPr>
              <a:lnSpc>
                <a:spcPct val="150000"/>
              </a:lnSpc>
            </a:pPr>
            <a:r>
              <a:rPr lang="en-US" sz="3200" dirty="0">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Trong gia đình, người em yêu quý nhất là mẹ</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Mẹ thường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đưa em đi vườn Bách thú, đi chơi, mua quần áo, đi tập xe và đi xem phim. Em còn nhớ những lúc em bị ốm, mẹ luôn chăm sóc rất dịu dàng.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Với em,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mẹ là một người vô cùng tuyệt vời mà em luôn kính trọng</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Em rất biết ơn những gì mẹ đã dành cho 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spTree>
    <p:extLst>
      <p:ext uri="{BB962C8B-B14F-4D97-AF65-F5344CB8AC3E}">
        <p14:creationId xmlns:p14="http://schemas.microsoft.com/office/powerpoint/2010/main" val="1646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25771" y="142973"/>
            <a:ext cx="7430053"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024189" y="2835813"/>
            <a:ext cx="10209001" cy="1186373"/>
            <a:chOff x="752655" y="2065203"/>
            <a:chExt cx="10209001"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đoạn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ngắn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grpSp>
    </p:spTree>
    <p:extLst>
      <p:ext uri="{BB962C8B-B14F-4D97-AF65-F5344CB8AC3E}">
        <p14:creationId xmlns:p14="http://schemas.microsoft.com/office/powerpoint/2010/main" val="14888599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25771" y="142973"/>
            <a:ext cx="7430053"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dụng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Đọc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đoạn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cho</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bố</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mẹ</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nghe</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024189" y="2835813"/>
            <a:ext cx="10209001" cy="1186373"/>
            <a:chOff x="752655" y="2065203"/>
            <a:chExt cx="10209001"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Chuẩn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bị</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bài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sau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đoạn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việc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cùng</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42159365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25771" y="142973"/>
            <a:ext cx="7430053"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024189" y="2835813"/>
            <a:ext cx="10209001" cy="1186373"/>
            <a:chOff x="752655" y="2065203"/>
            <a:chExt cx="10209001"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một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đoạn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ngắn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cảm</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mình</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với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thân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Đọc đoạn văn và trả lời câu hỏi.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8" name="TextBox 7">
            <a:extLst>
              <a:ext uri="{FF2B5EF4-FFF2-40B4-BE49-F238E27FC236}">
                <a16:creationId xmlns:a16="http://schemas.microsoft.com/office/drawing/2014/main" id="{14B26D2C-1BC9-4238-BC4C-795267AEDD6F}"/>
              </a:ext>
            </a:extLst>
          </p:cNvPr>
          <p:cNvSpPr txBox="1"/>
          <p:nvPr/>
        </p:nvSpPr>
        <p:spPr>
          <a:xfrm>
            <a:off x="9139" y="4214874"/>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p>
        </p:txBody>
      </p:sp>
      <p:sp>
        <p:nvSpPr>
          <p:cNvPr id="9" name="TextBox 8">
            <a:extLst>
              <a:ext uri="{FF2B5EF4-FFF2-40B4-BE49-F238E27FC236}">
                <a16:creationId xmlns:a16="http://schemas.microsoft.com/office/drawing/2014/main" id="{14B26D2C-1BC9-4238-BC4C-795267AEDD6F}"/>
              </a:ext>
            </a:extLst>
          </p:cNvPr>
          <p:cNvSpPr txBox="1"/>
          <p:nvPr/>
        </p:nvSpPr>
        <p:spPr>
          <a:xfrm>
            <a:off x="9139" y="4834792"/>
            <a:ext cx="12401379"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Những câu nào thể hiện rõ tình cảm của bạn nhỏ đối với người đó? </a:t>
            </a:r>
          </a:p>
        </p:txBody>
      </p:sp>
      <p:sp>
        <p:nvSpPr>
          <p:cNvPr id="10" name="TextBox 9">
            <a:extLst>
              <a:ext uri="{FF2B5EF4-FFF2-40B4-BE49-F238E27FC236}">
                <a16:creationId xmlns:a16="http://schemas.microsoft.com/office/drawing/2014/main" id="{14B26D2C-1BC9-4238-BC4C-795267AEDD6F}"/>
              </a:ext>
            </a:extLst>
          </p:cNvPr>
          <p:cNvSpPr txBox="1"/>
          <p:nvPr/>
        </p:nvSpPr>
        <p:spPr>
          <a:xfrm>
            <a:off x="9139" y="5419567"/>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Vì sao người đó được bạn nhỏ yêu quý?</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a:t>
            </a:r>
            <a:r>
              <a:rPr lang="en-US" sz="3600" b="1" dirty="0" err="1">
                <a:solidFill>
                  <a:srgbClr val="CC6600"/>
                </a:solidFill>
                <a:latin typeface="Times New Roman" panose="02020603050405020304" pitchFamily="18" charset="0"/>
                <a:ea typeface="Arial-Rounded" pitchFamily="34" charset="0"/>
                <a:cs typeface="Times New Roman" panose="02020603050405020304" pitchFamily="18" charset="0"/>
              </a:rPr>
              <a:t>được</a:t>
            </a:r>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en-US" sz="3600" b="1" dirty="0" err="1">
                <a:solidFill>
                  <a:srgbClr val="CC6600"/>
                </a:solidFill>
                <a:latin typeface="Times New Roman" panose="02020603050405020304" pitchFamily="18" charset="0"/>
                <a:ea typeface="Arial-Rounded" pitchFamily="34" charset="0"/>
                <a:cs typeface="Times New Roman" panose="02020603050405020304" pitchFamily="18" charset="0"/>
              </a:rPr>
              <a:t>việc</a:t>
            </a:r>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tốt. Tôi rất yêu mẹ tôi. </a:t>
            </a:r>
          </a:p>
        </p:txBody>
      </p:sp>
    </p:spTree>
    <p:extLst>
      <p:ext uri="{BB962C8B-B14F-4D97-AF65-F5344CB8AC3E}">
        <p14:creationId xmlns:p14="http://schemas.microsoft.com/office/powerpoint/2010/main" val="21499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600"/>
                                        <p:tgtEl>
                                          <p:spTgt spid="10"/>
                                        </p:tgtEl>
                                      </p:cBhvr>
                                    </p:animEffect>
                                    <p:anim calcmode="lin" valueType="num">
                                      <p:cBhvr>
                                        <p:cTn id="36" dur="600" fill="hold"/>
                                        <p:tgtEl>
                                          <p:spTgt spid="10"/>
                                        </p:tgtEl>
                                        <p:attrNameLst>
                                          <p:attrName>ppt_x</p:attrName>
                                        </p:attrNameLst>
                                      </p:cBhvr>
                                      <p:tavLst>
                                        <p:tav tm="0">
                                          <p:val>
                                            <p:strVal val="#ppt_x"/>
                                          </p:val>
                                        </p:tav>
                                        <p:tav tm="100000">
                                          <p:val>
                                            <p:strVal val="#ppt_x"/>
                                          </p:val>
                                        </p:tav>
                                      </p:tavLst>
                                    </p:anim>
                                    <p:anim calcmode="lin" valueType="num">
                                      <p:cBhvr>
                                        <p:cTn id="37"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B26D2C-1BC9-4238-BC4C-795267AEDD6F}"/>
              </a:ext>
            </a:extLst>
          </p:cNvPr>
          <p:cNvSpPr txBox="1"/>
          <p:nvPr/>
        </p:nvSpPr>
        <p:spPr>
          <a:xfrm>
            <a:off x="560926" y="4274950"/>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được  việc tốt. Tôi rất yêu mẹ tôi. </a:t>
            </a:r>
          </a:p>
        </p:txBody>
      </p:sp>
      <p:sp>
        <p:nvSpPr>
          <p:cNvPr id="13" name="TextBox 12">
            <a:extLst>
              <a:ext uri="{FF2B5EF4-FFF2-40B4-BE49-F238E27FC236}">
                <a16:creationId xmlns:a16="http://schemas.microsoft.com/office/drawing/2014/main" id="{14B26D2C-1BC9-4238-BC4C-795267AEDD6F}"/>
              </a:ext>
            </a:extLst>
          </p:cNvPr>
          <p:cNvSpPr txBox="1"/>
          <p:nvPr/>
        </p:nvSpPr>
        <p:spPr>
          <a:xfrm>
            <a:off x="1019792" y="5016979"/>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Trong đoạn văn trên, bạn nhỏ kể về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mẹ.</a:t>
            </a:r>
          </a:p>
        </p:txBody>
      </p:sp>
    </p:spTree>
    <p:extLst>
      <p:ext uri="{BB962C8B-B14F-4D97-AF65-F5344CB8AC3E}">
        <p14:creationId xmlns:p14="http://schemas.microsoft.com/office/powerpoint/2010/main" val="22045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B26D2C-1BC9-4238-BC4C-795267AEDD6F}"/>
              </a:ext>
            </a:extLst>
          </p:cNvPr>
          <p:cNvSpPr txBox="1"/>
          <p:nvPr/>
        </p:nvSpPr>
        <p:spPr>
          <a:xfrm>
            <a:off x="370740" y="3945306"/>
            <a:ext cx="12401379" cy="1077218"/>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Những câu nào thể hiện rõ tình cảm của bạn nhỏ đối với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p>
          <a:p>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đó</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22" y="665219"/>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886006" y="802794"/>
            <a:ext cx="10908631" cy="2862322"/>
          </a:xfrm>
          <a:prstGeom prst="rect">
            <a:avLst/>
          </a:prstGeom>
          <a:noFill/>
        </p:spPr>
        <p:txBody>
          <a:bodyPr wrap="square" rtlCol="0">
            <a:spAutoFit/>
          </a:bodyPr>
          <a:lstStyle/>
          <a:p>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được  việc tốt. Tôi rất yêu mẹ tôi. </a:t>
            </a:r>
          </a:p>
        </p:txBody>
      </p:sp>
      <p:sp>
        <p:nvSpPr>
          <p:cNvPr id="13" name="TextBox 12">
            <a:extLst>
              <a:ext uri="{FF2B5EF4-FFF2-40B4-BE49-F238E27FC236}">
                <a16:creationId xmlns:a16="http://schemas.microsoft.com/office/drawing/2014/main" id="{14B26D2C-1BC9-4238-BC4C-795267AEDD6F}"/>
              </a:ext>
            </a:extLst>
          </p:cNvPr>
          <p:cNvSpPr txBox="1"/>
          <p:nvPr/>
        </p:nvSpPr>
        <p:spPr>
          <a:xfrm>
            <a:off x="886005" y="4846633"/>
            <a:ext cx="12401379" cy="1077218"/>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Những câu thể hiện rõ tình cảm của bạn nhỏ đối với mẹ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là</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a:p>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Được</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ai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khen</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tôi</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nghĩ</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ngay</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đến</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mẹ</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Tôi</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rất</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yêu</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mẹ</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tôi</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a:t>
            </a:r>
          </a:p>
        </p:txBody>
      </p:sp>
      <p:cxnSp>
        <p:nvCxnSpPr>
          <p:cNvPr id="3" name="Straight Connector 2"/>
          <p:cNvCxnSpPr>
            <a:cxnSpLocks/>
          </p:cNvCxnSpPr>
          <p:nvPr/>
        </p:nvCxnSpPr>
        <p:spPr>
          <a:xfrm>
            <a:off x="10492501" y="2449276"/>
            <a:ext cx="110037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1044061" y="2994708"/>
            <a:ext cx="552736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6126997" y="3524098"/>
            <a:ext cx="338896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52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10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Đọc đoạn văn và trả lời câu hỏi.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10" name="TextBox 9">
            <a:extLst>
              <a:ext uri="{FF2B5EF4-FFF2-40B4-BE49-F238E27FC236}">
                <a16:creationId xmlns:a16="http://schemas.microsoft.com/office/drawing/2014/main" id="{14B26D2C-1BC9-4238-BC4C-795267AEDD6F}"/>
              </a:ext>
            </a:extLst>
          </p:cNvPr>
          <p:cNvSpPr txBox="1"/>
          <p:nvPr/>
        </p:nvSpPr>
        <p:spPr>
          <a:xfrm>
            <a:off x="545428" y="4316673"/>
            <a:ext cx="744437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Vì sao người đó được bạn nhỏ yêu quý?</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28" y="975185"/>
            <a:ext cx="11229475" cy="3142512"/>
          </a:xfrm>
          <a:prstGeom prst="rect">
            <a:avLst/>
          </a:prstGeom>
        </p:spPr>
      </p:pic>
      <p:sp>
        <p:nvSpPr>
          <p:cNvPr id="12" name="TextBox 11">
            <a:extLst>
              <a:ext uri="{FF2B5EF4-FFF2-40B4-BE49-F238E27FC236}">
                <a16:creationId xmlns:a16="http://schemas.microsoft.com/office/drawing/2014/main" id="{14B26D2C-1BC9-4238-BC4C-795267AEDD6F}"/>
              </a:ext>
            </a:extLst>
          </p:cNvPr>
          <p:cNvSpPr txBox="1"/>
          <p:nvPr/>
        </p:nvSpPr>
        <p:spPr>
          <a:xfrm>
            <a:off x="755512" y="1112760"/>
            <a:ext cx="10908631" cy="2862322"/>
          </a:xfrm>
          <a:prstGeom prst="rect">
            <a:avLst/>
          </a:prstGeom>
          <a:noFill/>
        </p:spPr>
        <p:txBody>
          <a:bodyPr wrap="square" rtlCol="0">
            <a:spAutoFit/>
          </a:bodyPr>
          <a:lstStyle/>
          <a:p>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Trong nhà, mẹ là người luôn ở bên tôi. Mỗi khi tôi ốm hay mệt, mẹ thức thâu đêm chăm sóc tôi. Mỗi khi gặp bài khó, mẹ là người động viên , giúp đỡ tôi. Được ai khen, tôi nghĩ ngay đến mẹ. Tôi biết mẹ sẽ rất vui khi tôi làm </a:t>
            </a:r>
            <a:r>
              <a:rPr lang="en-US" sz="3600" b="1" dirty="0" err="1">
                <a:solidFill>
                  <a:srgbClr val="CC6600"/>
                </a:solidFill>
                <a:latin typeface="Times New Roman" panose="02020603050405020304" pitchFamily="18" charset="0"/>
                <a:ea typeface="Arial-Rounded" pitchFamily="34" charset="0"/>
                <a:cs typeface="Times New Roman" panose="02020603050405020304" pitchFamily="18" charset="0"/>
              </a:rPr>
              <a:t>được</a:t>
            </a:r>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en-US" sz="3600" b="1" dirty="0" err="1">
                <a:solidFill>
                  <a:srgbClr val="CC6600"/>
                </a:solidFill>
                <a:latin typeface="Times New Roman" panose="02020603050405020304" pitchFamily="18" charset="0"/>
                <a:ea typeface="Arial-Rounded" pitchFamily="34" charset="0"/>
                <a:cs typeface="Times New Roman" panose="02020603050405020304" pitchFamily="18" charset="0"/>
              </a:rPr>
              <a:t>việc</a:t>
            </a:r>
            <a:r>
              <a:rPr lang="en-US" sz="3600" b="1" dirty="0">
                <a:solidFill>
                  <a:srgbClr val="CC6600"/>
                </a:solidFill>
                <a:latin typeface="Times New Roman" panose="02020603050405020304" pitchFamily="18" charset="0"/>
                <a:ea typeface="Arial-Rounded" pitchFamily="34" charset="0"/>
                <a:cs typeface="Times New Roman" panose="02020603050405020304" pitchFamily="18" charset="0"/>
              </a:rPr>
              <a:t> tốt. Tôi rất yêu mẹ tôi. </a:t>
            </a:r>
          </a:p>
        </p:txBody>
      </p:sp>
      <p:sp>
        <p:nvSpPr>
          <p:cNvPr id="13" name="TextBox 12">
            <a:extLst>
              <a:ext uri="{FF2B5EF4-FFF2-40B4-BE49-F238E27FC236}">
                <a16:creationId xmlns:a16="http://schemas.microsoft.com/office/drawing/2014/main" id="{14B26D2C-1BC9-4238-BC4C-795267AEDD6F}"/>
              </a:ext>
            </a:extLst>
          </p:cNvPr>
          <p:cNvSpPr txBox="1"/>
          <p:nvPr/>
        </p:nvSpPr>
        <p:spPr>
          <a:xfrm>
            <a:off x="905058" y="4930981"/>
            <a:ext cx="11167744"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Mẹ được bạn nhỏ yêu quý vì bạn nhỏ nhận ra tình cảm của mẹ dành cho mình.</a:t>
            </a:r>
          </a:p>
        </p:txBody>
      </p:sp>
    </p:spTree>
    <p:extLst>
      <p:ext uri="{BB962C8B-B14F-4D97-AF65-F5344CB8AC3E}">
        <p14:creationId xmlns:p14="http://schemas.microsoft.com/office/powerpoint/2010/main" val="335793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600"/>
                                        <p:tgtEl>
                                          <p:spTgt spid="13"/>
                                        </p:tgtEl>
                                      </p:cBhvr>
                                    </p:animEffect>
                                    <p:anim calcmode="lin" valueType="num">
                                      <p:cBhvr>
                                        <p:cTn id="8" dur="600" fill="hold"/>
                                        <p:tgtEl>
                                          <p:spTgt spid="13"/>
                                        </p:tgtEl>
                                        <p:attrNameLst>
                                          <p:attrName>ppt_x</p:attrName>
                                        </p:attrNameLst>
                                      </p:cBhvr>
                                      <p:tavLst>
                                        <p:tav tm="0">
                                          <p:val>
                                            <p:strVal val="#ppt_x"/>
                                          </p:val>
                                        </p:tav>
                                        <p:tav tm="100000">
                                          <p:val>
                                            <p:strVal val="#ppt_x"/>
                                          </p:val>
                                        </p:tav>
                                      </p:tavLst>
                                    </p:anim>
                                    <p:anim calcmode="lin" valueType="num">
                                      <p:cBhvr>
                                        <p:cTn id="9" dur="6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thể hiện tình cảm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979" y="1620246"/>
            <a:ext cx="7303199" cy="2433276"/>
          </a:xfrm>
          <a:prstGeom prst="rect">
            <a:avLst/>
          </a:prstGeom>
        </p:spPr>
      </p:pic>
      <p:sp>
        <p:nvSpPr>
          <p:cNvPr id="9" name="TextBox 8">
            <a:extLst>
              <a:ext uri="{FF2B5EF4-FFF2-40B4-BE49-F238E27FC236}">
                <a16:creationId xmlns:a16="http://schemas.microsoft.com/office/drawing/2014/main" id="{14B26D2C-1BC9-4238-BC4C-795267AEDD6F}"/>
              </a:ext>
            </a:extLst>
          </p:cNvPr>
          <p:cNvSpPr txBox="1"/>
          <p:nvPr/>
        </p:nvSpPr>
        <p:spPr>
          <a:xfrm>
            <a:off x="2373815" y="1695454"/>
            <a:ext cx="7444370" cy="2219838"/>
          </a:xfrm>
          <a:prstGeom prst="rect">
            <a:avLst/>
          </a:prstGeom>
          <a:noFill/>
        </p:spPr>
        <p:txBody>
          <a:bodyPr wrap="square" rtlCol="0">
            <a:spAutoFit/>
          </a:bodyPr>
          <a:lstStyle/>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muốn kể về ai trong gia đình?</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có tình cảm thế nào với người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đó</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Vì</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sao</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pic>
        <p:nvPicPr>
          <p:cNvPr id="10" name="图片 7"/>
          <p:cNvPicPr>
            <a:picLocks noChangeAspect="1"/>
          </p:cNvPicPr>
          <p:nvPr/>
        </p:nvPicPr>
        <p:blipFill>
          <a:blip r:embed="rId3"/>
          <a:stretch>
            <a:fillRect/>
          </a:stretch>
        </p:blipFill>
        <p:spPr>
          <a:xfrm>
            <a:off x="619051" y="3489991"/>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9593178" y="3592558"/>
            <a:ext cx="1504954" cy="2079337"/>
          </a:xfrm>
          <a:prstGeom prst="rect">
            <a:avLst/>
          </a:prstGeom>
          <a:noFill/>
          <a:ln w="9525">
            <a:noFill/>
          </a:ln>
        </p:spPr>
      </p:pic>
    </p:spTree>
    <p:extLst>
      <p:ext uri="{BB962C8B-B14F-4D97-AF65-F5344CB8AC3E}">
        <p14:creationId xmlns:p14="http://schemas.microsoft.com/office/powerpoint/2010/main" val="22969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32" presetClass="emph" presetSubtype="0" repeatCount="999000" fill="hold" nodeType="withEffect">
                                  <p:stCondLst>
                                    <p:cond delay="0"/>
                                  </p:stCondLst>
                                  <p:childTnLst>
                                    <p:animRot by="120000">
                                      <p:cBhvr>
                                        <p:cTn id="23" dur="100" fill="hold">
                                          <p:stCondLst>
                                            <p:cond delay="0"/>
                                          </p:stCondLst>
                                        </p:cTn>
                                        <p:tgtEl>
                                          <p:spTgt spid="10"/>
                                        </p:tgtEl>
                                        <p:attrNameLst>
                                          <p:attrName>r</p:attrName>
                                        </p:attrNameLst>
                                      </p:cBhvr>
                                    </p:animRot>
                                    <p:animRot by="-240000">
                                      <p:cBhvr>
                                        <p:cTn id="24" dur="200" fill="hold">
                                          <p:stCondLst>
                                            <p:cond delay="200"/>
                                          </p:stCondLst>
                                        </p:cTn>
                                        <p:tgtEl>
                                          <p:spTgt spid="10"/>
                                        </p:tgtEl>
                                        <p:attrNameLst>
                                          <p:attrName>r</p:attrName>
                                        </p:attrNameLst>
                                      </p:cBhvr>
                                    </p:animRot>
                                    <p:animRot by="240000">
                                      <p:cBhvr>
                                        <p:cTn id="25" dur="200" fill="hold">
                                          <p:stCondLst>
                                            <p:cond delay="400"/>
                                          </p:stCondLst>
                                        </p:cTn>
                                        <p:tgtEl>
                                          <p:spTgt spid="10"/>
                                        </p:tgtEl>
                                        <p:attrNameLst>
                                          <p:attrName>r</p:attrName>
                                        </p:attrNameLst>
                                      </p:cBhvr>
                                    </p:animRot>
                                    <p:animRot by="-240000">
                                      <p:cBhvr>
                                        <p:cTn id="26" dur="200" fill="hold">
                                          <p:stCondLst>
                                            <p:cond delay="600"/>
                                          </p:stCondLst>
                                        </p:cTn>
                                        <p:tgtEl>
                                          <p:spTgt spid="10"/>
                                        </p:tgtEl>
                                        <p:attrNameLst>
                                          <p:attrName>r</p:attrName>
                                        </p:attrNameLst>
                                      </p:cBhvr>
                                    </p:animRot>
                                    <p:animRot by="120000">
                                      <p:cBhvr>
                                        <p:cTn id="27" dur="200" fill="hold">
                                          <p:stCondLst>
                                            <p:cond delay="800"/>
                                          </p:stCondLst>
                                        </p:cTn>
                                        <p:tgtEl>
                                          <p:spTgt spid="10"/>
                                        </p:tgtEl>
                                        <p:attrNameLst>
                                          <p:attrName>r</p:attrName>
                                        </p:attrNameLst>
                                      </p:cBhvr>
                                    </p:animRot>
                                  </p:childTnLst>
                                </p:cTn>
                              </p:par>
                              <p:par>
                                <p:cTn id="28" presetID="32" presetClass="emph" presetSubtype="0" repeatCount="999000" fill="hold" nodeType="with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thể hiện tình cảm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979" y="1143679"/>
            <a:ext cx="7303199" cy="3583303"/>
          </a:xfrm>
          <a:prstGeom prst="rect">
            <a:avLst/>
          </a:prstGeom>
        </p:spPr>
      </p:pic>
      <p:sp>
        <p:nvSpPr>
          <p:cNvPr id="9" name="TextBox 8">
            <a:extLst>
              <a:ext uri="{FF2B5EF4-FFF2-40B4-BE49-F238E27FC236}">
                <a16:creationId xmlns:a16="http://schemas.microsoft.com/office/drawing/2014/main" id="{14B26D2C-1BC9-4238-BC4C-795267AEDD6F}"/>
              </a:ext>
            </a:extLst>
          </p:cNvPr>
          <p:cNvSpPr txBox="1"/>
          <p:nvPr/>
        </p:nvSpPr>
        <p:spPr>
          <a:xfrm>
            <a:off x="2289979" y="1196660"/>
            <a:ext cx="7444370" cy="2958502"/>
          </a:xfrm>
          <a:prstGeom prst="rect">
            <a:avLst/>
          </a:prstGeom>
          <a:noFill/>
        </p:spPr>
        <p:txBody>
          <a:bodyPr wrap="square" rtlCol="0">
            <a:spAutoFit/>
          </a:bodyPr>
          <a:lstStyle/>
          <a:p>
            <a:pPr marL="457200" indent="-457200">
              <a:lnSpc>
                <a:spcPct val="150000"/>
              </a:lnSpc>
              <a:buFontTx/>
              <a:buChar char="-"/>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Em muốn kể về ai trong gia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đình</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muốn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mẹ</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muốn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là</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ngoại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pic>
        <p:nvPicPr>
          <p:cNvPr id="10" name="图片 7"/>
          <p:cNvPicPr>
            <a:picLocks noChangeAspect="1"/>
          </p:cNvPicPr>
          <p:nvPr/>
        </p:nvPicPr>
        <p:blipFill>
          <a:blip r:embed="rId3"/>
          <a:stretch>
            <a:fillRect/>
          </a:stretch>
        </p:blipFill>
        <p:spPr>
          <a:xfrm>
            <a:off x="619051" y="3489991"/>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9593178" y="3592558"/>
            <a:ext cx="1504954" cy="2079337"/>
          </a:xfrm>
          <a:prstGeom prst="rect">
            <a:avLst/>
          </a:prstGeom>
          <a:noFill/>
          <a:ln w="9525">
            <a:noFill/>
          </a:ln>
        </p:spPr>
      </p:pic>
    </p:spTree>
    <p:extLst>
      <p:ext uri="{BB962C8B-B14F-4D97-AF65-F5344CB8AC3E}">
        <p14:creationId xmlns:p14="http://schemas.microsoft.com/office/powerpoint/2010/main" val="376293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2" presetClass="emph" presetSubtype="0" repeatCount="999000" fill="hold" nodeType="with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par>
                          <p:cTn id="16" fill="hold">
                            <p:stCondLst>
                              <p:cond delay="999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32" presetClass="emph" presetSubtype="0" repeatCount="999000" fill="hold" nodeType="with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584775"/>
            <a:chOff x="238537" y="232458"/>
            <a:chExt cx="10777433" cy="584775"/>
          </a:xfrm>
        </p:grpSpPr>
        <p:sp>
          <p:nvSpPr>
            <p:cNvPr id="5" name="TextBox 4"/>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thể hiện tình cảm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223" y="956056"/>
            <a:ext cx="10293689" cy="4652250"/>
          </a:xfrm>
          <a:prstGeom prst="rect">
            <a:avLst/>
          </a:prstGeom>
        </p:spPr>
      </p:pic>
      <p:sp>
        <p:nvSpPr>
          <p:cNvPr id="9" name="TextBox 8">
            <a:extLst>
              <a:ext uri="{FF2B5EF4-FFF2-40B4-BE49-F238E27FC236}">
                <a16:creationId xmlns:a16="http://schemas.microsoft.com/office/drawing/2014/main" id="{14B26D2C-1BC9-4238-BC4C-795267AEDD6F}"/>
              </a:ext>
            </a:extLst>
          </p:cNvPr>
          <p:cNvSpPr txBox="1"/>
          <p:nvPr/>
        </p:nvSpPr>
        <p:spPr>
          <a:xfrm>
            <a:off x="1183074" y="1249694"/>
            <a:ext cx="9924703" cy="4435830"/>
          </a:xfrm>
          <a:prstGeom prst="rect">
            <a:avLst/>
          </a:prstGeom>
          <a:noFill/>
        </p:spPr>
        <p:txBody>
          <a:bodyPr wrap="square" rtlCol="0">
            <a:spAutoFit/>
          </a:bodyPr>
          <a:lstStyle/>
          <a:p>
            <a:pPr marL="457200" indent="-457200">
              <a:lnSpc>
                <a:spcPct val="150000"/>
              </a:lnSpc>
              <a:buFontTx/>
              <a:buChar char="-"/>
            </a:pP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có tình cảm thế nào với người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đó</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Vì</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sao</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biết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ơn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mẹ</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vì</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mẹ</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dạy</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học</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luôn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hết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lòng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chăm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sóc</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kính</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trọng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ngoại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vì</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ông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luôn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quan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tâm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chiều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chuộng</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t>
            </a:r>
          </a:p>
          <a:p>
            <a:pPr marL="457200" indent="-457200">
              <a:lnSpc>
                <a:spcPct val="150000"/>
              </a:lnSpc>
              <a:buFontTx/>
              <a:buChar char="-"/>
            </a:pP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图片 7"/>
          <p:cNvPicPr>
            <a:picLocks noChangeAspect="1"/>
          </p:cNvPicPr>
          <p:nvPr/>
        </p:nvPicPr>
        <p:blipFill>
          <a:blip r:embed="rId3"/>
          <a:stretch>
            <a:fillRect/>
          </a:stretch>
        </p:blipFill>
        <p:spPr>
          <a:xfrm>
            <a:off x="60786" y="4483630"/>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10662834" y="4632226"/>
            <a:ext cx="1504954" cy="2079337"/>
          </a:xfrm>
          <a:prstGeom prst="rect">
            <a:avLst/>
          </a:prstGeom>
          <a:noFill/>
          <a:ln w="9525">
            <a:noFill/>
          </a:ln>
        </p:spPr>
      </p:pic>
    </p:spTree>
    <p:extLst>
      <p:ext uri="{BB962C8B-B14F-4D97-AF65-F5344CB8AC3E}">
        <p14:creationId xmlns:p14="http://schemas.microsoft.com/office/powerpoint/2010/main" val="26433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2" presetClass="emph" presetSubtype="0" repeatCount="999000" fill="hold" nodeType="with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par>
                          <p:cTn id="16" fill="hold">
                            <p:stCondLst>
                              <p:cond delay="999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32" presetClass="emph" presetSubtype="0" repeatCount="999000" fill="hold" nodeType="with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1014</Words>
  <Application>Microsoft Office PowerPoint</Application>
  <PresentationFormat>Widescreen</PresentationFormat>
  <Paragraphs>62</Paragraphs>
  <Slides>15</Slides>
  <Notes>4</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iCiel Cadena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Chi17091999@gmail.com</cp:lastModifiedBy>
  <cp:revision>213</cp:revision>
  <dcterms:created xsi:type="dcterms:W3CDTF">2021-05-29T04:05:18Z</dcterms:created>
  <dcterms:modified xsi:type="dcterms:W3CDTF">2021-12-12T02:04:06Z</dcterms:modified>
</cp:coreProperties>
</file>