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 id="2147483674" r:id="rId3"/>
  </p:sldMasterIdLst>
  <p:notesMasterIdLst>
    <p:notesMasterId r:id="rId12"/>
  </p:notesMasterIdLst>
  <p:sldIdLst>
    <p:sldId id="302" r:id="rId4"/>
    <p:sldId id="264" r:id="rId5"/>
    <p:sldId id="286" r:id="rId6"/>
    <p:sldId id="306" r:id="rId7"/>
    <p:sldId id="304" r:id="rId8"/>
    <p:sldId id="307" r:id="rId9"/>
    <p:sldId id="305" r:id="rId10"/>
    <p:sldId id="301" r:id="rId11"/>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p:cViewPr varScale="1">
        <p:scale>
          <a:sx n="49" d="100"/>
          <a:sy n="49" d="100"/>
        </p:scale>
        <p:origin x="720" y="66"/>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15/10/2022</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4685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675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55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38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675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6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54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61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50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922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93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374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247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65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15/10/2022</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15/10/2022</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9249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761999" y="317147"/>
            <a:ext cx="2214451" cy="267311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a:solidFill>
                  <a:prstClr val="white"/>
                </a:solidFill>
                <a:latin typeface="iCiel Cadena" panose="02000503000000020004" pitchFamily="2" charset="0"/>
                <a:ea typeface="Arial-Rounded" pitchFamily="34" charset="0"/>
                <a:cs typeface="Times New Roman" pitchFamily="18" charset="0"/>
              </a:rPr>
              <a:t>14</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761885" y="995475"/>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94388" y="861367"/>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a:solidFill>
                  <a:srgbClr val="0070C0"/>
                </a:solidFill>
                <a:latin typeface="Arial-Rounded" pitchFamily="34" charset="0"/>
                <a:ea typeface="Arial-Rounded" pitchFamily="34" charset="0"/>
                <a:cs typeface="Arial-Rounded" pitchFamily="34" charset="0"/>
              </a:rPr>
              <a:t>EM HỌC VẼ</a:t>
            </a:r>
          </a:p>
        </p:txBody>
      </p:sp>
      <p:sp>
        <p:nvSpPr>
          <p:cNvPr id="34" name="Rectangle 33"/>
          <p:cNvSpPr/>
          <p:nvPr/>
        </p:nvSpPr>
        <p:spPr>
          <a:xfrm>
            <a:off x="51816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418262" y="875219"/>
            <a:ext cx="6716338" cy="1027204"/>
          </a:xfrm>
          <a:prstGeom prst="rect">
            <a:avLst/>
          </a:prstGeom>
          <a:noFill/>
        </p:spPr>
        <p:txBody>
          <a:bodyPr wrap="square" rtlCol="0">
            <a:spAutoFit/>
          </a:bodyPr>
          <a:lstStyle/>
          <a:p>
            <a:pPr defTabSz="1028700">
              <a:defRPr/>
            </a:pPr>
            <a:r>
              <a:rPr lang="en-US" altLang="zh-CN" sz="6075"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6075"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pPr defTabSz="1028700">
                <a:defRPr/>
              </a:pPr>
              <a:endParaRPr lang="en-US" sz="315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A225568-7A28-1840-E7D4-46F76539847B}"/>
                </a:ext>
              </a:extLst>
            </p:cNvPr>
            <p:cNvSpPr txBox="1"/>
            <p:nvPr/>
          </p:nvSpPr>
          <p:spPr>
            <a:xfrm>
              <a:off x="2192036" y="1228759"/>
              <a:ext cx="8905080" cy="512961"/>
            </a:xfrm>
            <a:prstGeom prst="rect">
              <a:avLst/>
            </a:prstGeom>
            <a:noFill/>
          </p:spPr>
          <p:txBody>
            <a:bodyPr wrap="square" rtlCol="0">
              <a:spAutoFit/>
            </a:bodyPr>
            <a:lstStyle/>
            <a:p>
              <a:pPr defTabSz="1028700">
                <a:defRPr/>
              </a:pPr>
              <a:r>
                <a:rPr lang="en-US" sz="3150" b="1" dirty="0">
                  <a:solidFill>
                    <a:srgbClr val="002060"/>
                  </a:solidFill>
                  <a:latin typeface="Arial" panose="020B0604020202020204" pitchFamily="34" charset="0"/>
                  <a:cs typeface="Arial" panose="020B0604020202020204" pitchFamily="34" charset="0"/>
                </a:rPr>
                <a:t>  </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238148" y="2381518"/>
              <a:ext cx="8905080" cy="462121"/>
            </a:xfrm>
            <a:prstGeom prst="rect">
              <a:avLst/>
            </a:prstGeom>
            <a:noFill/>
          </p:spPr>
          <p:txBody>
            <a:bodyPr wrap="square" rtlCol="0">
              <a:spAutoFit/>
            </a:bodyPr>
            <a:lstStyle/>
            <a:p>
              <a:pPr algn="just">
                <a:lnSpc>
                  <a:spcPct val="107000"/>
                </a:lnSpc>
                <a:spcAft>
                  <a:spcPts val="800"/>
                </a:spcAft>
              </a:pP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848095"/>
            </a:xfrm>
            <a:prstGeom prst="rect">
              <a:avLst/>
            </a:prstGeom>
            <a:noFill/>
          </p:spPr>
          <p:txBody>
            <a:bodyPr wrap="square" rtlCol="0">
              <a:spAutoFit/>
            </a:bodyPr>
            <a:lstStyle/>
            <a:p>
              <a:pPr defTabSz="1028700">
                <a:defRPr/>
              </a:pPr>
              <a:r>
                <a:rPr lang="en-US" sz="2800" b="1" dirty="0">
                  <a:solidFill>
                    <a:srgbClr val="002060"/>
                  </a:solidFill>
                  <a:effectLst/>
                  <a:latin typeface="Times New Roman" panose="02020603050405020304" pitchFamily="18" charset="0"/>
                  <a:ea typeface="Calibri" panose="020F0502020204030204" pitchFamily="34" charset="0"/>
                </a:rPr>
                <a:t>B</a:t>
              </a:r>
              <a:r>
                <a:rPr lang="vi-VN" sz="2800" b="1" dirty="0">
                  <a:solidFill>
                    <a:srgbClr val="002060"/>
                  </a:solidFill>
                  <a:effectLst/>
                  <a:latin typeface="Times New Roman" panose="02020603050405020304" pitchFamily="18" charset="0"/>
                  <a:ea typeface="Calibri" panose="020F0502020204030204" pitchFamily="34" charset="0"/>
                </a:rPr>
                <a:t>iết chia sẻ những trải nghiệm, suy nghĩ, cảm xúc có liên quan đến bài đọc</a:t>
              </a:r>
              <a:endParaRPr lang="en-US" sz="2800" b="1" dirty="0">
                <a:solidFill>
                  <a:srgbClr val="002060"/>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3A75D7E7-737E-3ABE-3956-7D2216F345E1}"/>
              </a:ext>
            </a:extLst>
          </p:cNvPr>
          <p:cNvSpPr txBox="1"/>
          <p:nvPr/>
        </p:nvSpPr>
        <p:spPr>
          <a:xfrm>
            <a:off x="2633623" y="2000924"/>
            <a:ext cx="10161067" cy="1557542"/>
          </a:xfrm>
          <a:prstGeom prst="rect">
            <a:avLst/>
          </a:prstGeom>
          <a:noFill/>
        </p:spPr>
        <p:txBody>
          <a:bodyPr wrap="square">
            <a:spAutoFit/>
          </a:bodyPr>
          <a:lstStyle/>
          <a:p>
            <a:pPr algn="just">
              <a:lnSpc>
                <a:spcPct val="107000"/>
              </a:lnSpc>
              <a:spcAft>
                <a:spcPts val="800"/>
              </a:spcAf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just" defTabSz="1462086"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83969" y="315277"/>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Tìm</a:t>
            </a:r>
            <a:r>
              <a:rPr lang="en-US" sz="3200" dirty="0"/>
              <a:t> </a:t>
            </a:r>
            <a:r>
              <a:rPr lang="en-US" sz="3200" dirty="0" err="1"/>
              <a:t>đọc</a:t>
            </a:r>
            <a:r>
              <a:rPr lang="en-US" sz="3200" dirty="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về</a:t>
            </a:r>
            <a:r>
              <a:rPr lang="en-US" sz="3200" dirty="0"/>
              <a:t> </a:t>
            </a:r>
            <a:r>
              <a:rPr lang="en-US" sz="3200" dirty="0" err="1"/>
              <a:t>trường</a:t>
            </a:r>
            <a:r>
              <a:rPr lang="en-US" sz="3200" dirty="0"/>
              <a:t> </a:t>
            </a:r>
            <a:r>
              <a:rPr lang="en-US" sz="3200" dirty="0" err="1"/>
              <a:t>học</a:t>
            </a:r>
            <a:r>
              <a:rPr lang="en-US" sz="3200" dirty="0"/>
              <a:t>. Chia </a:t>
            </a:r>
            <a:r>
              <a:rPr lang="en-US" sz="3200" dirty="0" err="1"/>
              <a:t>sẻ</a:t>
            </a:r>
            <a:r>
              <a:rPr lang="en-US" sz="3200" dirty="0"/>
              <a:t> </a:t>
            </a:r>
            <a:r>
              <a:rPr lang="en-US" sz="3200" dirty="0" err="1"/>
              <a:t>thông</a:t>
            </a:r>
            <a:r>
              <a:rPr lang="en-US" sz="3200" dirty="0"/>
              <a:t> tin </a:t>
            </a:r>
            <a:r>
              <a:rPr lang="en-US" sz="3200" dirty="0" err="1"/>
              <a:t>về</a:t>
            </a:r>
            <a:r>
              <a:rPr lang="en-US" sz="3200" dirty="0"/>
              <a:t> </a:t>
            </a:r>
            <a:r>
              <a:rPr lang="en-US" sz="3200" dirty="0" err="1"/>
              <a:t>câu</a:t>
            </a:r>
            <a:r>
              <a:rPr lang="en-US" sz="3200" dirty="0"/>
              <a:t> </a:t>
            </a:r>
            <a:r>
              <a:rPr lang="en-US" sz="3200" dirty="0" err="1"/>
              <a:t>chuyện</a:t>
            </a:r>
            <a:r>
              <a:rPr lang="en-US" sz="3200" dirty="0"/>
              <a:t> </a:t>
            </a:r>
            <a:r>
              <a:rPr lang="en-US" sz="3200" dirty="0" err="1"/>
              <a:t>dựa</a:t>
            </a:r>
            <a:r>
              <a:rPr lang="en-US" sz="3200" dirty="0"/>
              <a:t> </a:t>
            </a:r>
            <a:r>
              <a:rPr lang="en-US" sz="3200" dirty="0" err="1"/>
              <a:t>trên</a:t>
            </a:r>
            <a:r>
              <a:rPr lang="en-US" sz="3200" dirty="0"/>
              <a:t> </a:t>
            </a:r>
            <a:r>
              <a:rPr lang="en-US" sz="3200" dirty="0" err="1"/>
              <a:t>gợi</a:t>
            </a:r>
            <a:r>
              <a:rPr lang="en-US" sz="3200" dirty="0"/>
              <a:t> ý </a:t>
            </a:r>
            <a:r>
              <a:rPr lang="en-US" sz="3200" dirty="0" err="1"/>
              <a:t>sau</a:t>
            </a:r>
            <a:r>
              <a:rPr lang="en-US" sz="3200" dirty="0"/>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424068"/>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cxnSp>
        <p:nvCxnSpPr>
          <p:cNvPr id="3" name="Straight Connector 2">
            <a:extLst>
              <a:ext uri="{FF2B5EF4-FFF2-40B4-BE49-F238E27FC236}">
                <a16:creationId xmlns:a16="http://schemas.microsoft.com/office/drawing/2014/main" id="{A19DD370-CC51-2F67-2194-68DCF79B73D7}"/>
              </a:ext>
            </a:extLst>
          </p:cNvPr>
          <p:cNvCxnSpPr/>
          <p:nvPr/>
        </p:nvCxnSpPr>
        <p:spPr>
          <a:xfrm>
            <a:off x="1905000" y="936661"/>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25FF68-8B39-76F8-1B9B-05CD41148D3B}"/>
              </a:ext>
            </a:extLst>
          </p:cNvPr>
          <p:cNvCxnSpPr/>
          <p:nvPr/>
        </p:nvCxnSpPr>
        <p:spPr>
          <a:xfrm>
            <a:off x="9906000" y="894508"/>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0AD8B0-57FA-8008-96CA-498D66037696}"/>
              </a:ext>
            </a:extLst>
          </p:cNvPr>
          <p:cNvCxnSpPr>
            <a:cxnSpLocks/>
          </p:cNvCxnSpPr>
          <p:nvPr/>
        </p:nvCxnSpPr>
        <p:spPr>
          <a:xfrm>
            <a:off x="8001000" y="15960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8B2CB1-8BAC-9E04-E191-47807494015A}"/>
              </a:ext>
            </a:extLst>
          </p:cNvPr>
          <p:cNvCxnSpPr>
            <a:cxnSpLocks/>
          </p:cNvCxnSpPr>
          <p:nvPr/>
        </p:nvCxnSpPr>
        <p:spPr>
          <a:xfrm flipH="1" flipV="1">
            <a:off x="4962425" y="1429612"/>
            <a:ext cx="3123693" cy="3637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Ngô Quân Miện</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73090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Nói</a:t>
            </a:r>
            <a:r>
              <a:rPr lang="en-US" sz="3200" dirty="0"/>
              <a:t> </a:t>
            </a:r>
            <a:r>
              <a:rPr lang="en-US" sz="3200" dirty="0" err="1"/>
              <a:t>về</a:t>
            </a:r>
            <a:r>
              <a:rPr lang="en-US" sz="3200" dirty="0"/>
              <a:t> </a:t>
            </a:r>
            <a:r>
              <a:rPr lang="en-US" sz="3200" dirty="0" err="1"/>
              <a:t>nhân</a:t>
            </a:r>
            <a:r>
              <a:rPr lang="en-US" sz="3200" dirty="0"/>
              <a:t> </a:t>
            </a:r>
            <a:r>
              <a:rPr lang="en-US" sz="3200" dirty="0" err="1"/>
              <a:t>vật</a:t>
            </a:r>
            <a:r>
              <a:rPr lang="en-US" sz="3200" dirty="0"/>
              <a:t> </a:t>
            </a:r>
            <a:r>
              <a:rPr lang="en-US" sz="3200" dirty="0" err="1"/>
              <a:t>em</a:t>
            </a:r>
            <a:r>
              <a:rPr lang="en-US" sz="3200" dirty="0"/>
              <a:t> </a:t>
            </a:r>
            <a:r>
              <a:rPr lang="en-US" sz="3200" dirty="0" err="1"/>
              <a:t>thích</a:t>
            </a:r>
            <a:r>
              <a:rPr lang="en-US" sz="3200" dirty="0"/>
              <a:t> </a:t>
            </a:r>
            <a:r>
              <a:rPr lang="en-US" sz="3200" dirty="0" err="1"/>
              <a:t>trong</a:t>
            </a:r>
            <a:r>
              <a:rPr lang="en-US" sz="3200" dirty="0"/>
              <a:t> </a:t>
            </a:r>
            <a:r>
              <a:rPr lang="en-US" sz="3200" dirty="0" err="1"/>
              <a:t>câu</a:t>
            </a:r>
            <a:r>
              <a:rPr lang="en-US" sz="3200" dirty="0"/>
              <a:t> </a:t>
            </a:r>
            <a:r>
              <a:rPr lang="en-US" sz="3200" dirty="0" err="1"/>
              <a:t>chuyện</a:t>
            </a:r>
            <a:r>
              <a:rPr lang="en-US" sz="3200" dirty="0"/>
              <a:t>.</a:t>
            </a:r>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cxnSp>
        <p:nvCxnSpPr>
          <p:cNvPr id="3" name="Straight Connector 2">
            <a:extLst>
              <a:ext uri="{FF2B5EF4-FFF2-40B4-BE49-F238E27FC236}">
                <a16:creationId xmlns:a16="http://schemas.microsoft.com/office/drawing/2014/main" id="{50FB36B5-425A-EA32-FBF9-62C61518E61C}"/>
              </a:ext>
            </a:extLst>
          </p:cNvPr>
          <p:cNvCxnSpPr>
            <a:cxnSpLocks/>
          </p:cNvCxnSpPr>
          <p:nvPr/>
        </p:nvCxnSpPr>
        <p:spPr>
          <a:xfrm>
            <a:off x="1676400" y="12192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418262" y="875219"/>
            <a:ext cx="6716338" cy="1027204"/>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altLang="zh-CN" sz="6075"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YÊU CẦU CẦN ĐẠT</a:t>
            </a:r>
            <a:endParaRPr kumimoji="0" lang="zh-CN" altLang="en-US" sz="6075"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endPar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A225568-7A28-1840-E7D4-46F76539847B}"/>
                </a:ext>
              </a:extLst>
            </p:cNvPr>
            <p:cNvSpPr txBox="1"/>
            <p:nvPr/>
          </p:nvSpPr>
          <p:spPr>
            <a:xfrm>
              <a:off x="2192036" y="1228759"/>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238148" y="2381518"/>
              <a:ext cx="8905080" cy="462121"/>
            </a:xfrm>
            <a:prstGeom prst="rect">
              <a:avLst/>
            </a:prstGeom>
            <a:noFill/>
          </p:spPr>
          <p:txBody>
            <a:bodyPr wrap="square" rtlCol="0">
              <a:spAutoFit/>
            </a:bodyPr>
            <a:lstStyle/>
            <a:p>
              <a:pPr marL="0" marR="0" lvl="0" indent="0" algn="just" defTabSz="1462086"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848095"/>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B</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iết chia sẻ những trải nghiệm, suy nghĩ, cảm xúc có liên quan đến bài đọc</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a16="http://schemas.microsoft.com/office/drawing/2014/main" id="{3A75D7E7-737E-3ABE-3956-7D2216F345E1}"/>
              </a:ext>
            </a:extLst>
          </p:cNvPr>
          <p:cNvSpPr txBox="1"/>
          <p:nvPr/>
        </p:nvSpPr>
        <p:spPr>
          <a:xfrm>
            <a:off x="2633623" y="2000924"/>
            <a:ext cx="10161067" cy="1557542"/>
          </a:xfrm>
          <a:prstGeom prst="rect">
            <a:avLst/>
          </a:prstGeom>
          <a:noFill/>
        </p:spPr>
        <p:txBody>
          <a:bodyPr wrap="square">
            <a:spAutoFit/>
          </a:bodyPr>
          <a:lstStyle/>
          <a:p>
            <a:pPr marL="0" marR="0" lvl="0" indent="0" algn="just" defTabSz="1462086"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462086"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17359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1588127"/>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Vận</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dụng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Định</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hướng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học</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tập</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752854"/>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TotalTime>
  <Words>383</Words>
  <Application>Microsoft Office PowerPoint</Application>
  <PresentationFormat>Custom</PresentationFormat>
  <Paragraphs>37</Paragraphs>
  <Slides>8</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Arial</vt:lpstr>
      <vt:lpstr>Arial Rounded MT Bold</vt:lpstr>
      <vt:lpstr>Arial-Rounded</vt:lpstr>
      <vt:lpstr>Calibri</vt:lpstr>
      <vt:lpstr>Calibri Light</vt:lpstr>
      <vt:lpstr>iCiel Cadena</vt:lpstr>
      <vt:lpstr>iCiel Crocante</vt:lpstr>
      <vt:lpstr>iCiel Mijas</vt:lpstr>
      <vt:lpstr>iCiel Pony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Nguyen Kim Chi</cp:lastModifiedBy>
  <cp:revision>525</cp:revision>
  <dcterms:created xsi:type="dcterms:W3CDTF">2020-12-08T15:48:47Z</dcterms:created>
  <dcterms:modified xsi:type="dcterms:W3CDTF">2022-10-15T16:02:46Z</dcterms:modified>
</cp:coreProperties>
</file>