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32" r:id="rId2"/>
    <p:sldId id="301" r:id="rId3"/>
    <p:sldId id="302" r:id="rId4"/>
    <p:sldId id="437" r:id="rId5"/>
    <p:sldId id="333" r:id="rId6"/>
    <p:sldId id="303" r:id="rId7"/>
    <p:sldId id="306" r:id="rId8"/>
    <p:sldId id="294" r:id="rId9"/>
    <p:sldId id="307" r:id="rId10"/>
    <p:sldId id="304" r:id="rId11"/>
    <p:sldId id="314" r:id="rId12"/>
    <p:sldId id="324" r:id="rId13"/>
    <p:sldId id="295" r:id="rId14"/>
    <p:sldId id="312" r:id="rId15"/>
    <p:sldId id="313" r:id="rId16"/>
    <p:sldId id="315" r:id="rId17"/>
    <p:sldId id="316" r:id="rId18"/>
    <p:sldId id="317" r:id="rId19"/>
    <p:sldId id="322" r:id="rId20"/>
    <p:sldId id="318" r:id="rId21"/>
    <p:sldId id="329" r:id="rId22"/>
    <p:sldId id="311" r:id="rId23"/>
    <p:sldId id="328" r:id="rId24"/>
    <p:sldId id="323" r:id="rId25"/>
    <p:sldId id="334" r:id="rId26"/>
    <p:sldId id="335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F4FB9D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24" autoAdjust="0"/>
  </p:normalViewPr>
  <p:slideViewPr>
    <p:cSldViewPr snapToGrid="0">
      <p:cViewPr varScale="1">
        <p:scale>
          <a:sx n="83" d="100"/>
          <a:sy n="83" d="100"/>
        </p:scale>
        <p:origin x="96" y="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AC5B0-B50D-4675-AA7B-E11BE84DCC07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780E2-86E9-4BE4-9C5E-F328FD400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5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617243-0FBF-42F7-8F6B-72554919B47D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617243-0FBF-42F7-8F6B-72554919B47D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9FE64EF-A2F2-4734-AB5F-A9B15BD830DE}" type="slidenum">
              <a:rPr lang="en-US" sz="1200" smtClean="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>
                <a:latin typeface="Arial" pitchFamily="34" charset="0"/>
                <a:cs typeface="Arial" pitchFamily="34" charset="0"/>
              </a:rPr>
              <a:t>GV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chuẩn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tư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liệu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giới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thiệu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Cà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Mau</a:t>
            </a:r>
            <a:endParaRPr lang="vi-V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60FB006F-EBC2-4E57-B28E-8D208B1F1967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1" hangingPunct="1"/>
              <a:t>7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đất</a:t>
            </a:r>
            <a:r>
              <a:rPr lang="en-US" baseline="0" dirty="0"/>
              <a:t> </a:t>
            </a:r>
            <a:r>
              <a:rPr lang="en-US" baseline="0" dirty="0" err="1"/>
              <a:t>nẻ</a:t>
            </a:r>
            <a:r>
              <a:rPr lang="en-US" baseline="0" dirty="0"/>
              <a:t> </a:t>
            </a:r>
            <a:r>
              <a:rPr lang="en-US" baseline="0" dirty="0" err="1"/>
              <a:t>chân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80E2-86E9-4BE4-9C5E-F328FD4000C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617243-0FBF-42F7-8F6B-72554919B47D}" type="slidenum">
              <a:rPr lang="en-US">
                <a:solidFill>
                  <a:prstClr val="black"/>
                </a:solidFill>
              </a:rPr>
              <a:pPr eaLnBrk="1" hangingPunct="1"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9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FD618-E1F1-4B57-B71E-C9724EA24C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41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B2B3-F204-4492-8204-A3C3C01845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711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0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0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1614-C0F7-4EB0-AE3A-03421D9367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847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500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25F21-0FAE-4174-A994-0E64B498C1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97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955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33E8-148B-48C1-A482-E2B3930240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545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8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67C4-3703-49FD-9936-DB9ADD4EC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139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6030-D389-418C-9A29-06B5EB778B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071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2D57-A302-4861-8EEA-C94E444FD1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231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A98C-138A-435F-BC33-5331AFCEF1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776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1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1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BF790-8134-4876-936B-788AB5F3A6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736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5EF5-9210-4D45-BEA3-00649B56EC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08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3C74-58F0-425C-8F72-CCEF5A9C9B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558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32AF-8654-4DAD-8870-00A6CC04AA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079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1008-F8BD-4A64-9945-D4D5642BD8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464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1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1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1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07ECE-DE88-4BE7-8C48-75903D3DB2AE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4010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hoan/hoan/Ca%20mau%20-%20tap%20&#273;oc%205.ppt#-1,16,Slide 16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533079" y="1768655"/>
            <a:ext cx="1056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ĐỌC LỚP 5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619CE6A-D195-4A50-93A4-79BA484FE02A}"/>
              </a:ext>
            </a:extLst>
          </p:cNvPr>
          <p:cNvSpPr txBox="1"/>
          <p:nvPr/>
        </p:nvSpPr>
        <p:spPr>
          <a:xfrm>
            <a:off x="3333510" y="355794"/>
            <a:ext cx="4965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027A43B-E86B-42EE-9027-F4DBAE2F3DAD}"/>
              </a:ext>
            </a:extLst>
          </p:cNvPr>
          <p:cNvSpPr txBox="1"/>
          <p:nvPr/>
        </p:nvSpPr>
        <p:spPr>
          <a:xfrm>
            <a:off x="4294208" y="2598003"/>
            <a:ext cx="4699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Mau</a:t>
            </a:r>
            <a:endParaRPr lang="vi-VN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777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142" y="526319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30" y="-528930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777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Line 3"/>
          <p:cNvSpPr>
            <a:spLocks noChangeShapeType="1"/>
          </p:cNvSpPr>
          <p:nvPr/>
        </p:nvSpPr>
        <p:spPr bwMode="auto">
          <a:xfrm>
            <a:off x="7213600" y="204216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Line 2"/>
          <p:cNvSpPr>
            <a:spLocks noChangeShapeType="1"/>
          </p:cNvSpPr>
          <p:nvPr/>
        </p:nvSpPr>
        <p:spPr bwMode="auto">
          <a:xfrm>
            <a:off x="3759200" y="2042160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Rectangle 16"/>
          <p:cNvSpPr>
            <a:spLocks noChangeArrowheads="1"/>
          </p:cNvSpPr>
          <p:nvPr/>
        </p:nvSpPr>
        <p:spPr bwMode="auto">
          <a:xfrm>
            <a:off x="696752" y="1623584"/>
            <a:ext cx="2938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7620001" y="1661422"/>
            <a:ext cx="3539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180974" y="2454581"/>
            <a:ext cx="715645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 thần thượng võ của cha ông được nung đúc và lưu truyền để khai phá giữ gìn mũi đất tận cùng này của Tổ quốc.</a:t>
            </a: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H="1">
            <a:off x="2115264" y="3343522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flipH="1">
            <a:off x="2844800" y="4029807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18401" y="2378963"/>
            <a:ext cx="5164667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mưa dông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023265" y="3376291"/>
            <a:ext cx="51688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 đất nẻ chân chim </a:t>
            </a:r>
          </a:p>
        </p:txBody>
      </p:sp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09668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3" grpId="0"/>
      <p:bldP spid="25" grpId="0"/>
      <p:bldP spid="26" grpId="0" animBg="1"/>
      <p:bldP spid="36" grpId="0" animBg="1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3454400" y="5341031"/>
            <a:ext cx="548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nẻ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chân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chim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 descr="181909-tuan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63597"/>
            <a:ext cx="76200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38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1342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98830" y="-208890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Line 3"/>
          <p:cNvSpPr>
            <a:spLocks noChangeShapeType="1"/>
          </p:cNvSpPr>
          <p:nvPr/>
        </p:nvSpPr>
        <p:spPr bwMode="auto">
          <a:xfrm>
            <a:off x="7024912" y="1604719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Line 2"/>
          <p:cNvSpPr>
            <a:spLocks noChangeShapeType="1"/>
          </p:cNvSpPr>
          <p:nvPr/>
        </p:nvSpPr>
        <p:spPr bwMode="auto">
          <a:xfrm>
            <a:off x="3512456" y="1604719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Rectangle 16"/>
          <p:cNvSpPr>
            <a:spLocks noChangeArrowheads="1"/>
          </p:cNvSpPr>
          <p:nvPr/>
        </p:nvSpPr>
        <p:spPr bwMode="auto">
          <a:xfrm>
            <a:off x="391952" y="1100869"/>
            <a:ext cx="2938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7315201" y="1223981"/>
            <a:ext cx="3539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0" y="2342087"/>
            <a:ext cx="715645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H="1">
            <a:off x="1964691" y="3264775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flipH="1">
            <a:off x="3347720" y="3890100"/>
            <a:ext cx="101600" cy="50402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432291" y="2150770"/>
            <a:ext cx="516466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dông</a:t>
            </a:r>
            <a:endParaRPr lang="en-US" sz="3600" b="1" dirty="0">
              <a:solidFill>
                <a:srgbClr val="0014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251247" y="2955295"/>
            <a:ext cx="5352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nẻ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174790" y="3737508"/>
            <a:ext cx="45144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600" b="1" dirty="0">
                <a:solidFill>
                  <a:srgbClr val="001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0014E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81300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3" grpId="0"/>
      <p:bldP spid="25" grpId="0"/>
      <p:bldP spid="26" grpId="0" animBg="1"/>
      <p:bldP spid="36" grpId="0" animBg="1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9831" y="5370603"/>
            <a:ext cx="1277937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204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91" y="-208844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759203" y="2286000"/>
            <a:ext cx="38989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1905000" y="1584960"/>
            <a:ext cx="8290560" cy="3352800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5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15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15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i="1" kern="10" dirty="0" err="1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11500" b="1" i="1" kern="10" dirty="0">
              <a:ln w="25400">
                <a:solidFill>
                  <a:srgbClr val="CC99FF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176828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50800" y="571502"/>
            <a:ext cx="1239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0" y="228600"/>
            <a:ext cx="121920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dông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đột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ngột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dữ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dội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nhưng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chóng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tạnh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Đang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nắng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đổ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ngay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hối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hả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kịp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chạy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phũ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hồi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tạnh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hẳn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thường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nổi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cơn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dông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3" y="3773714"/>
            <a:ext cx="4140214" cy="262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25" y="3773714"/>
            <a:ext cx="4667150" cy="262527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8225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33867" y="179048"/>
            <a:ext cx="12369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cối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mọc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chòm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rặng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;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rễ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dài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cắm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sâu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lòng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chống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chọi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thời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khắc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nghiệt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Đước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mọc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san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sát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đến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tận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mũi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cuối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cùng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33867" y="15553"/>
            <a:ext cx="11277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Cây cối trên đất Cà Mau mọc ra sao? </a:t>
            </a:r>
          </a:p>
        </p:txBody>
      </p:sp>
      <p:pic>
        <p:nvPicPr>
          <p:cNvPr id="11" name="Picture 4" descr="ácay biìnhb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826"/>
            <a:ext cx="4165600" cy="387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609600" y="6019800"/>
            <a:ext cx="2844800" cy="609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9806"/>
            <a:ext cx="3962400" cy="38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5181600" y="6172200"/>
            <a:ext cx="22352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bần</a:t>
            </a:r>
          </a:p>
        </p:txBody>
      </p:sp>
      <p:pic>
        <p:nvPicPr>
          <p:cNvPr id="15" name="Picture 2" descr="ơruwngf đớ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979806"/>
            <a:ext cx="3860800" cy="387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9347200" y="6172200"/>
            <a:ext cx="19304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đước</a:t>
            </a:r>
          </a:p>
        </p:txBody>
      </p:sp>
    </p:spTree>
    <p:extLst>
      <p:ext uri="{BB962C8B-B14F-4D97-AF65-F5344CB8AC3E}">
        <p14:creationId xmlns:p14="http://schemas.microsoft.com/office/powerpoint/2010/main" val="24134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rừng đướ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4838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919008"/>
            <a:ext cx="1198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50800" y="28868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 +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cửa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dựng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dọc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bờ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kênh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dưới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hàng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đước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xanh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rì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;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nọ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sang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kia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leo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cầu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thân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đước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260351" y="288671"/>
            <a:ext cx="1127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dựng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cửa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như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thế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pic>
        <p:nvPicPr>
          <p:cNvPr id="11" name="Picture 12" descr="Ca-mau_nha-tren-song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36" y="2888343"/>
            <a:ext cx="3634728" cy="37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opy of f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2" y="2909448"/>
            <a:ext cx="3543860" cy="37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250px-Cau_khi_2[1]"/>
          <p:cNvPicPr>
            <a:picLocks noChangeAspect="1" noChangeArrowheads="1"/>
          </p:cNvPicPr>
          <p:nvPr/>
        </p:nvPicPr>
        <p:blipFill>
          <a:blip r:embed="rId4">
            <a:lum bright="1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38" y="2888343"/>
            <a:ext cx="3362124" cy="37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9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6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6502400" y="3725863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1422400" y="2362331"/>
            <a:ext cx="294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0" y="285750"/>
            <a:ext cx="119888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600" dirty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thông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minh,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thượng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võ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thích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kể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thích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nghe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chuyện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kì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lạ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về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sức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mạnh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trí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thông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minh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 con </a:t>
            </a:r>
            <a:r>
              <a:rPr lang="en-US" sz="66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66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304800" y="228600"/>
            <a:ext cx="11379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sz="5400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Người Cà Mau có tính cách như thế nào?</a:t>
            </a:r>
            <a:endParaRPr lang="en-US" sz="54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855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6" grpId="0"/>
      <p:bldP spid="17921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6502400" y="3725863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1422400" y="2362331"/>
            <a:ext cx="294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0" y="86006"/>
            <a:ext cx="11988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dirty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kiên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cường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vì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thiên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nhiên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khắc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nghiệt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sấu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nhiều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sông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hổ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lúc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cũng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rình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rập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412751" y="322596"/>
            <a:ext cx="11379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Vì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sao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Mau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phải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kiên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cường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5400" b="1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en-US" sz="5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4" name="Picture 3" descr="ca s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822"/>
            <a:ext cx="3860800" cy="405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387">
            <a:hlinkClick r:id="rId3" action="ppaction://hlinkpres?slideindex=16&amp;slidetitle=Slide 16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800822"/>
            <a:ext cx="4470400" cy="4057178"/>
          </a:xfrm>
          <a:ln>
            <a:solidFill>
              <a:srgbClr val="FFFF00"/>
            </a:solidFill>
          </a:ln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729024"/>
            <a:ext cx="3556000" cy="412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4359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9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8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8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3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3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6" grpId="0"/>
      <p:bldP spid="1792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2"/>
          <p:cNvGrpSpPr>
            <a:grpSpLocks/>
          </p:cNvGrpSpPr>
          <p:nvPr/>
        </p:nvGrpSpPr>
        <p:grpSpPr bwMode="auto">
          <a:xfrm>
            <a:off x="8729135" y="2722563"/>
            <a:ext cx="48684" cy="30162"/>
            <a:chOff x="62566" y="4800"/>
            <a:chExt cx="2439" cy="48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4" imgW="291973" imgH="203112" progId="">
                    <p:embed/>
                  </p:oleObj>
                </mc:Choice>
                <mc:Fallback>
                  <p:oleObj name="Equation" r:id="rId4" imgW="291973" imgH="203112" progId="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39" y="4800"/>
                          <a:ext cx="366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6" imgW="241195" imgH="203112" progId="">
                    <p:embed/>
                  </p:oleObj>
                </mc:Choice>
                <mc:Fallback>
                  <p:oleObj name="Equation" r:id="rId6" imgW="241195" imgH="203112" progId="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66" y="5016"/>
                          <a:ext cx="36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90408" y="426720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03" y="3733806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990862" y="1977562"/>
            <a:ext cx="6019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7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6502400" y="3725863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235200" y="228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406400" y="-45852"/>
            <a:ext cx="1137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210959" name="Text Box 15"/>
          <p:cNvSpPr txBox="1">
            <a:spLocks noChangeArrowheads="1"/>
          </p:cNvSpPr>
          <p:nvPr/>
        </p:nvSpPr>
        <p:spPr bwMode="auto">
          <a:xfrm>
            <a:off x="0" y="609603"/>
            <a:ext cx="965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1: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Mưa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Mau.</a:t>
            </a:r>
          </a:p>
        </p:txBody>
      </p:sp>
      <p:sp>
        <p:nvSpPr>
          <p:cNvPr id="108550" name="Rectangle 16"/>
          <p:cNvSpPr>
            <a:spLocks noChangeArrowheads="1"/>
          </p:cNvSpPr>
          <p:nvPr/>
        </p:nvSpPr>
        <p:spPr bwMode="auto">
          <a:xfrm>
            <a:off x="7818058" y="5257801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0961" name="Text Box 17"/>
          <p:cNvSpPr txBox="1">
            <a:spLocks noChangeArrowheads="1"/>
          </p:cNvSpPr>
          <p:nvPr/>
        </p:nvSpPr>
        <p:spPr bwMode="auto">
          <a:xfrm>
            <a:off x="0" y="3021612"/>
            <a:ext cx="11785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2: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cối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cửa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Mau.</a:t>
            </a:r>
          </a:p>
        </p:txBody>
      </p:sp>
      <p:sp>
        <p:nvSpPr>
          <p:cNvPr id="210962" name="Text Box 18"/>
          <p:cNvSpPr txBox="1">
            <a:spLocks noChangeArrowheads="1"/>
          </p:cNvSpPr>
          <p:nvPr/>
        </p:nvSpPr>
        <p:spPr bwMode="auto">
          <a:xfrm>
            <a:off x="0" y="5943713"/>
            <a:ext cx="1188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3: Con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Cà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Mau.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79042"/>
            <a:ext cx="5181600" cy="17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June1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379042"/>
            <a:ext cx="5892800" cy="174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D:\RƯNG 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93"/>
            <a:ext cx="568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17" y="3834331"/>
            <a:ext cx="609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7530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7" grpId="0"/>
      <p:bldP spid="2109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8" y="1789392"/>
            <a:ext cx="10725151" cy="3962400"/>
          </a:xfrm>
        </p:spPr>
        <p:txBody>
          <a:bodyPr/>
          <a:lstStyle/>
          <a:p>
            <a:pPr lvl="0" algn="just" eaLnBrk="1" hangingPunct="1"/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nghiệt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66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Mau.</a:t>
            </a:r>
          </a:p>
          <a:p>
            <a:pPr marL="742950" indent="-742950" algn="just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eaLnBrk="1" hangingPunct="1">
              <a:buFont typeface="Arial" charset="0"/>
              <a:buNone/>
              <a:defRPr/>
            </a:pPr>
            <a:endParaRPr lang="en-US" sz="6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63440" y="1158241"/>
            <a:ext cx="2964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 DUNG: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5119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9831" y="5370593"/>
            <a:ext cx="1277937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197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84" y="-208849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743963" y="1325880"/>
            <a:ext cx="38989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VNI-Franko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2484120" y="1295400"/>
            <a:ext cx="8061960" cy="3352800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88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Luyện đọc diễn cảm </a:t>
            </a:r>
          </a:p>
        </p:txBody>
      </p:sp>
    </p:spTree>
    <p:extLst>
      <p:ext uri="{BB962C8B-B14F-4D97-AF65-F5344CB8AC3E}">
        <p14:creationId xmlns:p14="http://schemas.microsoft.com/office/powerpoint/2010/main" val="2179657141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66700" y="707886"/>
            <a:ext cx="1169670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EEECE1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cs typeface="Times New Roman" pitchFamily="18" charset="0"/>
              </a:rPr>
              <a:t>Sống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xưa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dưới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sông</a:t>
            </a:r>
            <a:r>
              <a:rPr lang="en-US" sz="4400" b="1" dirty="0">
                <a:cs typeface="Times New Roman" pitchFamily="18" charset="0"/>
              </a:rPr>
              <a:t> “</a:t>
            </a:r>
            <a:r>
              <a:rPr lang="en-US" sz="4400" b="1" dirty="0" err="1">
                <a:cs typeface="Times New Roman" pitchFamily="18" charset="0"/>
              </a:rPr>
              <a:t>sấu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cản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mũi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thuyền</a:t>
            </a:r>
            <a:r>
              <a:rPr lang="en-US" sz="4400" b="1" dirty="0">
                <a:cs typeface="Times New Roman" pitchFamily="18" charset="0"/>
              </a:rPr>
              <a:t>”,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cạn</a:t>
            </a:r>
            <a:r>
              <a:rPr lang="en-US" sz="4400" b="1" dirty="0">
                <a:cs typeface="Times New Roman" pitchFamily="18" charset="0"/>
              </a:rPr>
              <a:t> “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rình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xem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hát</a:t>
            </a:r>
            <a:r>
              <a:rPr lang="en-US" sz="4400" b="1" dirty="0">
                <a:cs typeface="Times New Roman" pitchFamily="18" charset="0"/>
              </a:rPr>
              <a:t>”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, con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phải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thông</a:t>
            </a:r>
            <a:r>
              <a:rPr lang="en-US" sz="4400" b="1" dirty="0">
                <a:cs typeface="Times New Roman" pitchFamily="18" charset="0"/>
              </a:rPr>
              <a:t> minh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giàu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nghị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lực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cs typeface="Times New Roman" pitchFamily="18" charset="0"/>
              </a:rPr>
              <a:t>Họ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kể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nghe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những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huyền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thoại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về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vật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sấu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rắn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mây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cs typeface="Times New Roman" pitchFamily="18" charset="0"/>
              </a:rPr>
              <a:t>Tinh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thần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thượng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võ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cha </a:t>
            </a:r>
            <a:r>
              <a:rPr lang="en-US" sz="4400" b="1" dirty="0" err="1">
                <a:cs typeface="Times New Roman" pitchFamily="18" charset="0"/>
              </a:rPr>
              <a:t>ông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được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nung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đúc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lưu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truyền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để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khai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giữ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gìn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mũi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tận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cùng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quốc</a:t>
            </a:r>
            <a:r>
              <a:rPr lang="en-US" sz="4400" b="1" dirty="0"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7200" y="10"/>
            <a:ext cx="6197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diễn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đoạn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2397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5749" y="707886"/>
            <a:ext cx="1167765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900" dirty="0">
                <a:solidFill>
                  <a:srgbClr val="EEECE1"/>
                </a:solidFill>
                <a:cs typeface="Times New Roman" pitchFamily="18" charset="0"/>
              </a:rPr>
              <a:t>     </a:t>
            </a:r>
            <a:r>
              <a:rPr lang="en-US" sz="4400" b="1" dirty="0" err="1">
                <a:cs typeface="Times New Roman" pitchFamily="18" charset="0"/>
              </a:rPr>
              <a:t>Sống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mà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xưa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dưới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sông</a:t>
            </a:r>
            <a:r>
              <a:rPr lang="en-US" sz="4400" b="1" dirty="0">
                <a:cs typeface="Times New Roman" pitchFamily="18" charset="0"/>
              </a:rPr>
              <a:t> “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sấu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cản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mũi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thuyền</a:t>
            </a:r>
            <a:r>
              <a:rPr lang="en-US" sz="4400" b="1" dirty="0">
                <a:cs typeface="Times New Roman" pitchFamily="18" charset="0"/>
              </a:rPr>
              <a:t>”, </a:t>
            </a:r>
            <a:r>
              <a:rPr lang="en-US" sz="4400" b="1" dirty="0" err="1">
                <a:cs typeface="Times New Roman" pitchFamily="18" charset="0"/>
              </a:rPr>
              <a:t>trên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cạn</a:t>
            </a:r>
            <a:r>
              <a:rPr lang="en-US" sz="4400" b="1" dirty="0">
                <a:cs typeface="Times New Roman" pitchFamily="18" charset="0"/>
              </a:rPr>
              <a:t> “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hổ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rình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xem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hát</a:t>
            </a:r>
            <a:r>
              <a:rPr lang="en-US" sz="4400" b="1" dirty="0">
                <a:cs typeface="Times New Roman" pitchFamily="18" charset="0"/>
              </a:rPr>
              <a:t>”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, con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phải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minh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giàu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nghị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lực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cs typeface="Times New Roman" pitchFamily="18" charset="0"/>
              </a:rPr>
              <a:t>Họ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kể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thích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nghe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những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huyền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thoại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về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người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vật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sấu</a:t>
            </a:r>
            <a:r>
              <a:rPr lang="en-US" sz="4400" b="1" dirty="0">
                <a:cs typeface="Times New Roman" pitchFamily="18" charset="0"/>
              </a:rPr>
              <a:t>, </a:t>
            </a:r>
            <a:r>
              <a:rPr lang="en-US" sz="4400" b="1" dirty="0" err="1">
                <a:cs typeface="Times New Roman" pitchFamily="18" charset="0"/>
              </a:rPr>
              <a:t>bắt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rắn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hổ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mây</a:t>
            </a:r>
            <a:r>
              <a:rPr lang="en-US" sz="4400" b="1" dirty="0"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Tinh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thần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thượng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võ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cha </a:t>
            </a:r>
            <a:r>
              <a:rPr lang="en-US" sz="4400" b="1" dirty="0" err="1">
                <a:cs typeface="Times New Roman" pitchFamily="18" charset="0"/>
              </a:rPr>
              <a:t>ông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được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nung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đúc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EEECE1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lưu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itchFamily="18" charset="0"/>
              </a:rPr>
              <a:t>truyền</a:t>
            </a:r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để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khai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phá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giữ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gìn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mũi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đất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tận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cùng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này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của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Tổ</a:t>
            </a:r>
            <a:r>
              <a:rPr lang="en-US" sz="4400" b="1" dirty="0">
                <a:cs typeface="Times New Roman" pitchFamily="18" charset="0"/>
              </a:rPr>
              <a:t> </a:t>
            </a:r>
            <a:r>
              <a:rPr lang="en-US" sz="4400" b="1" dirty="0" err="1">
                <a:cs typeface="Times New Roman" pitchFamily="18" charset="0"/>
              </a:rPr>
              <a:t>quốc</a:t>
            </a:r>
            <a:r>
              <a:rPr lang="en-US" sz="4400" b="1" dirty="0"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7200" y="10"/>
            <a:ext cx="6197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diễn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đoạn</a:t>
            </a:r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30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29135" y="2722563"/>
            <a:ext cx="48684" cy="30162"/>
            <a:chOff x="62566" y="4800"/>
            <a:chExt cx="2439" cy="48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Equation" r:id="rId4" imgW="291973" imgH="203112" progId="">
                    <p:embed/>
                  </p:oleObj>
                </mc:Choice>
                <mc:Fallback>
                  <p:oleObj name="Equation" r:id="rId4" imgW="291973" imgH="203112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39" y="4800"/>
                          <a:ext cx="366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Equation" r:id="rId6" imgW="241195" imgH="203112" progId="">
                    <p:embed/>
                  </p:oleObj>
                </mc:Choice>
                <mc:Fallback>
                  <p:oleObj name="Equation" r:id="rId6" imgW="241195" imgH="203112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66" y="5016"/>
                          <a:ext cx="36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90408" y="426720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03" y="3733806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324684" y="177790"/>
            <a:ext cx="6019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914408" y="1789392"/>
            <a:ext cx="1072515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0" indent="-742950" algn="just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6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6600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7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lowers_fr020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812800" y="2101850"/>
            <a:ext cx="1056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alt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1" descr="star_tip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547" y="918031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521029" y="19330"/>
            <a:ext cx="10897871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2958" name="AutoShape 14"/>
          <p:cNvSpPr>
            <a:spLocks noChangeArrowheads="1"/>
          </p:cNvSpPr>
          <p:nvPr/>
        </p:nvSpPr>
        <p:spPr bwMode="auto">
          <a:xfrm>
            <a:off x="145917" y="3981087"/>
            <a:ext cx="11664799" cy="189547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260191" y="1554346"/>
            <a:ext cx="11512556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A. Bài văn khẳng định giá trị cao quý của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động. </a:t>
            </a:r>
          </a:p>
          <a:p>
            <a:pPr marL="0" indent="0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Bài văn kể lại cuộc tranh luận về cái gì quý nhất của ba bạn Hùng, Qúy và Nam.</a:t>
            </a:r>
          </a:p>
          <a:p>
            <a:pPr marL="0" lvl="0" indent="0" algn="just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 Lao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71064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8" grpId="0" animBg="1"/>
      <p:bldP spid="8295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2">
            <a:extLst>
              <a:ext uri="{FF2B5EF4-FFF2-40B4-BE49-F238E27FC236}">
                <a16:creationId xmlns:a16="http://schemas.microsoft.com/office/drawing/2014/main" id="{6E14A792-47E6-4769-8391-14FC5A97B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4"/>
          <a:stretch>
            <a:fillRect/>
          </a:stretch>
        </p:blipFill>
        <p:spPr bwMode="auto">
          <a:xfrm>
            <a:off x="0" y="-15081"/>
            <a:ext cx="31210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13">
            <a:extLst>
              <a:ext uri="{FF2B5EF4-FFF2-40B4-BE49-F238E27FC236}">
                <a16:creationId xmlns:a16="http://schemas.microsoft.com/office/drawing/2014/main" id="{D6BFE858-3F0F-437F-87D1-0D0BA1861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2" b="76624"/>
          <a:stretch>
            <a:fillRect/>
          </a:stretch>
        </p:blipFill>
        <p:spPr bwMode="auto">
          <a:xfrm>
            <a:off x="9110969" y="0"/>
            <a:ext cx="31305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12">
            <a:extLst>
              <a:ext uri="{FF2B5EF4-FFF2-40B4-BE49-F238E27FC236}">
                <a16:creationId xmlns:a16="http://schemas.microsoft.com/office/drawing/2014/main" id="{5D0D1B14-A4B3-4F74-B854-932808BEEDC0}"/>
              </a:ext>
            </a:extLst>
          </p:cNvPr>
          <p:cNvGrpSpPr>
            <a:grpSpLocks/>
          </p:cNvGrpSpPr>
          <p:nvPr/>
        </p:nvGrpSpPr>
        <p:grpSpPr bwMode="auto">
          <a:xfrm>
            <a:off x="-33032" y="5390030"/>
            <a:ext cx="12225031" cy="1487488"/>
            <a:chOff x="0" y="3812345"/>
            <a:chExt cx="12192000" cy="3045655"/>
          </a:xfrm>
        </p:grpSpPr>
        <p:pic>
          <p:nvPicPr>
            <p:cNvPr id="7184" name="图片 2">
              <a:extLst>
                <a:ext uri="{FF2B5EF4-FFF2-40B4-BE49-F238E27FC236}">
                  <a16:creationId xmlns:a16="http://schemas.microsoft.com/office/drawing/2014/main" id="{A5CF4BA8-9AE9-448B-A997-434376D42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89"/>
            <a:stretch>
              <a:fillRect/>
            </a:stretch>
          </p:blipFill>
          <p:spPr bwMode="auto">
            <a:xfrm>
              <a:off x="0" y="3812345"/>
              <a:ext cx="6858000" cy="304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图片 200">
              <a:extLst>
                <a:ext uri="{FF2B5EF4-FFF2-40B4-BE49-F238E27FC236}">
                  <a16:creationId xmlns:a16="http://schemas.microsoft.com/office/drawing/2014/main" id="{045137F6-586E-4D96-BACB-A9B495648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1" t="55589"/>
            <a:stretch>
              <a:fillRect/>
            </a:stretch>
          </p:blipFill>
          <p:spPr bwMode="auto">
            <a:xfrm flipH="1">
              <a:off x="6858000" y="3812345"/>
              <a:ext cx="5334000" cy="304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Content Placeholder 22">
            <a:extLst>
              <a:ext uri="{FF2B5EF4-FFF2-40B4-BE49-F238E27FC236}">
                <a16:creationId xmlns:a16="http://schemas.microsoft.com/office/drawing/2014/main" id="{33B2B3A8-8FBD-4F98-B1E3-24B42AF045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879476"/>
            <a:ext cx="3290888" cy="2201863"/>
          </a:xfrm>
        </p:spPr>
      </p:pic>
      <p:grpSp>
        <p:nvGrpSpPr>
          <p:cNvPr id="26" name="组合 643">
            <a:extLst>
              <a:ext uri="{FF2B5EF4-FFF2-40B4-BE49-F238E27FC236}">
                <a16:creationId xmlns:a16="http://schemas.microsoft.com/office/drawing/2014/main" id="{620B35B5-A7DD-4CC9-8EA9-C2A05D8CE8E5}"/>
              </a:ext>
            </a:extLst>
          </p:cNvPr>
          <p:cNvGrpSpPr>
            <a:grpSpLocks/>
          </p:cNvGrpSpPr>
          <p:nvPr/>
        </p:nvGrpSpPr>
        <p:grpSpPr bwMode="auto">
          <a:xfrm>
            <a:off x="3589338" y="1016001"/>
            <a:ext cx="1416050" cy="1230313"/>
            <a:chOff x="11122317" y="360744"/>
            <a:chExt cx="578618" cy="488833"/>
          </a:xfrm>
        </p:grpSpPr>
        <p:sp>
          <p:nvSpPr>
            <p:cNvPr id="27" name="îṥlïdè">
              <a:extLst>
                <a:ext uri="{FF2B5EF4-FFF2-40B4-BE49-F238E27FC236}">
                  <a16:creationId xmlns:a16="http://schemas.microsoft.com/office/drawing/2014/main" id="{497CF13D-D461-45A7-9DBE-837E2C412C0F}"/>
                </a:ext>
              </a:extLst>
            </p:cNvPr>
            <p:cNvSpPr/>
            <p:nvPr/>
          </p:nvSpPr>
          <p:spPr bwMode="auto">
            <a:xfrm>
              <a:off x="11122317" y="360744"/>
              <a:ext cx="489101" cy="488833"/>
            </a:xfrm>
            <a:prstGeom prst="ellipse">
              <a:avLst/>
            </a:prstGeom>
            <a:solidFill>
              <a:srgbClr val="FFD869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8" name="iş1iďe">
              <a:extLst>
                <a:ext uri="{FF2B5EF4-FFF2-40B4-BE49-F238E27FC236}">
                  <a16:creationId xmlns:a16="http://schemas.microsoft.com/office/drawing/2014/main" id="{D3A3AF99-E6B0-4811-BCB5-83F5A49D78C9}"/>
                </a:ext>
              </a:extLst>
            </p:cNvPr>
            <p:cNvSpPr/>
            <p:nvPr/>
          </p:nvSpPr>
          <p:spPr bwMode="auto">
            <a:xfrm>
              <a:off x="11185887" y="555647"/>
              <a:ext cx="515048" cy="293930"/>
            </a:xfrm>
            <a:custGeom>
              <a:avLst/>
              <a:gdLst>
                <a:gd name="T0" fmla="*/ 258 w 317"/>
                <a:gd name="T1" fmla="*/ 64 h 181"/>
                <a:gd name="T2" fmla="*/ 229 w 317"/>
                <a:gd name="T3" fmla="*/ 64 h 181"/>
                <a:gd name="T4" fmla="*/ 158 w 317"/>
                <a:gd name="T5" fmla="*/ 0 h 181"/>
                <a:gd name="T6" fmla="*/ 88 w 317"/>
                <a:gd name="T7" fmla="*/ 64 h 181"/>
                <a:gd name="T8" fmla="*/ 58 w 317"/>
                <a:gd name="T9" fmla="*/ 64 h 181"/>
                <a:gd name="T10" fmla="*/ 0 w 317"/>
                <a:gd name="T11" fmla="*/ 122 h 181"/>
                <a:gd name="T12" fmla="*/ 58 w 317"/>
                <a:gd name="T13" fmla="*/ 181 h 181"/>
                <a:gd name="T14" fmla="*/ 258 w 317"/>
                <a:gd name="T15" fmla="*/ 181 h 181"/>
                <a:gd name="T16" fmla="*/ 317 w 317"/>
                <a:gd name="T17" fmla="*/ 122 h 181"/>
                <a:gd name="T18" fmla="*/ 258 w 317"/>
                <a:gd name="T19" fmla="*/ 6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181">
                  <a:moveTo>
                    <a:pt x="258" y="64"/>
                  </a:moveTo>
                  <a:cubicBezTo>
                    <a:pt x="229" y="64"/>
                    <a:pt x="229" y="64"/>
                    <a:pt x="229" y="64"/>
                  </a:cubicBezTo>
                  <a:cubicBezTo>
                    <a:pt x="225" y="28"/>
                    <a:pt x="195" y="0"/>
                    <a:pt x="158" y="0"/>
                  </a:cubicBezTo>
                  <a:cubicBezTo>
                    <a:pt x="122" y="0"/>
                    <a:pt x="91" y="28"/>
                    <a:pt x="88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26" y="64"/>
                    <a:pt x="0" y="90"/>
                    <a:pt x="0" y="122"/>
                  </a:cubicBezTo>
                  <a:cubicBezTo>
                    <a:pt x="0" y="154"/>
                    <a:pt x="26" y="181"/>
                    <a:pt x="58" y="181"/>
                  </a:cubicBezTo>
                  <a:cubicBezTo>
                    <a:pt x="258" y="181"/>
                    <a:pt x="258" y="181"/>
                    <a:pt x="258" y="181"/>
                  </a:cubicBezTo>
                  <a:cubicBezTo>
                    <a:pt x="291" y="181"/>
                    <a:pt x="317" y="154"/>
                    <a:pt x="317" y="122"/>
                  </a:cubicBezTo>
                  <a:cubicBezTo>
                    <a:pt x="317" y="90"/>
                    <a:pt x="291" y="64"/>
                    <a:pt x="258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00" name="Text Box 99">
            <a:extLst>
              <a:ext uri="{FF2B5EF4-FFF2-40B4-BE49-F238E27FC236}">
                <a16:creationId xmlns:a16="http://schemas.microsoft.com/office/drawing/2014/main" id="{F1CC1724-A25C-4E09-BFC9-7D1F6746F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280" y="4400641"/>
            <a:ext cx="78736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11">
            <a:extLst>
              <a:ext uri="{FF2B5EF4-FFF2-40B4-BE49-F238E27FC236}">
                <a16:creationId xmlns:a16="http://schemas.microsoft.com/office/drawing/2014/main" id="{592DC258-7B15-46A7-A549-A8422581552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751014" y="2160588"/>
            <a:ext cx="669925" cy="800100"/>
          </a:xfrm>
          <a:prstGeom prst="rect">
            <a:avLst/>
          </a:prstGeom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id="{6C7CABD1-06FA-47E0-A64F-783515C76A2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97100" y="3381375"/>
            <a:ext cx="668338" cy="800100"/>
          </a:xfrm>
          <a:prstGeom prst="rect">
            <a:avLst/>
          </a:prstGeom>
        </p:spPr>
      </p:pic>
      <p:pic>
        <p:nvPicPr>
          <p:cNvPr id="42" name="Picture 11">
            <a:extLst>
              <a:ext uri="{FF2B5EF4-FFF2-40B4-BE49-F238E27FC236}">
                <a16:creationId xmlns:a16="http://schemas.microsoft.com/office/drawing/2014/main" id="{9AAA8FD9-524A-4786-AC5D-5439064F01A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067051" y="4243388"/>
            <a:ext cx="669925" cy="800100"/>
          </a:xfrm>
          <a:prstGeom prst="rect">
            <a:avLst/>
          </a:prstGeom>
        </p:spPr>
      </p:pic>
      <p:sp>
        <p:nvSpPr>
          <p:cNvPr id="46" name="Text Box 45">
            <a:extLst>
              <a:ext uri="{FF2B5EF4-FFF2-40B4-BE49-F238E27FC236}">
                <a16:creationId xmlns:a16="http://schemas.microsoft.com/office/drawing/2014/main" id="{14C720AD-B287-4CCD-8817-847C2B471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16" y="1866320"/>
            <a:ext cx="85415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46">
            <a:extLst>
              <a:ext uri="{FF2B5EF4-FFF2-40B4-BE49-F238E27FC236}">
                <a16:creationId xmlns:a16="http://schemas.microsoft.com/office/drawing/2014/main" id="{7A9E6FF8-8E2D-42EB-8724-932C614BF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2925059"/>
            <a:ext cx="827799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1" name="TextBox 1">
            <a:extLst>
              <a:ext uri="{FF2B5EF4-FFF2-40B4-BE49-F238E27FC236}">
                <a16:creationId xmlns:a16="http://schemas.microsoft.com/office/drawing/2014/main" id="{F8575C46-A824-4C90-A307-05701CE1E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879" y="968883"/>
            <a:ext cx="4129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32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29135" y="2722563"/>
            <a:ext cx="48684" cy="30162"/>
            <a:chOff x="62566" y="4800"/>
            <a:chExt cx="2439" cy="480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4" imgW="291973" imgH="203112" progId="">
                    <p:embed/>
                  </p:oleObj>
                </mc:Choice>
                <mc:Fallback>
                  <p:oleObj name="Equation" r:id="rId4" imgW="291973" imgH="203112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39" y="4800"/>
                          <a:ext cx="366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6" imgW="241195" imgH="203112" progId="">
                    <p:embed/>
                  </p:oleObj>
                </mc:Choice>
                <mc:Fallback>
                  <p:oleObj name="Equation" r:id="rId6" imgW="241195" imgH="203112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66" y="5016"/>
                          <a:ext cx="36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290408" y="426720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03" y="3733806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339198" y="2035618"/>
            <a:ext cx="60197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7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7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7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400" name="Picture 8" descr="250px-Cau_khi_2[1]"/>
          <p:cNvPicPr>
            <a:picLocks noChangeAspect="1" noChangeArrowheads="1"/>
          </p:cNvPicPr>
          <p:nvPr/>
        </p:nvPicPr>
        <p:blipFill>
          <a:blip r:embed="rId3">
            <a:lum bright="1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5" y="1669144"/>
            <a:ext cx="4932970" cy="439761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557487" y="152400"/>
            <a:ext cx="2802706" cy="744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514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514"/>
                </a:solidFill>
                <a:latin typeface="Times New Roman"/>
                <a:cs typeface="Times New Roman"/>
              </a:rPr>
              <a:t>Cà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514"/>
                </a:solidFill>
                <a:latin typeface="Times New Roman"/>
                <a:cs typeface="Times New Roman"/>
              </a:rPr>
              <a:t> Mau</a:t>
            </a:r>
          </a:p>
        </p:txBody>
      </p:sp>
      <p:pic>
        <p:nvPicPr>
          <p:cNvPr id="3074" name="Picture 2" descr="Kết quả hình ảnh cho phong cảnh đẹp ở cà m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85" y="1669142"/>
            <a:ext cx="4827228" cy="439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31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8735484" y="3494094"/>
            <a:ext cx="0" cy="1587"/>
            <a:chOff x="62566" y="4800"/>
            <a:chExt cx="2439" cy="480"/>
          </a:xfrm>
        </p:grpSpPr>
        <p:graphicFrame>
          <p:nvGraphicFramePr>
            <p:cNvPr id="98325" name="Object 3"/>
            <p:cNvGraphicFramePr>
              <a:graphicFrameLocks noChangeAspect="1"/>
            </p:cNvGraphicFramePr>
            <p:nvPr/>
          </p:nvGraphicFramePr>
          <p:xfrm>
            <a:off x="64639" y="4800"/>
            <a:ext cx="36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4" imgW="291973" imgH="203112" progId="">
                    <p:embed/>
                  </p:oleObj>
                </mc:Choice>
                <mc:Fallback>
                  <p:oleObj name="Equation" r:id="rId4" imgW="291973" imgH="203112" progId="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39" y="4800"/>
                          <a:ext cx="366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26" name="Object 4"/>
            <p:cNvGraphicFramePr>
              <a:graphicFrameLocks noChangeAspect="1"/>
            </p:cNvGraphicFramePr>
            <p:nvPr/>
          </p:nvGraphicFramePr>
          <p:xfrm>
            <a:off x="62566" y="5016"/>
            <a:ext cx="36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Equation" r:id="rId6" imgW="241195" imgH="203112" progId="">
                    <p:embed/>
                  </p:oleObj>
                </mc:Choice>
                <mc:Fallback>
                  <p:oleObj name="Equation" r:id="rId6" imgW="241195" imgH="203112" progId="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66" y="5016"/>
                          <a:ext cx="366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8307" name="Text Box 5"/>
          <p:cNvSpPr txBox="1">
            <a:spLocks noChangeArrowheads="1"/>
          </p:cNvSpPr>
          <p:nvPr/>
        </p:nvSpPr>
        <p:spPr bwMode="auto">
          <a:xfrm>
            <a:off x="8290408" y="501967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sz="2800">
              <a:solidFill>
                <a:srgbClr val="E5E5FF"/>
              </a:solidFill>
              <a:cs typeface="Times New Roman" pitchFamily="18" charset="0"/>
            </a:endParaRPr>
          </a:p>
        </p:txBody>
      </p:sp>
      <p:sp>
        <p:nvSpPr>
          <p:cNvPr id="98308" name="Text Box 6"/>
          <p:cNvSpPr txBox="1">
            <a:spLocks noChangeArrowheads="1"/>
          </p:cNvSpPr>
          <p:nvPr/>
        </p:nvSpPr>
        <p:spPr bwMode="auto">
          <a:xfrm>
            <a:off x="157" y="4486510"/>
            <a:ext cx="11512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sz="2800">
              <a:solidFill>
                <a:srgbClr val="E5E5FF"/>
              </a:solidFill>
              <a:cs typeface="Times New Roman" pitchFamily="18" charset="0"/>
            </a:endParaRPr>
          </a:p>
        </p:txBody>
      </p:sp>
      <p:grpSp>
        <p:nvGrpSpPr>
          <p:cNvPr id="98309" name="Group 7"/>
          <p:cNvGrpSpPr>
            <a:grpSpLocks/>
          </p:cNvGrpSpPr>
          <p:nvPr/>
        </p:nvGrpSpPr>
        <p:grpSpPr bwMode="auto">
          <a:xfrm rot="21267912">
            <a:off x="7315200" y="-150813"/>
            <a:ext cx="711200" cy="150813"/>
            <a:chOff x="2640" y="3120"/>
            <a:chExt cx="336" cy="96"/>
          </a:xfrm>
        </p:grpSpPr>
        <p:sp>
          <p:nvSpPr>
            <p:cNvPr id="98323" name="Line 8"/>
            <p:cNvSpPr>
              <a:spLocks noChangeShapeType="1"/>
            </p:cNvSpPr>
            <p:nvPr/>
          </p:nvSpPr>
          <p:spPr bwMode="auto">
            <a:xfrm>
              <a:off x="2826" y="3120"/>
              <a:ext cx="15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24" name="Line 9"/>
            <p:cNvSpPr>
              <a:spLocks noChangeShapeType="1"/>
            </p:cNvSpPr>
            <p:nvPr/>
          </p:nvSpPr>
          <p:spPr bwMode="auto">
            <a:xfrm flipH="1">
              <a:off x="2640" y="3120"/>
              <a:ext cx="1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310" name="Group 10"/>
          <p:cNvGrpSpPr>
            <a:grpSpLocks/>
          </p:cNvGrpSpPr>
          <p:nvPr/>
        </p:nvGrpSpPr>
        <p:grpSpPr bwMode="auto">
          <a:xfrm>
            <a:off x="7924800" y="-1524000"/>
            <a:ext cx="1117600" cy="228600"/>
            <a:chOff x="2166" y="2496"/>
            <a:chExt cx="528" cy="144"/>
          </a:xfrm>
        </p:grpSpPr>
        <p:sp>
          <p:nvSpPr>
            <p:cNvPr id="98321" name="Line 11"/>
            <p:cNvSpPr>
              <a:spLocks noChangeShapeType="1"/>
            </p:cNvSpPr>
            <p:nvPr/>
          </p:nvSpPr>
          <p:spPr bwMode="auto">
            <a:xfrm>
              <a:off x="2448" y="2496"/>
              <a:ext cx="24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22" name="Line 12"/>
            <p:cNvSpPr>
              <a:spLocks noChangeShapeType="1"/>
            </p:cNvSpPr>
            <p:nvPr/>
          </p:nvSpPr>
          <p:spPr bwMode="auto">
            <a:xfrm flipH="1">
              <a:off x="2166" y="2496"/>
              <a:ext cx="26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311" name="Group 13"/>
          <p:cNvGrpSpPr>
            <a:grpSpLocks/>
          </p:cNvGrpSpPr>
          <p:nvPr/>
        </p:nvGrpSpPr>
        <p:grpSpPr bwMode="auto">
          <a:xfrm rot="21267912">
            <a:off x="6807200" y="-1295400"/>
            <a:ext cx="711200" cy="150812"/>
            <a:chOff x="2640" y="3120"/>
            <a:chExt cx="336" cy="96"/>
          </a:xfrm>
        </p:grpSpPr>
        <p:sp>
          <p:nvSpPr>
            <p:cNvPr id="98319" name="Line 14"/>
            <p:cNvSpPr>
              <a:spLocks noChangeShapeType="1"/>
            </p:cNvSpPr>
            <p:nvPr/>
          </p:nvSpPr>
          <p:spPr bwMode="auto">
            <a:xfrm>
              <a:off x="2826" y="3120"/>
              <a:ext cx="15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20" name="Line 15"/>
            <p:cNvSpPr>
              <a:spLocks noChangeShapeType="1"/>
            </p:cNvSpPr>
            <p:nvPr/>
          </p:nvSpPr>
          <p:spPr bwMode="auto">
            <a:xfrm flipH="1">
              <a:off x="2640" y="3120"/>
              <a:ext cx="1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7924800" y="-1447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E5E5FF"/>
              </a:solidFill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E5E5FF"/>
              </a:solidFill>
              <a:cs typeface="Times New Roman" pitchFamily="18" charset="0"/>
            </a:endParaRPr>
          </a:p>
        </p:txBody>
      </p:sp>
      <p:pic>
        <p:nvPicPr>
          <p:cNvPr id="89110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5" y="-974725"/>
            <a:ext cx="5513163" cy="79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11" name="Line 23"/>
          <p:cNvSpPr>
            <a:spLocks noChangeShapeType="1"/>
          </p:cNvSpPr>
          <p:nvPr/>
        </p:nvSpPr>
        <p:spPr bwMode="auto">
          <a:xfrm flipH="1" flipV="1">
            <a:off x="2280213" y="5542896"/>
            <a:ext cx="307372" cy="62413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8315" name="Group 24"/>
          <p:cNvGrpSpPr>
            <a:grpSpLocks/>
          </p:cNvGrpSpPr>
          <p:nvPr/>
        </p:nvGrpSpPr>
        <p:grpSpPr bwMode="auto">
          <a:xfrm rot="21267912">
            <a:off x="7518400" y="-381000"/>
            <a:ext cx="711200" cy="150812"/>
            <a:chOff x="2640" y="3120"/>
            <a:chExt cx="336" cy="96"/>
          </a:xfrm>
        </p:grpSpPr>
        <p:sp>
          <p:nvSpPr>
            <p:cNvPr id="98317" name="Line 25"/>
            <p:cNvSpPr>
              <a:spLocks noChangeShapeType="1"/>
            </p:cNvSpPr>
            <p:nvPr/>
          </p:nvSpPr>
          <p:spPr bwMode="auto">
            <a:xfrm>
              <a:off x="2826" y="3120"/>
              <a:ext cx="15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318" name="Line 26"/>
            <p:cNvSpPr>
              <a:spLocks noChangeShapeType="1"/>
            </p:cNvSpPr>
            <p:nvPr/>
          </p:nvSpPr>
          <p:spPr bwMode="auto">
            <a:xfrm flipH="1">
              <a:off x="2640" y="3120"/>
              <a:ext cx="1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6" name="Picture 4" descr="ca_ma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14" y="565150"/>
            <a:ext cx="3985992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669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4" grpId="0" autoUpdateAnimBg="0"/>
      <p:bldP spid="891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9831" y="5370611"/>
            <a:ext cx="1277937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6209" y="5583238"/>
            <a:ext cx="170603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3696" y="-208840"/>
            <a:ext cx="1279525" cy="169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"/>
            <a:ext cx="170391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3759203" y="2286000"/>
            <a:ext cx="38989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2194560" y="1737360"/>
            <a:ext cx="8061960" cy="3352800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8800" b="1" i="1" kern="10" dirty="0">
                <a:ln w="25400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8800" b="1" i="1" kern="10" dirty="0">
              <a:ln w="25400">
                <a:solidFill>
                  <a:srgbClr val="CC99FF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DFF25CC-F48E-4D13-8F59-9712F50B6BFB}"/>
              </a:ext>
            </a:extLst>
          </p:cNvPr>
          <p:cNvSpPr txBox="1"/>
          <p:nvPr/>
        </p:nvSpPr>
        <p:spPr>
          <a:xfrm>
            <a:off x="1828800" y="3025881"/>
            <a:ext cx="41553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phều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65305"/>
      </p:ext>
    </p:extLst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62056" y="2031266"/>
            <a:ext cx="10563225" cy="328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1: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Từ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đầu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…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cơn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dông</a:t>
            </a:r>
            <a:endParaRPr lang="en-US" sz="48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2: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Cà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Mau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đất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xốp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…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cây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đước</a:t>
            </a:r>
            <a:endParaRPr lang="en-US" sz="48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3: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Phần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còn</a:t>
            </a:r>
            <a:r>
              <a:rPr lang="en-US" sz="48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cs typeface="Times New Roman" pitchFamily="18" charset="0"/>
              </a:rPr>
              <a:t>lại</a:t>
            </a:r>
            <a:endParaRPr lang="en-US" sz="48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56287-BB38-4667-9AC9-7B56199946EE}"/>
              </a:ext>
            </a:extLst>
          </p:cNvPr>
          <p:cNvSpPr txBox="1"/>
          <p:nvPr/>
        </p:nvSpPr>
        <p:spPr>
          <a:xfrm>
            <a:off x="4633241" y="788552"/>
            <a:ext cx="3243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5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3&quot;/&gt;&lt;/object&gt;&lt;object type=&quot;3&quot; unique_id=&quot;10004&quot;&gt;&lt;property id=&quot;20148&quot; value=&quot;5&quot;/&gt;&lt;property id=&quot;20300&quot; value=&quot;Slide 2&quot;/&gt;&lt;property id=&quot;20307&quot; value=&quot;301&quot;/&gt;&lt;/object&gt;&lt;object type=&quot;3&quot; unique_id=&quot;10005&quot;&gt;&lt;property id=&quot;20148&quot; value=&quot;5&quot;/&gt;&lt;property id=&quot;20300&quot; value=&quot;Slide 3&quot;/&gt;&lt;property id=&quot;20307&quot; value=&quot;302&quot;/&gt;&lt;/object&gt;&lt;object type=&quot;3&quot; unique_id=&quot;10006&quot;&gt;&lt;property id=&quot;20148&quot; value=&quot;5&quot;/&gt;&lt;property id=&quot;20300&quot; value=&quot;Slide 4&quot;/&gt;&lt;property id=&quot;20307&quot; value=&quot;303&quot;/&gt;&lt;/object&gt;&lt;object type=&quot;3&quot; unique_id=&quot;10007&quot;&gt;&lt;property id=&quot;20148&quot; value=&quot;5&quot;/&gt;&lt;property id=&quot;20300&quot; value=&quot;Slide 5&quot;/&gt;&lt;property id=&quot;20307&quot; value=&quot;306&quot;/&gt;&lt;/object&gt;&lt;object type=&quot;3&quot; unique_id=&quot;10008&quot;&gt;&lt;property id=&quot;20148&quot; value=&quot;5&quot;/&gt;&lt;property id=&quot;20300&quot; value=&quot;Slide 6&quot;/&gt;&lt;property id=&quot;20307&quot; value=&quot;327&quot;/&gt;&lt;/object&gt;&lt;object type=&quot;3&quot; unique_id=&quot;10009&quot;&gt;&lt;property id=&quot;20148&quot; value=&quot;5&quot;/&gt;&lt;property id=&quot;20300&quot; value=&quot;Slide 7 - &amp;quot;&amp;#x0D;&amp;#x0A;&amp;#x0D;&amp;#x0A;   &amp;#x0D;&amp;#x0A;&amp;quot;&quot;/&gt;&lt;property id=&quot;20307&quot; value=&quot;294&quot;/&gt;&lt;/object&gt;&lt;object type=&quot;3&quot; unique_id=&quot;10010&quot;&gt;&lt;property id=&quot;20148&quot; value=&quot;5&quot;/&gt;&lt;property id=&quot;20300&quot; value=&quot;Slide 8&quot;/&gt;&lt;property id=&quot;20307&quot; value=&quot;307&quot;/&gt;&lt;/object&gt;&lt;object type=&quot;3&quot; unique_id=&quot;10011&quot;&gt;&lt;property id=&quot;20148&quot; value=&quot;5&quot;/&gt;&lt;property id=&quot;20300&quot; value=&quot;Slide 9 - &amp;quot;&amp;#x0D;&amp;#x0A;&amp;#x0D;&amp;#x0A;   &amp;#x0D;&amp;#x0A;&amp;quot;&quot;/&gt;&lt;property id=&quot;20307&quot; value=&quot;304&quot;/&gt;&lt;/object&gt;&lt;object type=&quot;3&quot; unique_id=&quot;10012&quot;&gt;&lt;property id=&quot;20148&quot; value=&quot;5&quot;/&gt;&lt;property id=&quot;20300&quot; value=&quot;Slide 10&quot;/&gt;&lt;property id=&quot;20307&quot; value=&quot;314&quot;/&gt;&lt;/object&gt;&lt;object type=&quot;3&quot; unique_id=&quot;10013&quot;&gt;&lt;property id=&quot;20148&quot; value=&quot;5&quot;/&gt;&lt;property id=&quot;20300&quot; value=&quot;Slide 11 - &amp;quot;&amp;#x0D;&amp;#x0A;&amp;#x0D;&amp;#x0A;   &amp;#x0D;&amp;#x0A; ĐẤT CÀ MAU&amp;quot;&quot;/&gt;&lt;property id=&quot;20307&quot; value=&quot;324&quot;/&gt;&lt;/object&gt;&lt;object type=&quot;3&quot; unique_id=&quot;10014&quot;&gt;&lt;property id=&quot;20148&quot; value=&quot;5&quot;/&gt;&lt;property id=&quot;20300&quot; value=&quot;Slide 12&quot;/&gt;&lt;property id=&quot;20307&quot; value=&quot;325&quot;/&gt;&lt;/object&gt;&lt;object type=&quot;3&quot; unique_id=&quot;10015&quot;&gt;&lt;property id=&quot;20148&quot; value=&quot;5&quot;/&gt;&lt;property id=&quot;20300&quot; value=&quot;Slide 13 - &amp;quot;&amp;#x0D;&amp;#x0A;&amp;#x0D;&amp;#x0A;   &amp;#x0D;&amp;#x0A; &amp;quot;&quot;/&gt;&lt;property id=&quot;20307&quot; value=&quot;295&quot;/&gt;&lt;/object&gt;&lt;object type=&quot;3&quot; unique_id=&quot;10016&quot;&gt;&lt;property id=&quot;20148&quot; value=&quot;5&quot;/&gt;&lt;property id=&quot;20300&quot; value=&quot;Slide 14&quot;/&gt;&lt;property id=&quot;20307&quot; value=&quot;312&quot;/&gt;&lt;/object&gt;&lt;object type=&quot;3&quot; unique_id=&quot;10017&quot;&gt;&lt;property id=&quot;20148&quot; value=&quot;5&quot;/&gt;&lt;property id=&quot;20300&quot; value=&quot;Slide 15&quot;/&gt;&lt;property id=&quot;20307&quot; value=&quot;313&quot;/&gt;&lt;/object&gt;&lt;object type=&quot;3&quot; unique_id=&quot;10018&quot;&gt;&lt;property id=&quot;20148&quot; value=&quot;5&quot;/&gt;&lt;property id=&quot;20300&quot; value=&quot;Slide 16&quot;/&gt;&lt;property id=&quot;20307&quot; value=&quot;315&quot;/&gt;&lt;/object&gt;&lt;object type=&quot;3&quot; unique_id=&quot;10019&quot;&gt;&lt;property id=&quot;20148&quot; value=&quot;5&quot;/&gt;&lt;property id=&quot;20300&quot; value=&quot;Slide 17&quot;/&gt;&lt;property id=&quot;20307&quot; value=&quot;316&quot;/&gt;&lt;/object&gt;&lt;object type=&quot;3&quot; unique_id=&quot;10020&quot;&gt;&lt;property id=&quot;20148&quot; value=&quot;5&quot;/&gt;&lt;property id=&quot;20300&quot; value=&quot;Slide 18&quot;/&gt;&lt;property id=&quot;20307&quot; value=&quot;317&quot;/&gt;&lt;/object&gt;&lt;object type=&quot;3&quot; unique_id=&quot;10021&quot;&gt;&lt;property id=&quot;20148&quot; value=&quot;5&quot;/&gt;&lt;property id=&quot;20300&quot; value=&quot;Slide 19&quot;/&gt;&lt;property id=&quot;20307&quot; value=&quot;322&quot;/&gt;&lt;/object&gt;&lt;object type=&quot;3&quot; unique_id=&quot;10022&quot;&gt;&lt;property id=&quot;20148&quot; value=&quot;5&quot;/&gt;&lt;property id=&quot;20300&quot; value=&quot;Slide 20&quot;/&gt;&lt;property id=&quot;20307&quot; value=&quot;318&quot;/&gt;&lt;/object&gt;&lt;object type=&quot;3&quot; unique_id=&quot;10023&quot;&gt;&lt;property id=&quot;20148&quot; value=&quot;5&quot;/&gt;&lt;property id=&quot;20300&quot; value=&quot;Slide 21&quot;/&gt;&lt;property id=&quot;20307&quot; value=&quot;329&quot;/&gt;&lt;/object&gt;&lt;object type=&quot;3&quot; unique_id=&quot;10024&quot;&gt;&lt;property id=&quot;20148&quot; value=&quot;5&quot;/&gt;&lt;property id=&quot;20300&quot; value=&quot;Slide 22 - &amp;quot;&amp;#x0D;&amp;#x0A;&amp;#x0D;&amp;#x0A;   &amp;#x0D;&amp;#x0A;&amp;quot;&quot;/&gt;&lt;property id=&quot;20307&quot; value=&quot;311&quot;/&gt;&lt;/object&gt;&lt;object type=&quot;3&quot; unique_id=&quot;10025&quot;&gt;&lt;property id=&quot;20148&quot; value=&quot;5&quot;/&gt;&lt;property id=&quot;20300&quot; value=&quot;Slide 23&quot;/&gt;&lt;property id=&quot;20307&quot; value=&quot;328&quot;/&gt;&lt;/object&gt;&lt;object type=&quot;3&quot; unique_id=&quot;10026&quot;&gt;&lt;property id=&quot;20148&quot; value=&quot;5&quot;/&gt;&lt;property id=&quot;20300&quot; value=&quot;Slide 24&quot;/&gt;&lt;property id=&quot;20307&quot; value=&quot;323&quot;/&gt;&lt;/object&gt;&lt;object type=&quot;3&quot; unique_id=&quot;10027&quot;&gt;&lt;property id=&quot;20148&quot; value=&quot;5&quot;/&gt;&lt;property id=&quot;20300&quot; value=&quot;Slide 25&quot;/&gt;&lt;property id=&quot;20307&quot; value=&quot;321&quot;/&gt;&lt;/object&gt;&lt;object type=&quot;3&quot; unique_id=&quot;10028&quot;&gt;&lt;property id=&quot;20148&quot; value=&quot;5&quot;/&gt;&lt;property id=&quot;20300&quot; value=&quot;Slide 26 - &amp;quot;&amp;#x0D;&amp;#x0A;&amp;#x0D;&amp;#x0A;   &amp;#x0D;&amp;#x0A;&amp;quot;&quot;/&gt;&lt;property id=&quot;20307&quot; value=&quot;331&quot;/&gt;&lt;/object&gt;&lt;object type=&quot;3&quot; unique_id=&quot;10029&quot;&gt;&lt;property id=&quot;20148&quot; value=&quot;5&quot;/&gt;&lt;property id=&quot;20300&quot; value=&quot;Slide 27&quot;/&gt;&lt;property id=&quot;20307&quot; value=&quot;330&quot;/&gt;&lt;/object&gt;&lt;/object&gt;&lt;object type=&quot;8&quot; unique_id=&quot;10058&quot;&gt;&lt;/object&gt;&lt;/object&gt;&lt;/database&gt;"/>
  <p:tag name="SECTOMILLISECCONVERTED" val="1"/>
  <p:tag name="ISPRING_RESOURCE_PATHS_HASH_PRESENTER" val="54398ea32486f197acdfd6267aad2c5787dab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2194</TotalTime>
  <Words>911</Words>
  <Application>Microsoft Office PowerPoint</Application>
  <PresentationFormat>Màn hình rộng</PresentationFormat>
  <Paragraphs>79</Paragraphs>
  <Slides>26</Slides>
  <Notes>6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VNI-Franko</vt:lpstr>
      <vt:lpstr>1_Office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Nguyễn</dc:creator>
  <cp:lastModifiedBy>WINDOWS</cp:lastModifiedBy>
  <cp:revision>237</cp:revision>
  <dcterms:created xsi:type="dcterms:W3CDTF">2016-08-29T12:27:51Z</dcterms:created>
  <dcterms:modified xsi:type="dcterms:W3CDTF">2022-11-04T06:28:19Z</dcterms:modified>
</cp:coreProperties>
</file>