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3" r:id="rId2"/>
  </p:sldMasterIdLst>
  <p:sldIdLst>
    <p:sldId id="269" r:id="rId3"/>
    <p:sldId id="270" r:id="rId4"/>
    <p:sldId id="271" r:id="rId5"/>
    <p:sldId id="272" r:id="rId6"/>
    <p:sldId id="273" r:id="rId7"/>
    <p:sldId id="274" r:id="rId8"/>
    <p:sldId id="275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558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cs typeface="+mn-cs"/>
              </a:defRPr>
            </a:lvl1pPr>
          </a:lstStyle>
          <a:p>
            <a:pPr>
              <a:defRPr/>
            </a:pPr>
            <a:fld id="{53AAD50E-2D2E-446E-9B6A-B56EE124B42A}" type="datetimeFigureOut">
              <a:rPr lang="en-US"/>
              <a:pPr>
                <a:defRPr/>
              </a:pPr>
              <a:t>11/12/2022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cs typeface="+mn-cs"/>
              </a:defRPr>
            </a:lvl1pPr>
          </a:lstStyle>
          <a:p>
            <a:pPr>
              <a:defRPr/>
            </a:pPr>
            <a:fld id="{5ED11840-643C-44DD-B17A-3B3AB60591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57682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5"/>
            <a:ext cx="2057400" cy="3908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685805"/>
            <a:ext cx="6019800" cy="3908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cs typeface="+mn-cs"/>
              </a:defRPr>
            </a:lvl1pPr>
          </a:lstStyle>
          <a:p>
            <a:pPr>
              <a:defRPr/>
            </a:pPr>
            <a:fld id="{CB199869-CFC2-4775-B4BA-D730FC8BF7A1}" type="datetimeFigureOut">
              <a:rPr lang="en-US"/>
              <a:pPr>
                <a:defRPr/>
              </a:pPr>
              <a:t>11/12/2022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cs typeface="+mn-cs"/>
              </a:defRPr>
            </a:lvl1pPr>
          </a:lstStyle>
          <a:p>
            <a:pPr>
              <a:defRPr/>
            </a:pPr>
            <a:fld id="{733EBD50-1B1D-4CAC-84A5-F01C965E45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845402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F0698-DC92-4670-A32A-60256E6A4B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9458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2B4C2-F3AF-41FB-AE95-C9F9171B8E7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89461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3572B-8AC1-4B99-B93E-712195F3F40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5386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36E91-A6C9-4BDC-BE28-6DB211FDBFE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27829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32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9149E-9A4F-4F3C-9B1C-DEE68B12814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772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04D07-17F3-46FD-BFFD-13BA0799A33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86290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19216-D229-4203-8190-61470CEA5FD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36798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7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7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E29E0-F316-4CC7-B7A1-980507EAD3F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40979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3FB2C-E206-4844-937A-89863A5E3D7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6727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6"/>
            <a:ext cx="7772400" cy="1021842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00" rIns="4570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solidFill>
                  <a:srgbClr val="DBF5F9">
                    <a:shade val="90000"/>
                  </a:srgbClr>
                </a:solidFill>
                <a:cs typeface="+mn-cs"/>
              </a:defRPr>
            </a:lvl1pPr>
          </a:lstStyle>
          <a:p>
            <a:pPr>
              <a:defRPr/>
            </a:pPr>
            <a:fld id="{C7F67077-2DE8-4D1A-92F8-20E4D3293041}" type="datetimeFigureOut">
              <a:rPr lang="en-US"/>
              <a:pPr>
                <a:defRPr/>
              </a:pPr>
              <a:t>11/12/2022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solidFill>
                  <a:srgbClr val="DBF5F9">
                    <a:shade val="90000"/>
                  </a:srgb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solidFill>
                  <a:srgbClr val="D1EAEE"/>
                </a:solidFill>
                <a:cs typeface="+mn-cs"/>
              </a:defRPr>
            </a:lvl1pPr>
          </a:lstStyle>
          <a:p>
            <a:pPr>
              <a:defRPr/>
            </a:pPr>
            <a:fld id="{059F642C-A799-4169-AB6D-344263D56C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0651795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A44B1-E97E-40F6-AD58-5CA5ED1F24D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17927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AEE71-E774-46AD-99B6-0A5186506A0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047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cs typeface="+mn-cs"/>
              </a:defRPr>
            </a:lvl1pPr>
          </a:lstStyle>
          <a:p>
            <a:pPr>
              <a:defRPr/>
            </a:pPr>
            <a:fld id="{51300AD0-7BAB-49A9-B7D0-120E612AECB0}" type="datetimeFigureOut">
              <a:rPr lang="en-US"/>
              <a:pPr>
                <a:defRPr/>
              </a:pPr>
              <a:t>11/12/2022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cs typeface="+mn-cs"/>
              </a:defRPr>
            </a:lvl1pPr>
          </a:lstStyle>
          <a:p>
            <a:pPr>
              <a:defRPr/>
            </a:pPr>
            <a:fld id="{8F5C14B2-6537-4AC9-9945-A2D8B31F29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63116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00" tIns="0" rIns="4570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31" y="1394822"/>
            <a:ext cx="4041775" cy="491132"/>
          </a:xfrm>
        </p:spPr>
        <p:txBody>
          <a:bodyPr lIns="45700" tIns="0" rIns="4570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cs typeface="+mn-cs"/>
              </a:defRPr>
            </a:lvl1pPr>
          </a:lstStyle>
          <a:p>
            <a:pPr>
              <a:defRPr/>
            </a:pPr>
            <a:fld id="{E24FA66D-F2E2-4493-9208-E70807C25732}" type="datetimeFigureOut">
              <a:rPr lang="en-US"/>
              <a:pPr>
                <a:defRPr/>
              </a:pPr>
              <a:t>11/12/2022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cs typeface="+mn-cs"/>
              </a:defRPr>
            </a:lvl1pPr>
          </a:lstStyle>
          <a:p>
            <a:pPr>
              <a:defRPr/>
            </a:pPr>
            <a:fld id="{806C56F0-D552-4DD4-B145-756EE3CD50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006873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528066"/>
            <a:ext cx="8305800" cy="85725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cs typeface="+mn-cs"/>
              </a:defRPr>
            </a:lvl1pPr>
          </a:lstStyle>
          <a:p>
            <a:pPr>
              <a:defRPr/>
            </a:pPr>
            <a:fld id="{9E31E04A-AB23-40E4-B586-EDE5240B9EEC}" type="datetimeFigureOut">
              <a:rPr lang="en-US"/>
              <a:pPr>
                <a:defRPr/>
              </a:pPr>
              <a:t>11/12/2022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cs typeface="+mn-cs"/>
              </a:defRPr>
            </a:lvl1pPr>
          </a:lstStyle>
          <a:p>
            <a:pPr>
              <a:defRPr/>
            </a:pPr>
            <a:fld id="{DF8F63F8-AAC4-4E8B-AE51-E6AE5F8005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090660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cs typeface="+mn-cs"/>
              </a:defRPr>
            </a:lvl1pPr>
          </a:lstStyle>
          <a:p>
            <a:pPr>
              <a:defRPr/>
            </a:pPr>
            <a:fld id="{45D28187-A5CA-45BE-B49F-7EE82DCA033F}" type="datetimeFigureOut">
              <a:rPr lang="en-US"/>
              <a:pPr>
                <a:defRPr/>
              </a:pPr>
              <a:t>11/12/2022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cs typeface="+mn-cs"/>
              </a:defRPr>
            </a:lvl1pPr>
          </a:lstStyle>
          <a:p>
            <a:pPr>
              <a:defRPr/>
            </a:pPr>
            <a:fld id="{ABA1AA58-3B84-4B5D-BABA-D87995C337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887062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79" rIns="18279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cs typeface="+mn-cs"/>
              </a:defRPr>
            </a:lvl1pPr>
          </a:lstStyle>
          <a:p>
            <a:pPr>
              <a:defRPr/>
            </a:pPr>
            <a:fld id="{BFE10AA3-9FCD-4418-9648-E87F52570DAF}" type="datetimeFigureOut">
              <a:rPr lang="en-US"/>
              <a:pPr>
                <a:defRPr/>
              </a:pPr>
              <a:t>11/12/2022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cs typeface="+mn-cs"/>
              </a:defRPr>
            </a:lvl1pPr>
          </a:lstStyle>
          <a:p>
            <a:pPr>
              <a:defRPr/>
            </a:pPr>
            <a:fld id="{589DBD1E-79A7-4646-8882-FF3DAA1D0B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869888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830263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4" tIns="45700" rIns="91394" bIns="45700" anchor="ctr"/>
          <a:lstStyle/>
          <a:p>
            <a:pPr algn="ctr" defTabSz="738539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500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4019550"/>
            <a:ext cx="155575" cy="1174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4" tIns="45700" rIns="91394" bIns="45700" anchor="ctr"/>
          <a:lstStyle/>
          <a:p>
            <a:pPr algn="ctr" defTabSz="738539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500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394" tIns="45700" rIns="91394" bIns="45700"/>
          <a:lstStyle/>
          <a:p>
            <a:pPr defTabSz="738539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5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4665663"/>
            <a:ext cx="4762500" cy="4778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394" tIns="45700" rIns="91394" bIns="45700"/>
          <a:lstStyle/>
          <a:p>
            <a:pPr defTabSz="738539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5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lIns="45700" rIns="45700" bIns="4570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3976" rIns="4570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4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cs typeface="+mn-cs"/>
              </a:defRPr>
            </a:lvl1pPr>
          </a:lstStyle>
          <a:p>
            <a:pPr>
              <a:defRPr/>
            </a:pPr>
            <a:fld id="{4EF9D488-95A1-4253-9CAA-C7A602C84928}" type="datetimeFigureOut">
              <a:rPr lang="en-US"/>
              <a:pPr>
                <a:defRPr/>
              </a:pPr>
              <a:t>11/12/2022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4637"/>
          </a:xfrm>
        </p:spPr>
        <p:txBody>
          <a:bodyPr/>
          <a:lstStyle>
            <a:lvl1pPr defTabSz="914400">
              <a:defRPr>
                <a:cs typeface="+mn-cs"/>
              </a:defRPr>
            </a:lvl1pPr>
          </a:lstStyle>
          <a:p>
            <a:pPr>
              <a:defRPr/>
            </a:pPr>
            <a:fld id="{F23B0909-4906-4368-B123-E9B15595EC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41976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>
                <a:cs typeface="+mn-cs"/>
              </a:defRPr>
            </a:lvl1pPr>
          </a:lstStyle>
          <a:p>
            <a:pPr>
              <a:defRPr/>
            </a:pPr>
            <a:fld id="{9C575CF0-4DA5-4955-9788-A2DC77D2AE13}" type="datetimeFigureOut">
              <a:rPr lang="en-US"/>
              <a:pPr>
                <a:defRPr/>
              </a:pPr>
              <a:t>11/12/2022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cs typeface="+mn-cs"/>
              </a:defRPr>
            </a:lvl1pPr>
          </a:lstStyle>
          <a:p>
            <a:pPr>
              <a:defRPr/>
            </a:pPr>
            <a:fld id="{05F7E1A3-4517-42E7-8B7A-D325C25FAD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630121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63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394" tIns="45700" rIns="91394" bIns="45700"/>
          <a:lstStyle/>
          <a:p>
            <a:pPr defTabSz="738539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5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6350"/>
            <a:ext cx="4762500" cy="47942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394" tIns="45700" rIns="91394" bIns="45700"/>
          <a:lstStyle/>
          <a:p>
            <a:pPr defTabSz="738539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5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05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528638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0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50975"/>
            <a:ext cx="8229600" cy="329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4" tIns="45700" rIns="91394" bIns="457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0" tIns="0" rIns="0" bIns="0" anchor="b"/>
          <a:lstStyle>
            <a:lvl1pPr algn="l" defTabSz="738539" eaLnBrk="1" latinLnBrk="0" hangingPunct="1">
              <a:defRPr kumimoji="0" sz="1200">
                <a:solidFill>
                  <a:srgbClr val="04617B">
                    <a:shade val="90000"/>
                  </a:srgbClr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94766A-F140-49DB-9F29-F583600AB052}" type="datetimeFigureOut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11/12/2022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4637"/>
          </a:xfrm>
          <a:prstGeom prst="rect">
            <a:avLst/>
          </a:prstGeom>
        </p:spPr>
        <p:txBody>
          <a:bodyPr vert="horz" lIns="0" tIns="0" rIns="0" bIns="0" anchor="b"/>
          <a:lstStyle>
            <a:lvl1pPr algn="l" defTabSz="738539" eaLnBrk="1" latinLnBrk="0" hangingPunct="1">
              <a:defRPr kumimoji="0" sz="1200">
                <a:solidFill>
                  <a:srgbClr val="04617B">
                    <a:shade val="90000"/>
                  </a:srgbClr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4637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738539" eaLnBrk="1" hangingPunct="1">
              <a:defRPr sz="1200">
                <a:solidFill>
                  <a:srgbClr val="045C75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262E49-A114-447D-A917-57C5FCA0B9C1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  <p:grpSp>
        <p:nvGrpSpPr>
          <p:cNvPr id="2057" name="Group 1"/>
          <p:cNvGrpSpPr>
            <a:grpSpLocks/>
          </p:cNvGrpSpPr>
          <p:nvPr/>
        </p:nvGrpSpPr>
        <p:grpSpPr bwMode="auto">
          <a:xfrm>
            <a:off x="-19050" y="152400"/>
            <a:ext cx="9180513" cy="485775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38539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50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738539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50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918787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5pPr>
      <a:lvl6pPr marL="45697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6pPr>
      <a:lvl7pPr marL="913943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7pPr>
      <a:lvl8pPr marL="1370914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8pPr>
      <a:lvl9pPr marL="1827886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8175" indent="-2444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2813" indent="-24447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5863" indent="-207963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0500" indent="-207963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6493" indent="-210207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9280" indent="-182789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3465" indent="-182789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7645" indent="-182789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69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3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1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7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485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18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57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Nơi giữ chỗ cho Tiêu đề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1027" name="Nơi giữ chỗ cho Văn bản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3A20F4-5746-4261-B6FA-1D6169FFF774}" type="slidenum">
              <a:rPr lang="en-US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7075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6" descr="2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749675"/>
            <a:ext cx="2127250" cy="139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WordArt 7"/>
          <p:cNvSpPr>
            <a:spLocks noChangeArrowheads="1" noChangeShapeType="1" noTextEdit="1"/>
          </p:cNvSpPr>
          <p:nvPr/>
        </p:nvSpPr>
        <p:spPr bwMode="auto">
          <a:xfrm>
            <a:off x="568325" y="1371600"/>
            <a:ext cx="8026400" cy="1122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ÔN TẬP: GIỮA HỌC KỲ I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( TIẾT 4 )</a:t>
            </a:r>
          </a:p>
        </p:txBody>
      </p:sp>
    </p:spTree>
    <p:extLst>
      <p:ext uri="{BB962C8B-B14F-4D97-AF65-F5344CB8AC3E}">
        <p14:creationId xmlns:p14="http://schemas.microsoft.com/office/powerpoint/2010/main" xmlns="" val="98752908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14400" y="228600"/>
            <a:ext cx="7620000" cy="8572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>
                <a:latin typeface="Times New Roman" pitchFamily="18" charset="0"/>
              </a:rPr>
              <a:t/>
            </a:r>
            <a:br>
              <a:rPr lang="en-US" sz="2800">
                <a:latin typeface="Times New Roman" pitchFamily="18" charset="0"/>
              </a:rPr>
            </a:br>
            <a:r>
              <a:rPr lang="en-US" sz="2800">
                <a:latin typeface="Times New Roman" pitchFamily="18" charset="0"/>
              </a:rPr>
              <a:t/>
            </a:r>
            <a:br>
              <a:rPr lang="en-US" sz="2800">
                <a:latin typeface="Times New Roman" pitchFamily="18" charset="0"/>
              </a:rPr>
            </a:br>
            <a:r>
              <a:rPr lang="en-US" sz="2800" u="sng">
                <a:latin typeface="Times New Roman" pitchFamily="18" charset="0"/>
              </a:rPr>
              <a:t/>
            </a:r>
            <a:br>
              <a:rPr lang="en-US" sz="2800" u="sng">
                <a:latin typeface="Times New Roman" pitchFamily="18" charset="0"/>
              </a:rPr>
            </a:br>
            <a:endParaRPr lang="en-US" sz="2800" b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52400" y="347663"/>
            <a:ext cx="8915400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sz="2800" b="1" u="sng">
                <a:solidFill>
                  <a:srgbClr val="FF3399"/>
                </a:solidFill>
                <a:latin typeface="Times New Roman" pitchFamily="18" charset="0"/>
              </a:rPr>
              <a:t>Bài 1 (Trang 96)</a:t>
            </a:r>
            <a:r>
              <a:rPr lang="en-US" sz="2800" b="1">
                <a:solidFill>
                  <a:srgbClr val="FF3399"/>
                </a:solidFill>
                <a:latin typeface="Times New Roman" pitchFamily="18" charset="0"/>
              </a:rPr>
              <a:t>: </a:t>
            </a:r>
            <a:r>
              <a:rPr lang="en-US" sz="2800" b="1">
                <a:solidFill>
                  <a:srgbClr val="0000CC"/>
                </a:solidFill>
                <a:latin typeface="Times New Roman" pitchFamily="18" charset="0"/>
              </a:rPr>
              <a:t>Trao đổi trong nhóm để lập bảng từ ngữ về các chủ điểm đã học theo mẫu sau:</a:t>
            </a:r>
          </a:p>
        </p:txBody>
      </p:sp>
      <p:graphicFrame>
        <p:nvGraphicFramePr>
          <p:cNvPr id="55" name="Table 54"/>
          <p:cNvGraphicFramePr>
            <a:graphicFrameLocks noGrp="1"/>
          </p:cNvGraphicFramePr>
          <p:nvPr/>
        </p:nvGraphicFramePr>
        <p:xfrm>
          <a:off x="304800" y="1436688"/>
          <a:ext cx="8437562" cy="3497262"/>
        </p:xfrm>
        <a:graphic>
          <a:graphicData uri="http://schemas.openxmlformats.org/drawingml/2006/table">
            <a:tbl>
              <a:tblPr/>
              <a:tblGrid>
                <a:gridCol w="17015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6089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135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46161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552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Việt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Nam -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Tổ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quốc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Cánh chim hoà bình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 người với thiên nhiên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605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Danh từ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620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tính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19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Thành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ngữ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tục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ngữ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6" name="Text Box 41"/>
          <p:cNvSpPr txBox="1">
            <a:spLocks noChangeArrowheads="1"/>
          </p:cNvSpPr>
          <p:nvPr/>
        </p:nvSpPr>
        <p:spPr bwMode="auto">
          <a:xfrm>
            <a:off x="2001838" y="2190750"/>
            <a:ext cx="2438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M:</a:t>
            </a:r>
            <a:r>
              <a:rPr lang="en-US" sz="2800">
                <a:solidFill>
                  <a:prstClr val="black"/>
                </a:solidFill>
                <a:latin typeface="Times New Roman" pitchFamily="18" charset="0"/>
              </a:rPr>
              <a:t> đất nước</a:t>
            </a:r>
          </a:p>
        </p:txBody>
      </p:sp>
      <p:sp>
        <p:nvSpPr>
          <p:cNvPr id="57" name="Text Box 45"/>
          <p:cNvSpPr txBox="1">
            <a:spLocks noChangeArrowheads="1"/>
          </p:cNvSpPr>
          <p:nvPr/>
        </p:nvSpPr>
        <p:spPr bwMode="auto">
          <a:xfrm>
            <a:off x="2001838" y="2952750"/>
            <a:ext cx="2438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M:</a:t>
            </a:r>
            <a:r>
              <a:rPr lang="en-US" sz="2800">
                <a:solidFill>
                  <a:prstClr val="black"/>
                </a:solidFill>
                <a:latin typeface="Times New Roman" pitchFamily="18" charset="0"/>
              </a:rPr>
              <a:t> tươi đẹp</a:t>
            </a:r>
          </a:p>
        </p:txBody>
      </p:sp>
      <p:sp>
        <p:nvSpPr>
          <p:cNvPr id="58" name="Text Box 46"/>
          <p:cNvSpPr txBox="1">
            <a:spLocks noChangeArrowheads="1"/>
          </p:cNvSpPr>
          <p:nvPr/>
        </p:nvSpPr>
        <p:spPr bwMode="auto">
          <a:xfrm>
            <a:off x="4191000" y="3714750"/>
            <a:ext cx="24384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M:</a:t>
            </a:r>
            <a:r>
              <a:rPr lang="en-US" sz="2800">
                <a:solidFill>
                  <a:prstClr val="black"/>
                </a:solidFill>
                <a:latin typeface="Times New Roman" pitchFamily="18" charset="0"/>
              </a:rPr>
              <a:t> Bốn biển một nhà</a:t>
            </a:r>
          </a:p>
        </p:txBody>
      </p:sp>
      <p:sp>
        <p:nvSpPr>
          <p:cNvPr id="59" name="Text Box 47"/>
          <p:cNvSpPr txBox="1">
            <a:spLocks noChangeArrowheads="1"/>
          </p:cNvSpPr>
          <p:nvPr/>
        </p:nvSpPr>
        <p:spPr bwMode="auto">
          <a:xfrm>
            <a:off x="2016125" y="3827463"/>
            <a:ext cx="24384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M:</a:t>
            </a:r>
            <a:r>
              <a:rPr lang="en-US" sz="2800">
                <a:solidFill>
                  <a:prstClr val="black"/>
                </a:solidFill>
                <a:latin typeface="Times New Roman" pitchFamily="18" charset="0"/>
              </a:rPr>
              <a:t>Yêu nước               thương nòi</a:t>
            </a:r>
          </a:p>
        </p:txBody>
      </p:sp>
      <p:sp>
        <p:nvSpPr>
          <p:cNvPr id="60" name="Text Box 48"/>
          <p:cNvSpPr txBox="1">
            <a:spLocks noChangeArrowheads="1"/>
          </p:cNvSpPr>
          <p:nvPr/>
        </p:nvSpPr>
        <p:spPr bwMode="auto">
          <a:xfrm>
            <a:off x="6359525" y="3028950"/>
            <a:ext cx="2438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M:</a:t>
            </a:r>
            <a:r>
              <a:rPr lang="en-US" sz="280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2800">
                <a:solidFill>
                  <a:prstClr val="white"/>
                </a:solidFill>
                <a:latin typeface="Times New Roman" pitchFamily="18" charset="0"/>
              </a:rPr>
              <a:t>chinh phục</a:t>
            </a:r>
          </a:p>
        </p:txBody>
      </p:sp>
      <p:sp>
        <p:nvSpPr>
          <p:cNvPr id="61" name="Text Box 49"/>
          <p:cNvSpPr txBox="1">
            <a:spLocks noChangeArrowheads="1"/>
          </p:cNvSpPr>
          <p:nvPr/>
        </p:nvSpPr>
        <p:spPr bwMode="auto">
          <a:xfrm>
            <a:off x="6283325" y="3714750"/>
            <a:ext cx="28194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600" b="1">
                <a:solidFill>
                  <a:srgbClr val="FF0000"/>
                </a:solidFill>
                <a:latin typeface="Times New Roman" pitchFamily="18" charset="0"/>
              </a:rPr>
              <a:t>M:</a:t>
            </a:r>
            <a:r>
              <a:rPr lang="en-US" sz="260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2600">
                <a:solidFill>
                  <a:prstClr val="white"/>
                </a:solidFill>
                <a:latin typeface="Times New Roman" pitchFamily="18" charset="0"/>
              </a:rPr>
              <a:t>Nắng tốt dưa, mưa tốt lúa</a:t>
            </a:r>
          </a:p>
        </p:txBody>
      </p:sp>
      <p:sp>
        <p:nvSpPr>
          <p:cNvPr id="62" name="Text Box 52"/>
          <p:cNvSpPr txBox="1">
            <a:spLocks noChangeArrowheads="1"/>
          </p:cNvSpPr>
          <p:nvPr/>
        </p:nvSpPr>
        <p:spPr bwMode="auto">
          <a:xfrm>
            <a:off x="6359525" y="2266950"/>
            <a:ext cx="2438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M:</a:t>
            </a:r>
            <a:r>
              <a:rPr lang="en-US" sz="280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lang="en-US" sz="2800">
                <a:solidFill>
                  <a:prstClr val="white"/>
                </a:solidFill>
                <a:latin typeface="Times New Roman" pitchFamily="18" charset="0"/>
              </a:rPr>
              <a:t>bầu trời</a:t>
            </a:r>
          </a:p>
        </p:txBody>
      </p:sp>
      <p:sp>
        <p:nvSpPr>
          <p:cNvPr id="63" name="Text Box 53"/>
          <p:cNvSpPr txBox="1">
            <a:spLocks noChangeArrowheads="1"/>
          </p:cNvSpPr>
          <p:nvPr/>
        </p:nvSpPr>
        <p:spPr bwMode="auto">
          <a:xfrm>
            <a:off x="4191000" y="2952750"/>
            <a:ext cx="2438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M:</a:t>
            </a:r>
            <a:r>
              <a:rPr lang="en-US" sz="2800">
                <a:solidFill>
                  <a:prstClr val="black"/>
                </a:solidFill>
                <a:latin typeface="Times New Roman" pitchFamily="18" charset="0"/>
              </a:rPr>
              <a:t> hợp tác</a:t>
            </a:r>
          </a:p>
        </p:txBody>
      </p:sp>
      <p:sp>
        <p:nvSpPr>
          <p:cNvPr id="64" name="Text Box 54"/>
          <p:cNvSpPr txBox="1">
            <a:spLocks noChangeArrowheads="1"/>
          </p:cNvSpPr>
          <p:nvPr/>
        </p:nvSpPr>
        <p:spPr bwMode="auto">
          <a:xfrm>
            <a:off x="4191000" y="2266950"/>
            <a:ext cx="2438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M:</a:t>
            </a:r>
            <a:r>
              <a:rPr lang="en-US" sz="2800">
                <a:solidFill>
                  <a:prstClr val="black"/>
                </a:solidFill>
                <a:latin typeface="Times New Roman" pitchFamily="18" charset="0"/>
              </a:rPr>
              <a:t> hòa bình</a:t>
            </a:r>
          </a:p>
        </p:txBody>
      </p:sp>
    </p:spTree>
    <p:extLst>
      <p:ext uri="{BB962C8B-B14F-4D97-AF65-F5344CB8AC3E}">
        <p14:creationId xmlns:p14="http://schemas.microsoft.com/office/powerpoint/2010/main" xmlns="" val="3762964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autoUpdateAnimBg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0"/>
            <a:ext cx="7772400" cy="110331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>
                <a:latin typeface="Times New Roman" pitchFamily="18" charset="0"/>
              </a:rPr>
              <a:t/>
            </a:r>
            <a:br>
              <a:rPr lang="en-US" sz="2800">
                <a:latin typeface="Times New Roman" pitchFamily="18" charset="0"/>
              </a:rPr>
            </a:br>
            <a:r>
              <a:rPr lang="en-US" sz="2800">
                <a:latin typeface="Times New Roman" pitchFamily="18" charset="0"/>
              </a:rPr>
              <a:t/>
            </a:r>
            <a:br>
              <a:rPr lang="en-US" sz="2800">
                <a:latin typeface="Times New Roman" pitchFamily="18" charset="0"/>
              </a:rPr>
            </a:br>
            <a:r>
              <a:rPr lang="en-US" sz="2800" u="sng">
                <a:latin typeface="Times New Roman" pitchFamily="18" charset="0"/>
              </a:rPr>
              <a:t/>
            </a:r>
            <a:br>
              <a:rPr lang="en-US" sz="2800" u="sng">
                <a:latin typeface="Times New Roman" pitchFamily="18" charset="0"/>
              </a:rPr>
            </a:br>
            <a:endParaRPr lang="en-US" sz="2800" b="1">
              <a:solidFill>
                <a:srgbClr val="000066"/>
              </a:solidFill>
              <a:latin typeface="Times New Roman" pitchFamily="18" charset="0"/>
            </a:endParaRPr>
          </a:p>
        </p:txBody>
      </p:sp>
      <p:pic>
        <p:nvPicPr>
          <p:cNvPr id="17411" name="Picture 5" descr="xdu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275" y="36513"/>
            <a:ext cx="4419600" cy="2457450"/>
          </a:xfrm>
          <a:prstGeom prst="rect">
            <a:avLst/>
          </a:prstGeom>
          <a:noFill/>
          <a:ln w="28575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412" name="Picture 6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75163" y="36513"/>
            <a:ext cx="4683125" cy="2457450"/>
          </a:xfrm>
          <a:prstGeom prst="rect">
            <a:avLst/>
          </a:prstGeom>
          <a:noFill/>
          <a:ln w="28575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413" name="Picture 20" descr="ANd9GcRigCyioQKnAj2cxxK84x9ovGgq19ShtBB-pA8kkE-JSU7WMl_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514600"/>
            <a:ext cx="366395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24" descr="no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2522538"/>
            <a:ext cx="5475287" cy="262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3448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57150"/>
            <a:ext cx="7772400" cy="110331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>
                <a:latin typeface="Times New Roman" pitchFamily="18" charset="0"/>
              </a:rPr>
              <a:t/>
            </a:r>
            <a:br>
              <a:rPr lang="en-US" sz="2800">
                <a:latin typeface="Times New Roman" pitchFamily="18" charset="0"/>
              </a:rPr>
            </a:br>
            <a:r>
              <a:rPr lang="en-US" sz="2800">
                <a:latin typeface="Times New Roman" pitchFamily="18" charset="0"/>
              </a:rPr>
              <a:t/>
            </a:r>
            <a:br>
              <a:rPr lang="en-US" sz="2800">
                <a:latin typeface="Times New Roman" pitchFamily="18" charset="0"/>
              </a:rPr>
            </a:br>
            <a:r>
              <a:rPr lang="en-US" sz="2800" u="sng">
                <a:latin typeface="Times New Roman" pitchFamily="18" charset="0"/>
              </a:rPr>
              <a:t/>
            </a:r>
            <a:br>
              <a:rPr lang="en-US" sz="2800" u="sng">
                <a:latin typeface="Times New Roman" pitchFamily="18" charset="0"/>
              </a:rPr>
            </a:br>
            <a:endParaRPr lang="en-US" sz="2800" b="1">
              <a:solidFill>
                <a:srgbClr val="000066"/>
              </a:solidFill>
              <a:latin typeface="Times New Roman" pitchFamily="18" charset="0"/>
            </a:endParaRPr>
          </a:p>
        </p:txBody>
      </p:sp>
      <p:pic>
        <p:nvPicPr>
          <p:cNvPr id="16387" name="Picture 4" descr="ANd9GcRnBzR06R030WO9Fup4pumk67Cb183JalmDnX11hKEAV0m2IK4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84675" cy="2686050"/>
          </a:xfrm>
          <a:prstGeom prst="rect">
            <a:avLst/>
          </a:prstGeom>
          <a:noFill/>
          <a:ln w="28575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388" name="Picture 5" descr="ANd9GcSQ3kcIJCRwhc99gP4f81-LPq4f60Q_OMylkmSAasxJxKY8Vkk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84675" y="0"/>
            <a:ext cx="4759325" cy="2686050"/>
          </a:xfrm>
          <a:prstGeom prst="rect">
            <a:avLst/>
          </a:prstGeom>
          <a:noFill/>
          <a:ln w="28575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389" name="Picture 9" descr="ANd9GcQSEtc6eWx0KoEhqp_touarDNBQSn5ZwtuKxwK5Qt_8tk93OKe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732088"/>
            <a:ext cx="4384675" cy="2400300"/>
          </a:xfrm>
          <a:prstGeom prst="rect">
            <a:avLst/>
          </a:prstGeom>
          <a:noFill/>
          <a:ln w="28575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390" name="Picture 15" descr="bien-viet-na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84675" y="2732088"/>
            <a:ext cx="4759325" cy="2365375"/>
          </a:xfrm>
          <a:prstGeom prst="rect">
            <a:avLst/>
          </a:prstGeom>
          <a:noFill/>
          <a:ln w="28575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4463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14400" y="228600"/>
            <a:ext cx="7620000" cy="8572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>
                <a:latin typeface="Times New Roman" pitchFamily="18" charset="0"/>
              </a:rPr>
              <a:t/>
            </a:r>
            <a:br>
              <a:rPr lang="en-US" sz="2800">
                <a:latin typeface="Times New Roman" pitchFamily="18" charset="0"/>
              </a:rPr>
            </a:br>
            <a:r>
              <a:rPr lang="en-US" sz="2800">
                <a:latin typeface="Times New Roman" pitchFamily="18" charset="0"/>
              </a:rPr>
              <a:t/>
            </a:r>
            <a:br>
              <a:rPr lang="en-US" sz="2800">
                <a:latin typeface="Times New Roman" pitchFamily="18" charset="0"/>
              </a:rPr>
            </a:br>
            <a:r>
              <a:rPr lang="en-US" sz="2800" u="sng">
                <a:latin typeface="Times New Roman" pitchFamily="18" charset="0"/>
              </a:rPr>
              <a:t/>
            </a:r>
            <a:br>
              <a:rPr lang="en-US" sz="2800" u="sng">
                <a:latin typeface="Times New Roman" pitchFamily="18" charset="0"/>
              </a:rPr>
            </a:br>
            <a:endParaRPr lang="en-US" sz="2800" b="1">
              <a:solidFill>
                <a:srgbClr val="000066"/>
              </a:solidFill>
              <a:latin typeface="Times New Roman" pitchFamily="18" charset="0"/>
            </a:endParaRPr>
          </a:p>
        </p:txBody>
      </p:sp>
      <p:graphicFrame>
        <p:nvGraphicFramePr>
          <p:cNvPr id="55" name="Table 54"/>
          <p:cNvGraphicFramePr>
            <a:graphicFrameLocks noGrp="1"/>
          </p:cNvGraphicFramePr>
          <p:nvPr/>
        </p:nvGraphicFramePr>
        <p:xfrm>
          <a:off x="50800" y="57150"/>
          <a:ext cx="9010650" cy="5086350"/>
        </p:xfrm>
        <a:graphic>
          <a:graphicData uri="http://schemas.openxmlformats.org/drawingml/2006/table">
            <a:tbl>
              <a:tblPr/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019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637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42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Việt Nam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Tổ quốc em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Cánh chim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hoà bình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với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thiên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nhiên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Danh từ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M: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đất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nước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tổ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quốc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giang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sơn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quốc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gia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nước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non,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quê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hương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quê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mẹ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đồng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bào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nông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dân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công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nhân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M: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hòa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bình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trái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đất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mặt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đất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cuộc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sống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tương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lai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niềm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vui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tình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hữu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nghị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M:</a:t>
                      </a: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bầu trời, biển cả, sông ngòi, kênh rạch, mương máng, núi rừng, núi đồi, đồng ruộng, 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Động từ, tính từ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M:</a:t>
                      </a: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tươi đẹp, bảo vệ, giữ gìn, xây dựng, vẻ vang, kiến thiết, khôi phục, giàu đẹp, cần cù, anh dũng, kiên cường, bất khuất, 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M:</a:t>
                      </a: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hợp tác, bình yên, thanh bình, tự do, thái bình, hanhjn phúc, vui vầy, sum họp, đoàn kết, ...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M:</a:t>
                      </a: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chinh phục, bao la, vời vợi, mênh mông, bát ngát, xanh biếc, cuồn cuộn, hùng vĩ, tươi đẹp, khắc nghiệt, 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00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Thành ngữ, tục ngữ.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M:</a:t>
                      </a: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Yêu nước thương nòi; quê cha đất tổ; quê hương bản quán; nơi chôn rau cắt rốn; non xanh nước biếc; giang sơn gấm vóc; muôn người như một; ...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M:</a:t>
                      </a: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Bốn biển một nhà; chia ngọt sẻ bùi; vui như mở hội; kề vai sát cánh; chung lưng đấu sức; chung tay góp sức; 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M: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Nắng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tốt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dưa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mưa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tốt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lúa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lên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thác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xuống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ghềnh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cày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sâu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cuốc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bẫm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góp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gió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thành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bão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chân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lấm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tay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bùn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thẳng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cánh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cò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bay; 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51337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14400" y="228600"/>
            <a:ext cx="7620000" cy="8572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>
                <a:latin typeface="Times New Roman" pitchFamily="18" charset="0"/>
              </a:rPr>
              <a:t/>
            </a:r>
            <a:br>
              <a:rPr lang="en-US" sz="2800">
                <a:latin typeface="Times New Roman" pitchFamily="18" charset="0"/>
              </a:rPr>
            </a:br>
            <a:r>
              <a:rPr lang="en-US" sz="2800">
                <a:latin typeface="Times New Roman" pitchFamily="18" charset="0"/>
              </a:rPr>
              <a:t/>
            </a:r>
            <a:br>
              <a:rPr lang="en-US" sz="2800">
                <a:latin typeface="Times New Roman" pitchFamily="18" charset="0"/>
              </a:rPr>
            </a:br>
            <a:r>
              <a:rPr lang="en-US" sz="2800" u="sng">
                <a:latin typeface="Times New Roman" pitchFamily="18" charset="0"/>
              </a:rPr>
              <a:t/>
            </a:r>
            <a:br>
              <a:rPr lang="en-US" sz="2800" u="sng">
                <a:latin typeface="Times New Roman" pitchFamily="18" charset="0"/>
              </a:rPr>
            </a:br>
            <a:endParaRPr lang="en-US" sz="2800" b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166688" y="590550"/>
            <a:ext cx="89154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sz="2400" b="1" u="sng">
                <a:solidFill>
                  <a:srgbClr val="FF3399"/>
                </a:solidFill>
                <a:latin typeface="Times New Roman" pitchFamily="18" charset="0"/>
              </a:rPr>
              <a:t>Bài 2 (Trang 97)</a:t>
            </a:r>
            <a:r>
              <a:rPr lang="en-US" sz="2400" b="1">
                <a:solidFill>
                  <a:srgbClr val="FF3399"/>
                </a:solidFill>
                <a:latin typeface="Times New Roman" pitchFamily="18" charset="0"/>
              </a:rPr>
              <a:t>: </a:t>
            </a:r>
            <a:r>
              <a:rPr lang="en-US" sz="2400" b="1">
                <a:solidFill>
                  <a:srgbClr val="0000CC"/>
                </a:solidFill>
                <a:latin typeface="Times New Roman" pitchFamily="18" charset="0"/>
              </a:rPr>
              <a:t>Tìm từ đồng nghĩa, từ trái nghĩa với mỗi từ trong bảng sau: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304800" y="1733550"/>
          <a:ext cx="8458200" cy="2819401"/>
        </p:xfrm>
        <a:graphic>
          <a:graphicData uri="http://schemas.openxmlformats.org/drawingml/2006/table">
            <a:tbl>
              <a:tblPr/>
              <a:tblGrid>
                <a:gridCol w="17277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4245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8340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8340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3778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8340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9829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bảo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vệ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bình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yên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đoàn kết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bạn bè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DD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mênh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mông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535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đồng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nghĩa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DD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829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trái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nghĩa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DD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58631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133350" y="1165225"/>
          <a:ext cx="8851900" cy="3465513"/>
        </p:xfrm>
        <a:graphic>
          <a:graphicData uri="http://schemas.openxmlformats.org/drawingml/2006/table">
            <a:tbl>
              <a:tblPr/>
              <a:tblGrid>
                <a:gridCol w="9334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938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488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bảo vệ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bình yên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đoàn kết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bạn bè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DD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mênh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mông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993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Từ đồng nghĩa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giữ gìn,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gìn giữ.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bình yên, bình an, thanh bình,…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kết đoàn, liên kết,…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bạn hữu, bầu bạn,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bè bạn,…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DD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bao</a:t>
                      </a: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la, </a:t>
                      </a:r>
                      <a:r>
                        <a:rPr kumimoji="0" lang="fr-F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bát</a:t>
                      </a: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fr-F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ngát</a:t>
                      </a: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fr-F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mênh</a:t>
                      </a: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fr-F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mang</a:t>
                      </a:r>
                      <a:r>
                        <a:rPr kumimoji="0" lang="fr-F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,…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173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Từ trái nghĩa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phá hoại tàn phá, tàn hại, phá phách, phá hủy, hủy hoại, hủy diệt,…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bất ổn, náo động, náo loạn,…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chia rẽ, phân tán, mâu thuẫn, xung đột,…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kẻ thù, kẻ địch.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ADD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chật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chội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chật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hẹp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hạn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hẹp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,…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1776" name="Rectangle 5"/>
          <p:cNvSpPr>
            <a:spLocks noChangeArrowheads="1"/>
          </p:cNvSpPr>
          <p:nvPr/>
        </p:nvSpPr>
        <p:spPr bwMode="auto">
          <a:xfrm>
            <a:off x="187325" y="228600"/>
            <a:ext cx="89154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sz="2400" b="1" u="sng">
                <a:solidFill>
                  <a:srgbClr val="FF3399"/>
                </a:solidFill>
                <a:latin typeface="Times New Roman" pitchFamily="18" charset="0"/>
              </a:rPr>
              <a:t>Bài 2 (Trang 97)</a:t>
            </a:r>
            <a:r>
              <a:rPr lang="en-US" sz="2400" b="1">
                <a:solidFill>
                  <a:srgbClr val="FF3399"/>
                </a:solidFill>
                <a:latin typeface="Times New Roman" pitchFamily="18" charset="0"/>
              </a:rPr>
              <a:t>: </a:t>
            </a:r>
            <a:r>
              <a:rPr lang="en-US" sz="2400" b="1">
                <a:solidFill>
                  <a:srgbClr val="0000CC"/>
                </a:solidFill>
                <a:latin typeface="Times New Roman" pitchFamily="18" charset="0"/>
              </a:rPr>
              <a:t>Tìm từ đồng nghĩa, từ trái nghĩa với mỗi từ trong bảng sau:</a:t>
            </a:r>
          </a:p>
        </p:txBody>
      </p:sp>
      <p:sp>
        <p:nvSpPr>
          <p:cNvPr id="16" name="Line 6"/>
          <p:cNvSpPr>
            <a:spLocks noChangeShapeType="1"/>
          </p:cNvSpPr>
          <p:nvPr/>
        </p:nvSpPr>
        <p:spPr bwMode="auto">
          <a:xfrm>
            <a:off x="3186113" y="600075"/>
            <a:ext cx="1798637" cy="0"/>
          </a:xfrm>
          <a:prstGeom prst="line">
            <a:avLst/>
          </a:prstGeom>
          <a:ln>
            <a:solidFill>
              <a:srgbClr val="C00000"/>
            </a:solidFill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Line 7"/>
          <p:cNvSpPr>
            <a:spLocks noChangeShapeType="1"/>
          </p:cNvSpPr>
          <p:nvPr/>
        </p:nvSpPr>
        <p:spPr bwMode="auto">
          <a:xfrm>
            <a:off x="5181600" y="600075"/>
            <a:ext cx="1568450" cy="0"/>
          </a:xfrm>
          <a:prstGeom prst="line">
            <a:avLst/>
          </a:prstGeom>
          <a:ln>
            <a:solidFill>
              <a:srgbClr val="C00000"/>
            </a:solidFill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4258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596</Words>
  <Application>Microsoft Office PowerPoint</Application>
  <PresentationFormat>On-screen Show (16:9)</PresentationFormat>
  <Paragraphs>69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Flow</vt:lpstr>
      <vt:lpstr>Chủ đề của Office</vt:lpstr>
      <vt:lpstr>Slide 1</vt:lpstr>
      <vt:lpstr>   </vt:lpstr>
      <vt:lpstr>   </vt:lpstr>
      <vt:lpstr>   </vt:lpstr>
      <vt:lpstr>   </vt:lpstr>
      <vt:lpstr>   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admi</cp:lastModifiedBy>
  <cp:revision>8</cp:revision>
  <dcterms:created xsi:type="dcterms:W3CDTF">2021-08-08T06:48:55Z</dcterms:created>
  <dcterms:modified xsi:type="dcterms:W3CDTF">2022-11-12T14:00:32Z</dcterms:modified>
</cp:coreProperties>
</file>