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374" r:id="rId3"/>
    <p:sldId id="365" r:id="rId4"/>
    <p:sldId id="351" r:id="rId5"/>
    <p:sldId id="263" r:id="rId6"/>
    <p:sldId id="367" r:id="rId7"/>
    <p:sldId id="258" r:id="rId8"/>
    <p:sldId id="370" r:id="rId9"/>
    <p:sldId id="259" r:id="rId10"/>
    <p:sldId id="371" r:id="rId11"/>
    <p:sldId id="369" r:id="rId12"/>
    <p:sldId id="261" r:id="rId13"/>
    <p:sldId id="372" r:id="rId14"/>
    <p:sldId id="373" r:id="rId15"/>
    <p:sldId id="260" r:id="rId16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69240" autoAdjust="0"/>
  </p:normalViewPr>
  <p:slideViewPr>
    <p:cSldViewPr snapToGrid="0">
      <p:cViewPr varScale="1">
        <p:scale>
          <a:sx n="56" d="100"/>
          <a:sy n="56" d="100"/>
        </p:scale>
        <p:origin x="153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54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9027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888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71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BT?</a:t>
            </a:r>
          </a:p>
          <a:p>
            <a:pPr marL="171450" indent="-171450">
              <a:buFontTx/>
              <a:buChar char="-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con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dirty="0"/>
              <a:t>Qua BT </a:t>
            </a:r>
            <a:r>
              <a:rPr lang="en-US" dirty="0" err="1"/>
              <a:t>này</a:t>
            </a:r>
            <a:r>
              <a:rPr lang="en-US" dirty="0"/>
              <a:t> con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7601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Hãy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nêu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cách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khác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cho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Đây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là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dạng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gì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chúng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ta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đã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học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=&gt;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chốt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: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giải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toán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Quan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tỉ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lệ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fr-F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dạng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73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. Cho HS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924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r>
              <a:rPr lang="en-US" dirty="0"/>
              <a:t>_ Qua </a:t>
            </a:r>
            <a:r>
              <a:rPr lang="en-US" dirty="0" err="1"/>
              <a:t>các</a:t>
            </a:r>
            <a:r>
              <a:rPr lang="en-US" dirty="0"/>
              <a:t> BT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4072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Giải</a:t>
            </a:r>
            <a:r>
              <a:rPr lang="en-US" dirty="0"/>
              <a:t>: </a:t>
            </a:r>
            <a:r>
              <a:rPr lang="en-US" dirty="0" err="1"/>
              <a:t>Giảm</a:t>
            </a:r>
            <a:r>
              <a:rPr lang="en-US" dirty="0"/>
              <a:t> 10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: 3 600 000 x 10 = 36 000 000 </a:t>
            </a:r>
            <a:r>
              <a:rPr lang="en-US" dirty="0" err="1"/>
              <a:t>đồng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6786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331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0F1F-6A0B-4DB9-84D7-DFDC2FE38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CEE317-9F5D-4BE2-82E5-4C10C762E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E840D-A4DD-44DF-A344-36EAD0D14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B163E-ABFC-4DD3-86D9-F60715AC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D4887-EC00-40EA-B0D3-4B0A3ECE3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291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8A23-FF33-4213-84DF-D9646231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F594D-0891-4D04-9383-FD125A6DD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5F090-0F75-4670-8123-B8807B09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1DB30-B540-40B1-86B1-BAEF8EBE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8219-3C4C-4876-BAB1-80CB193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528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B470B-B147-4461-844C-7DF2238F0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3D972-FDDB-4E45-AC1C-E1825392B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C2B7D-951B-4594-BE70-26820786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CBA6-5FF4-48C3-9EF4-58BA8DDC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6A52-5F45-4A5D-AF4D-2CE48580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3829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6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31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41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0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74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51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750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7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C60C-8618-46AD-82FB-74EFFF22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C9C31-DB43-4DE0-BBAE-F6533C7D0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BF5FA-C717-47B0-9147-7095DAD6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16B44-75AE-4021-8DA4-C2C9231D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A47E-0FA1-4D07-9575-3DAE9B35E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96953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38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00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7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1CF6-67B5-485A-AFB2-FC21C7260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35E1A-39CC-441E-B90C-4356CEF96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EF07A-9F41-451F-8ABB-B8032FD5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DB6F8-4ACC-4A4D-A7FC-D70EA8C5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CE8AE-BF2D-4327-BC7C-68E82697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0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166E8-70FA-498F-A185-66694154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69655-3A4A-4E4B-9C62-0C9ED45E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489C4-AF11-4BFD-81C1-1025F563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6C25E-ECBE-4B92-8E86-2137581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D08B1-C7A0-4AA1-826A-EB7B2490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D1532-F6D5-444C-AA1E-3C957426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083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C42C-C8D8-487F-9C00-C48EBBA9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D0D14-930A-4682-84CF-38DB0E0AE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5F1D2-5EDC-47C7-A9D1-785E1C8B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FA686-148F-4DAD-BD39-9BD8331D90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0777B-E858-4CF5-9160-EC8707666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BE4070-16AC-4EDD-96C5-5AE361D61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B043A7-929C-470D-A4BE-C2F4D588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4C6AA-44DE-4D51-9510-0A806B7A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30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9964-08F6-4BC0-BD1D-B3099953C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84694-FC6B-47F0-B6D6-9BF586244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23B09-0F29-4D33-8B65-851AC550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10744A-2483-4891-945B-C0B169750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61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EF1E3-8B28-4ACC-B472-69AE99ED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0EBF5C-03F3-4922-B6F5-65DD0C76E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B553-09C5-4FF7-8BE8-32496D27B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342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CFF6-2056-4B58-ADD3-51595110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9CE0-C8FE-472C-9C20-A80C3C462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ADF73F-6AB4-41C3-BA4C-3C4E890D9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0722A-50A2-489F-9A73-4E8FE306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F741A-656B-4A0A-921D-76E436AAF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869C7-3458-44DA-9C1B-A95D28E42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60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E83-D48E-4134-A69C-30F2DB41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F25701-90DE-41E4-AE94-C173571E7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50613-A124-46F2-BB74-6CF629F59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43506-D81B-47EE-AD1C-DDC7DE67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686FE-DB66-494C-9874-A780A818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C207F-772D-4434-B846-24E2D526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992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8569-83E0-495F-A414-B3FA911A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0D851-540A-4C2B-80DF-E973A01E4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3F5E-249B-450D-BFB8-31B192538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25/09/2022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938F0-CD65-4F7F-9B72-F499B6126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FDB71-DFAF-4BE5-8CD5-AF1EF98BE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171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17A7-5DE1-4A17-A5DC-140ADB13CB0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E2DE-0354-4B58-91B0-4C7144154C4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5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614150" y="3193576"/>
            <a:ext cx="97990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LUYỆN TẬP </a:t>
            </a:r>
            <a:r>
              <a:rPr lang="vi-VN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 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Trang22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2191817" imgH="1424635" progId="MS_ClipArt_Gallery.2">
                  <p:embed/>
                </p:oleObj>
              </mc:Choice>
              <mc:Fallback>
                <p:oleObj name="Clip" r:id="rId4" imgW="2191817" imgH="1424635" progId="MS_ClipArt_Gallery.2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D4F1A8-2090-4098-988F-B5D010AE19B2}"/>
              </a:ext>
            </a:extLst>
          </p:cNvPr>
          <p:cNvSpPr txBox="1"/>
          <p:nvPr/>
        </p:nvSpPr>
        <p:spPr>
          <a:xfrm>
            <a:off x="614149" y="1910687"/>
            <a:ext cx="9362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</a:t>
            </a:r>
            <a:r>
              <a:rPr lang="vi-VN" sz="6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TOÁN- LỚP 5</a:t>
            </a:r>
            <a:endParaRPr lang="en-US" sz="6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2B73EE-2B28-3CA3-28BF-EC5AD49EF0D1}"/>
              </a:ext>
            </a:extLst>
          </p:cNvPr>
          <p:cNvSpPr txBox="1"/>
          <p:nvPr/>
        </p:nvSpPr>
        <p:spPr>
          <a:xfrm>
            <a:off x="450375" y="257597"/>
            <a:ext cx="9662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NGỌC LÂM 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58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3490" y="95534"/>
            <a:ext cx="98847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12l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50km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391" y="4953000"/>
            <a:ext cx="2857500" cy="1905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362740" y="1761244"/>
            <a:ext cx="3385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100km: 12l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50km: …. l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0545" y="3426954"/>
            <a:ext cx="493757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km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100 : 50 = 2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12 : 2 = 6 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80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33055" y="63964"/>
            <a:ext cx="103087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mộc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7048" y="2531331"/>
            <a:ext cx="63592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12 x 30 = 360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Xưởng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360 : 18 = 20 (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 </a:t>
            </a:r>
            <a:r>
              <a:rPr lang="en-US" sz="32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8E86B-42C5-4091-8D2C-577729657BF0}"/>
              </a:ext>
            </a:extLst>
          </p:cNvPr>
          <p:cNvSpPr txBox="1"/>
          <p:nvPr/>
        </p:nvSpPr>
        <p:spPr>
          <a:xfrm>
            <a:off x="1073015" y="2644170"/>
            <a:ext cx="41953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276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6E0741-C53A-4FEE-AF0B-F54392D24F9B}"/>
              </a:ext>
            </a:extLst>
          </p:cNvPr>
          <p:cNvSpPr txBox="1"/>
          <p:nvPr/>
        </p:nvSpPr>
        <p:spPr>
          <a:xfrm>
            <a:off x="4751614" y="457200"/>
            <a:ext cx="329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55DCDA-D46D-4A10-9891-357E0D163DC9}"/>
                  </a:ext>
                </a:extLst>
              </p:cNvPr>
              <p:cNvSpPr txBox="1"/>
              <p:nvPr/>
            </p:nvSpPr>
            <p:spPr>
              <a:xfrm>
                <a:off x="1704604" y="1335479"/>
                <a:ext cx="9715499" cy="3454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gấp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ghế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18 : 12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18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bộ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30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20 (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20 </a:t>
                </a:r>
                <a:r>
                  <a:rPr lang="en-US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endParaRPr lang="en-US" sz="3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455DCDA-D46D-4A10-9891-357E0D163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604" y="1335479"/>
                <a:ext cx="9715499" cy="3454920"/>
              </a:xfrm>
              <a:prstGeom prst="rect">
                <a:avLst/>
              </a:prstGeom>
              <a:blipFill>
                <a:blip r:embed="rId3"/>
                <a:stretch>
                  <a:fillRect l="-1632" t="-2469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045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2F0D906-E2BD-4C06-86AE-D283C80CFC15}"/>
              </a:ext>
            </a:extLst>
          </p:cNvPr>
          <p:cNvSpPr txBox="1">
            <a:spLocks/>
          </p:cNvSpPr>
          <p:nvPr/>
        </p:nvSpPr>
        <p:spPr>
          <a:xfrm>
            <a:off x="1838944" y="235195"/>
            <a:ext cx="9382760" cy="8117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FC77C6-D964-4D52-91FF-13C73A31F2F1}"/>
              </a:ext>
            </a:extLst>
          </p:cNvPr>
          <p:cNvSpPr txBox="1"/>
          <p:nvPr/>
        </p:nvSpPr>
        <p:spPr>
          <a:xfrm>
            <a:off x="1838944" y="1988623"/>
            <a:ext cx="87736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mở rộng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Nếu trong 1 ngày phải trả công cho toàn bộ thợ làm là 3.600.000 đồng thì xưởng mộc đó đã giảm được bao nhiêu tiền công sau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612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81FF984-8AB3-4D9F-A311-7DABB226D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D6018C-F17E-4655-A45A-7B9AAD3354A8}"/>
              </a:ext>
            </a:extLst>
          </p:cNvPr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7D968D-955B-4E6C-AB17-820227EE9A27}"/>
              </a:ext>
            </a:extLst>
          </p:cNvPr>
          <p:cNvSpPr txBox="1">
            <a:spLocks noChangeArrowheads="1"/>
          </p:cNvSpPr>
          <p:nvPr/>
        </p:nvSpPr>
        <p:spPr>
          <a:xfrm>
            <a:off x="1218955" y="3054394"/>
            <a:ext cx="10070611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0000"/>
              </a:lnSpc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EC1BA2-DE39-4B98-94B6-A7C3EA36F1B7}"/>
              </a:ext>
            </a:extLst>
          </p:cNvPr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9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3B7374-8F25-4595-B0BD-EB38D498C976}"/>
              </a:ext>
            </a:extLst>
          </p:cNvPr>
          <p:cNvSpPr txBox="1"/>
          <p:nvPr/>
        </p:nvSpPr>
        <p:spPr>
          <a:xfrm>
            <a:off x="2479127" y="2411561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57379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104" y="2830828"/>
            <a:ext cx="5791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12 can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/1 can: …. can?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7186" y="378762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pic>
        <p:nvPicPr>
          <p:cNvPr id="4" name="Picture 10" descr="Cau ho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76" y="1471779"/>
            <a:ext cx="640241" cy="107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1414" y="1797594"/>
            <a:ext cx="76642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Rounded Rectangle 1"/>
          <p:cNvSpPr>
            <a:spLocks noChangeArrowheads="1"/>
          </p:cNvSpPr>
          <p:nvPr/>
        </p:nvSpPr>
        <p:spPr bwMode="auto">
          <a:xfrm>
            <a:off x="662750" y="225160"/>
            <a:ext cx="10767250" cy="996998"/>
          </a:xfrm>
          <a:prstGeom prst="roundRect">
            <a:avLst>
              <a:gd name="adj" fmla="val 16667"/>
            </a:avLst>
          </a:prstGeom>
          <a:blipFill>
            <a:blip r:embed="rId5"/>
            <a:tile tx="0" ty="0" sx="100000" sy="100000" flip="none" algn="tl"/>
          </a:blip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10391" y="225159"/>
            <a:ext cx="6330526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48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>
            <a:extLst>
              <a:ext uri="{FF2B5EF4-FFF2-40B4-BE49-F238E27FC236}">
                <a16:creationId xmlns:a16="http://schemas.microsoft.com/office/drawing/2014/main" id="{68F07B36-3BA2-40D8-B9B9-5ECB3AE0FCAF}"/>
              </a:ext>
            </a:extLst>
          </p:cNvPr>
          <p:cNvSpPr/>
          <p:nvPr/>
        </p:nvSpPr>
        <p:spPr bwMode="auto">
          <a:xfrm>
            <a:off x="1073676" y="2442811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63E4E5C-77B3-46BB-977F-8C732BFEE130}"/>
              </a:ext>
            </a:extLst>
          </p:cNvPr>
          <p:cNvSpPr/>
          <p:nvPr/>
        </p:nvSpPr>
        <p:spPr bwMode="auto">
          <a:xfrm>
            <a:off x="1114808" y="389949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244" y="1915871"/>
            <a:ext cx="104814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1114808" y="3722392"/>
            <a:ext cx="10086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800" dirty="0"/>
          </a:p>
        </p:txBody>
      </p:sp>
      <p:sp>
        <p:nvSpPr>
          <p:cNvPr id="2" name="Rectangle 1"/>
          <p:cNvSpPr/>
          <p:nvPr/>
        </p:nvSpPr>
        <p:spPr>
          <a:xfrm>
            <a:off x="1614099" y="2226111"/>
            <a:ext cx="10086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14099" y="3689791"/>
            <a:ext cx="103709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EC7D83-A9F1-4741-A2FF-439D007D06DB}"/>
              </a:ext>
            </a:extLst>
          </p:cNvPr>
          <p:cNvSpPr txBox="1">
            <a:spLocks/>
          </p:cNvSpPr>
          <p:nvPr/>
        </p:nvSpPr>
        <p:spPr>
          <a:xfrm>
            <a:off x="1814946" y="529453"/>
            <a:ext cx="8229600" cy="11723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extLst>
      <p:ext uri="{BB962C8B-B14F-4D97-AF65-F5344CB8AC3E}">
        <p14:creationId xmlns:p14="http://schemas.microsoft.com/office/powerpoint/2010/main" val="2675341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40E3F-8299-40AE-91B5-5A9561D89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3B7374-8F25-4595-B0BD-EB38D498C976}"/>
              </a:ext>
            </a:extLst>
          </p:cNvPr>
          <p:cNvSpPr txBox="1"/>
          <p:nvPr/>
        </p:nvSpPr>
        <p:spPr>
          <a:xfrm>
            <a:off x="2178268" y="2427890"/>
            <a:ext cx="72337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395186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62938" y="184039"/>
                <a:ext cx="9345389" cy="1788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1:</a:t>
                </a: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28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sinh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200" b="1" i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lớp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bao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b="1" dirty="0" err="1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nam</a:t>
                </a:r>
                <a:r>
                  <a:rPr lang="en-US" sz="32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938" y="184039"/>
                <a:ext cx="9345389" cy="1788567"/>
              </a:xfrm>
              <a:prstGeom prst="rect">
                <a:avLst/>
              </a:prstGeom>
              <a:blipFill>
                <a:blip r:embed="rId2"/>
                <a:stretch>
                  <a:fillRect l="-1696" t="-4762" b="-9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864863" y="2112346"/>
            <a:ext cx="18245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712688" y="2962637"/>
            <a:ext cx="174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662487" y="3179763"/>
            <a:ext cx="1433513" cy="249237"/>
            <a:chOff x="3048000" y="3214687"/>
            <a:chExt cx="1433513" cy="249238"/>
          </a:xfrm>
        </p:grpSpPr>
        <p:sp>
          <p:nvSpPr>
            <p:cNvPr id="11" name="Line 26"/>
            <p:cNvSpPr>
              <a:spLocks noChangeShapeType="1"/>
            </p:cNvSpPr>
            <p:nvPr/>
          </p:nvSpPr>
          <p:spPr bwMode="auto">
            <a:xfrm>
              <a:off x="3775075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8" name="Line 35"/>
            <p:cNvSpPr>
              <a:spLocks noChangeShapeType="1"/>
            </p:cNvSpPr>
            <p:nvPr/>
          </p:nvSpPr>
          <p:spPr bwMode="auto">
            <a:xfrm>
              <a:off x="4481513" y="322897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724945" y="3580442"/>
            <a:ext cx="1600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HS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662487" y="3798591"/>
            <a:ext cx="3617913" cy="258763"/>
            <a:chOff x="3048000" y="3900487"/>
            <a:chExt cx="3617913" cy="258763"/>
          </a:xfrm>
        </p:grpSpPr>
        <p:sp>
          <p:nvSpPr>
            <p:cNvPr id="24" name="Line 39"/>
            <p:cNvSpPr>
              <a:spLocks noChangeShapeType="1"/>
            </p:cNvSpPr>
            <p:nvPr/>
          </p:nvSpPr>
          <p:spPr bwMode="auto">
            <a:xfrm>
              <a:off x="52228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>
              <a:off x="450215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Line 43"/>
            <p:cNvSpPr>
              <a:spLocks noChangeShapeType="1"/>
            </p:cNvSpPr>
            <p:nvPr/>
          </p:nvSpPr>
          <p:spPr bwMode="auto">
            <a:xfrm>
              <a:off x="59436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2" name="Line 48"/>
            <p:cNvSpPr>
              <a:spLocks noChangeShapeType="1"/>
            </p:cNvSpPr>
            <p:nvPr/>
          </p:nvSpPr>
          <p:spPr bwMode="auto">
            <a:xfrm>
              <a:off x="5216525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Line 49"/>
            <p:cNvSpPr>
              <a:spLocks noChangeShapeType="1"/>
            </p:cNvSpPr>
            <p:nvPr/>
          </p:nvSpPr>
          <p:spPr bwMode="auto">
            <a:xfrm>
              <a:off x="5949950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4" name="Line 50"/>
            <p:cNvSpPr>
              <a:spLocks noChangeShapeType="1"/>
            </p:cNvSpPr>
            <p:nvPr/>
          </p:nvSpPr>
          <p:spPr bwMode="auto">
            <a:xfrm>
              <a:off x="6665913" y="3929062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8435183" y="2975912"/>
            <a:ext cx="1714499" cy="1143000"/>
            <a:chOff x="7543800" y="3138487"/>
            <a:chExt cx="1714499" cy="1143000"/>
          </a:xfrm>
        </p:grpSpPr>
        <p:sp>
          <p:nvSpPr>
            <p:cNvPr id="38" name="AutoShape 62"/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" name="Text Box 98"/>
            <p:cNvSpPr txBox="1">
              <a:spLocks noChangeArrowheads="1"/>
            </p:cNvSpPr>
            <p:nvPr/>
          </p:nvSpPr>
          <p:spPr bwMode="auto">
            <a:xfrm>
              <a:off x="7911626" y="3271837"/>
              <a:ext cx="134667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28 HS</a:t>
              </a:r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4674346" y="2633140"/>
            <a:ext cx="1385141" cy="676681"/>
            <a:chOff x="3124200" y="2616312"/>
            <a:chExt cx="3429000" cy="598375"/>
          </a:xfrm>
        </p:grpSpPr>
        <p:sp>
          <p:nvSpPr>
            <p:cNvPr id="41" name="AutoShape 103"/>
            <p:cNvSpPr>
              <a:spLocks/>
            </p:cNvSpPr>
            <p:nvPr/>
          </p:nvSpPr>
          <p:spPr bwMode="auto">
            <a:xfrm rot="-5400000">
              <a:off x="4686300" y="1347787"/>
              <a:ext cx="304800" cy="3429000"/>
            </a:xfrm>
            <a:prstGeom prst="rightBrace">
              <a:avLst>
                <a:gd name="adj1" fmla="val 93750"/>
                <a:gd name="adj2" fmla="val 5208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2" name="Text Box 106"/>
            <p:cNvSpPr txBox="1">
              <a:spLocks noChangeArrowheads="1"/>
            </p:cNvSpPr>
            <p:nvPr/>
          </p:nvSpPr>
          <p:spPr bwMode="auto">
            <a:xfrm>
              <a:off x="3927571" y="2616312"/>
              <a:ext cx="1822257" cy="408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grpSp>
        <p:nvGrpSpPr>
          <p:cNvPr id="43" name="Group 42"/>
          <p:cNvGrpSpPr>
            <a:grpSpLocks/>
          </p:cNvGrpSpPr>
          <p:nvPr/>
        </p:nvGrpSpPr>
        <p:grpSpPr bwMode="auto">
          <a:xfrm>
            <a:off x="4678364" y="3990927"/>
            <a:ext cx="3546475" cy="752149"/>
            <a:chOff x="3048000" y="4281487"/>
            <a:chExt cx="4267200" cy="986521"/>
          </a:xfrm>
        </p:grpSpPr>
        <p:sp>
          <p:nvSpPr>
            <p:cNvPr id="44" name="AutoShape 105"/>
            <p:cNvSpPr>
              <a:spLocks/>
            </p:cNvSpPr>
            <p:nvPr/>
          </p:nvSpPr>
          <p:spPr bwMode="auto">
            <a:xfrm rot="5400000" flipV="1">
              <a:off x="4953000" y="2376487"/>
              <a:ext cx="457200" cy="4267200"/>
            </a:xfrm>
            <a:prstGeom prst="rightBrace">
              <a:avLst>
                <a:gd name="adj1" fmla="val 58333"/>
                <a:gd name="adj2" fmla="val 526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4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5" name="Text Box 107"/>
            <p:cNvSpPr txBox="1">
              <a:spLocks noChangeArrowheads="1"/>
            </p:cNvSpPr>
            <p:nvPr/>
          </p:nvSpPr>
          <p:spPr bwMode="auto">
            <a:xfrm>
              <a:off x="5105400" y="4662487"/>
              <a:ext cx="885691" cy="6055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400" b="1" dirty="0">
                  <a:solidFill>
                    <a:srgbClr val="FF0066"/>
                  </a:solidFill>
                  <a:latin typeface="Calibri" panose="020F0502020204030204" pitchFamily="34" charset="0"/>
                </a:rPr>
                <a:t>? HS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C94646D5-3018-495A-9C70-D4561ABBA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557" y="4597468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9085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id="{1655B3FE-C702-4D43-A3EB-3F115F9056B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-872836" y="780596"/>
            <a:ext cx="12484228" cy="3688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nam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28 : (2 + 5) x 2 = 8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nữ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    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28 – 8 = 20 (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8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20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25608982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0037" y="266451"/>
            <a:ext cx="103354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15m.</a:t>
            </a: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2010811" y="1836949"/>
            <a:ext cx="15856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Tóm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tắt</a:t>
            </a:r>
            <a:endParaRPr lang="en-US" altLang="en-US" sz="3200" b="1" dirty="0">
              <a:solidFill>
                <a:srgbClr val="3333FF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136614" y="2670016"/>
            <a:ext cx="22557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3333FF"/>
                </a:solidFill>
                <a:latin typeface="Calibri" panose="020F0502020204030204" pitchFamily="34" charset="0"/>
              </a:rPr>
              <a:t>: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457471" y="2839594"/>
            <a:ext cx="706438" cy="249237"/>
            <a:chOff x="3048000" y="3214687"/>
            <a:chExt cx="706438" cy="249238"/>
          </a:xfrm>
        </p:grpSpPr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3048000" y="32146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3670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754438" y="32353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2166801" y="3503083"/>
            <a:ext cx="22557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3333FF"/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rgbClr val="3333FF"/>
                </a:solidFill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436834" y="3682035"/>
            <a:ext cx="1427163" cy="258763"/>
            <a:chOff x="3048000" y="3900487"/>
            <a:chExt cx="1427163" cy="258763"/>
          </a:xfrm>
        </p:grpSpPr>
        <p:sp>
          <p:nvSpPr>
            <p:cNvPr id="26" name="Line 42"/>
            <p:cNvSpPr>
              <a:spLocks noChangeShapeType="1"/>
            </p:cNvSpPr>
            <p:nvPr/>
          </p:nvSpPr>
          <p:spPr bwMode="auto">
            <a:xfrm>
              <a:off x="3775075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9" name="Line 45"/>
            <p:cNvSpPr>
              <a:spLocks noChangeShapeType="1"/>
            </p:cNvSpPr>
            <p:nvPr/>
          </p:nvSpPr>
          <p:spPr bwMode="auto">
            <a:xfrm>
              <a:off x="3055938" y="393065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1" name="Line 47"/>
            <p:cNvSpPr>
              <a:spLocks noChangeShapeType="1"/>
            </p:cNvSpPr>
            <p:nvPr/>
          </p:nvSpPr>
          <p:spPr bwMode="auto">
            <a:xfrm>
              <a:off x="3754438" y="3900487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5" name="Line 51"/>
            <p:cNvSpPr>
              <a:spLocks noChangeShapeType="1"/>
            </p:cNvSpPr>
            <p:nvPr/>
          </p:nvSpPr>
          <p:spPr bwMode="auto">
            <a:xfrm>
              <a:off x="4475163" y="3921125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6" name="Line 53"/>
            <p:cNvSpPr>
              <a:spLocks noChangeShapeType="1"/>
            </p:cNvSpPr>
            <p:nvPr/>
          </p:nvSpPr>
          <p:spPr bwMode="auto">
            <a:xfrm>
              <a:off x="3048000" y="4052887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 b="1">
                <a:solidFill>
                  <a:prstClr val="black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D0D085E-E3B3-4B92-A798-5016356F92E2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5286993" y="2932161"/>
            <a:ext cx="606153" cy="934871"/>
            <a:chOff x="7543800" y="3138484"/>
            <a:chExt cx="556536" cy="1458217"/>
          </a:xfrm>
        </p:grpSpPr>
        <p:sp>
          <p:nvSpPr>
            <p:cNvPr id="25" name="AutoShape 62">
              <a:extLst>
                <a:ext uri="{FF2B5EF4-FFF2-40B4-BE49-F238E27FC236}">
                  <a16:creationId xmlns:a16="http://schemas.microsoft.com/office/drawing/2014/main" id="{79DC0D7B-B6CA-45B8-8F27-29DF63808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3800" y="3138487"/>
              <a:ext cx="228600" cy="114300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 sz="2800" b="1">
                <a:solidFill>
                  <a:srgbClr val="3333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Text Box 98">
              <a:extLst>
                <a:ext uri="{FF2B5EF4-FFF2-40B4-BE49-F238E27FC236}">
                  <a16:creationId xmlns:a16="http://schemas.microsoft.com/office/drawing/2014/main" id="{DD88072D-F19C-425E-85F5-C80FD6E992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7102773" y="3599139"/>
              <a:ext cx="1458217" cy="5369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 dirty="0">
                  <a:solidFill>
                    <a:srgbClr val="3333FF"/>
                  </a:solidFill>
                  <a:cs typeface="Times New Roman" panose="02020603050405020304" pitchFamily="18" charset="0"/>
                </a:rPr>
                <a:t>15m</a:t>
              </a:r>
            </a:p>
          </p:txBody>
        </p:sp>
      </p:grpSp>
      <p:sp>
        <p:nvSpPr>
          <p:cNvPr id="28" name="Text Box 313">
            <a:extLst>
              <a:ext uri="{FF2B5EF4-FFF2-40B4-BE49-F238E27FC236}">
                <a16:creationId xmlns:a16="http://schemas.microsoft.com/office/drawing/2014/main" id="{3885E736-43C3-4CB7-8188-36F84ED1E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842" y="3051891"/>
            <a:ext cx="2743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.VnTime" pitchFamily="34" charset="0"/>
              </a:rPr>
              <a:t>Chu vi: ? 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2BD987-F802-49C4-9597-3A8AFBEA1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2133" y="2885629"/>
            <a:ext cx="154274" cy="119133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EEA22F4-CD74-4347-90AD-6A389454A3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581139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00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>
            <a:extLst>
              <a:ext uri="{FF2B5EF4-FFF2-40B4-BE49-F238E27FC236}">
                <a16:creationId xmlns:a16="http://schemas.microsoft.com/office/drawing/2014/main" id="{730C68CD-1F67-4801-8AE3-4198362D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918" y="1103846"/>
            <a:ext cx="9235220" cy="369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giải</a:t>
            </a:r>
            <a:endParaRPr lang="en-US" altLang="en-US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15 : (2 – 1) x 1 = 15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15 x 2 = 30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Chu vi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mảnh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đất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         (15 + 30) x 2 = 90 (m)</a:t>
            </a:r>
          </a:p>
          <a:p>
            <a:pPr>
              <a:lnSpc>
                <a:spcPct val="150000"/>
              </a:lnSpc>
              <a:defRPr/>
            </a:pP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Đáp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: 90m</a:t>
            </a:r>
          </a:p>
        </p:txBody>
      </p:sp>
    </p:spTree>
    <p:extLst>
      <p:ext uri="{BB962C8B-B14F-4D97-AF65-F5344CB8AC3E}">
        <p14:creationId xmlns:p14="http://schemas.microsoft.com/office/powerpoint/2010/main" val="279996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816</Words>
  <Application>Microsoft Office PowerPoint</Application>
  <PresentationFormat>Widescreen</PresentationFormat>
  <Paragraphs>92</Paragraphs>
  <Slides>14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.VnTime</vt:lpstr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1_Office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Hà Minh Châu</cp:lastModifiedBy>
  <cp:revision>215</cp:revision>
  <cp:lastPrinted>2021-04-06T22:48:27Z</cp:lastPrinted>
  <dcterms:created xsi:type="dcterms:W3CDTF">2021-04-05T03:43:09Z</dcterms:created>
  <dcterms:modified xsi:type="dcterms:W3CDTF">2022-09-25T14:20:35Z</dcterms:modified>
</cp:coreProperties>
</file>