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95" r:id="rId2"/>
    <p:sldId id="296" r:id="rId3"/>
    <p:sldId id="298" r:id="rId4"/>
    <p:sldId id="315" r:id="rId5"/>
    <p:sldId id="316" r:id="rId6"/>
    <p:sldId id="317" r:id="rId7"/>
    <p:sldId id="301" r:id="rId8"/>
    <p:sldId id="311" r:id="rId9"/>
    <p:sldId id="312" r:id="rId10"/>
    <p:sldId id="314" r:id="rId11"/>
    <p:sldId id="318" r:id="rId12"/>
    <p:sldId id="29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96" autoAdjust="0"/>
    <p:restoredTop sz="97691" autoAdjust="0"/>
  </p:normalViewPr>
  <p:slideViewPr>
    <p:cSldViewPr snapToGrid="0">
      <p:cViewPr varScale="1">
        <p:scale>
          <a:sx n="75" d="100"/>
          <a:sy n="75" d="100"/>
        </p:scale>
        <p:origin x="61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94A46-C361-4976-8C31-F67C521657BB}" type="datetimeFigureOut">
              <a:rPr lang="en-US" smtClean="0"/>
              <a:t>11/7/2021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DA2D2D-9BBB-4508-A88F-DA72A7697DAF}" type="slidenum">
              <a:rPr lang="en-US" smtClean="0"/>
              <a:t>‹#›</a:t>
            </a:fld>
            <a:endParaRPr lang="en-US"/>
          </a:p>
        </p:txBody>
      </p:sp>
    </p:spTree>
    <p:extLst>
      <p:ext uri="{BB962C8B-B14F-4D97-AF65-F5344CB8AC3E}">
        <p14:creationId xmlns:p14="http://schemas.microsoft.com/office/powerpoint/2010/main" val="1622231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a:t>
            </a:fld>
            <a:endParaRPr lang="zh-CN" altLang="en-US"/>
          </a:p>
        </p:txBody>
      </p:sp>
    </p:spTree>
    <p:extLst>
      <p:ext uri="{BB962C8B-B14F-4D97-AF65-F5344CB8AC3E}">
        <p14:creationId xmlns:p14="http://schemas.microsoft.com/office/powerpoint/2010/main" val="246807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2</a:t>
            </a:fld>
            <a:endParaRPr lang="zh-CN" altLang="en-US"/>
          </a:p>
        </p:txBody>
      </p:sp>
    </p:spTree>
    <p:extLst>
      <p:ext uri="{BB962C8B-B14F-4D97-AF65-F5344CB8AC3E}">
        <p14:creationId xmlns:p14="http://schemas.microsoft.com/office/powerpoint/2010/main" val="4080083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D7DA2D2D-9BBB-4508-A88F-DA72A7697DAF}" type="slidenum">
              <a:rPr lang="en-US" smtClean="0"/>
              <a:t>7</a:t>
            </a:fld>
            <a:endParaRPr lang="en-US"/>
          </a:p>
        </p:txBody>
      </p:sp>
    </p:spTree>
    <p:extLst>
      <p:ext uri="{BB962C8B-B14F-4D97-AF65-F5344CB8AC3E}">
        <p14:creationId xmlns:p14="http://schemas.microsoft.com/office/powerpoint/2010/main" val="3775438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11</a:t>
            </a:fld>
            <a:endParaRPr lang="zh-CN" altLang="en-US"/>
          </a:p>
        </p:txBody>
      </p:sp>
    </p:spTree>
    <p:extLst>
      <p:ext uri="{BB962C8B-B14F-4D97-AF65-F5344CB8AC3E}">
        <p14:creationId xmlns:p14="http://schemas.microsoft.com/office/powerpoint/2010/main" val="3956914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12</a:t>
            </a:fld>
            <a:endParaRPr lang="zh-CN" altLang="en-US"/>
          </a:p>
        </p:txBody>
      </p:sp>
    </p:spTree>
    <p:extLst>
      <p:ext uri="{BB962C8B-B14F-4D97-AF65-F5344CB8AC3E}">
        <p14:creationId xmlns:p14="http://schemas.microsoft.com/office/powerpoint/2010/main" val="1700155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78F2A3-D581-48CC-BEE3-0982EB8DB330}"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1299469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1520401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79324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1094370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78F2A3-D581-48CC-BEE3-0982EB8DB330}"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432547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78F2A3-D581-48CC-BEE3-0982EB8DB330}"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216966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78F2A3-D581-48CC-BEE3-0982EB8DB330}" type="datetimeFigureOut">
              <a:rPr lang="en-US" smtClean="0"/>
              <a:t>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4093214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78F2A3-D581-48CC-BEE3-0982EB8DB330}" type="datetimeFigureOut">
              <a:rPr lang="en-US" smtClean="0"/>
              <a:t>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2785973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78F2A3-D581-48CC-BEE3-0982EB8DB330}" type="datetimeFigureOut">
              <a:rPr lang="en-US" smtClean="0"/>
              <a:t>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818751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78F2A3-D581-48CC-BEE3-0982EB8DB330}"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2097403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78F2A3-D581-48CC-BEE3-0982EB8DB330}"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397103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8F2A3-D581-48CC-BEE3-0982EB8DB330}" type="datetimeFigureOut">
              <a:rPr lang="en-US" smtClean="0"/>
              <a:t>11/7/2021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8C058-2AB2-4F66-8B3A-4DA10EBC1D05}" type="slidenum">
              <a:rPr lang="en-US" smtClean="0"/>
              <a:t>‹#›</a:t>
            </a:fld>
            <a:endParaRPr lang="en-US"/>
          </a:p>
        </p:txBody>
      </p:sp>
    </p:spTree>
    <p:extLst>
      <p:ext uri="{BB962C8B-B14F-4D97-AF65-F5344CB8AC3E}">
        <p14:creationId xmlns:p14="http://schemas.microsoft.com/office/powerpoint/2010/main" val="194001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13.emf"/><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emf"/><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3.emf"/><Relationship Id="rId12"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8.png"/><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image" Target="../media/image12.emf"/><Relationship Id="rId9" Type="http://schemas.openxmlformats.org/officeDocument/2006/relationships/image" Target="../media/image16.pn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3.emf"/><Relationship Id="rId12"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8.png"/><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image" Target="../media/image12.emf"/><Relationship Id="rId9" Type="http://schemas.openxmlformats.org/officeDocument/2006/relationships/image" Target="../media/image16.png"/><Relationship Id="rId1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3.wdp"/><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2.xml"/><Relationship Id="rId6" Type="http://schemas.microsoft.com/office/2007/relationships/hdphoto" Target="../media/hdphoto4.wdp"/><Relationship Id="rId11" Type="http://schemas.openxmlformats.org/officeDocument/2006/relationships/image" Target="../media/image13.emf"/><Relationship Id="rId5" Type="http://schemas.openxmlformats.org/officeDocument/2006/relationships/image" Target="../media/image27.png"/><Relationship Id="rId10" Type="http://schemas.openxmlformats.org/officeDocument/2006/relationships/image" Target="../media/image12.emf"/><Relationship Id="rId4" Type="http://schemas.openxmlformats.org/officeDocument/2006/relationships/image" Target="../media/image26.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466D3825-4332-4B7D-8C1A-56B25B40C2D9}"/>
              </a:ext>
            </a:extLst>
          </p:cNvPr>
          <p:cNvGrpSpPr/>
          <p:nvPr/>
        </p:nvGrpSpPr>
        <p:grpSpPr>
          <a:xfrm>
            <a:off x="0" y="0"/>
            <a:ext cx="12192000" cy="2067871"/>
            <a:chOff x="0" y="-127504"/>
            <a:chExt cx="12192000" cy="1361807"/>
          </a:xfrm>
        </p:grpSpPr>
        <p:sp>
          <p:nvSpPr>
            <p:cNvPr id="6" name="Rectangle: Top Corners Rounded 5">
              <a:extLst>
                <a:ext uri="{FF2B5EF4-FFF2-40B4-BE49-F238E27FC236}">
                  <a16:creationId xmlns:a16="http://schemas.microsoft.com/office/drawing/2014/main" xmlns="" id="{71214D57-23E5-48C7-A3A5-78A36B9CEB16}"/>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Rectangle: Top Corners Rounded 6">
              <a:extLst>
                <a:ext uri="{FF2B5EF4-FFF2-40B4-BE49-F238E27FC236}">
                  <a16:creationId xmlns:a16="http://schemas.microsoft.com/office/drawing/2014/main" xmlns="" id="{7E3EEB88-F142-4A0F-845C-8237F84C4BEA}"/>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pic>
        <p:nvPicPr>
          <p:cNvPr id="8" name="Picture 7">
            <a:extLst>
              <a:ext uri="{FF2B5EF4-FFF2-40B4-BE49-F238E27FC236}">
                <a16:creationId xmlns:a16="http://schemas.microsoft.com/office/drawing/2014/main" xmlns="" id="{F158C314-3395-49B5-91FF-98CEF0A66F49}"/>
              </a:ext>
            </a:extLst>
          </p:cNvPr>
          <p:cNvPicPr>
            <a:picLocks noChangeAspect="1"/>
          </p:cNvPicPr>
          <p:nvPr/>
        </p:nvPicPr>
        <p:blipFill rotWithShape="1">
          <a:blip r:embed="rId3"/>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9" name="Group 8">
            <a:extLst>
              <a:ext uri="{FF2B5EF4-FFF2-40B4-BE49-F238E27FC236}">
                <a16:creationId xmlns:a16="http://schemas.microsoft.com/office/drawing/2014/main" xmlns="" id="{6972E46D-801C-478B-84E2-279D597810AE}"/>
              </a:ext>
            </a:extLst>
          </p:cNvPr>
          <p:cNvGrpSpPr/>
          <p:nvPr/>
        </p:nvGrpSpPr>
        <p:grpSpPr>
          <a:xfrm>
            <a:off x="404014" y="588766"/>
            <a:ext cx="2236024" cy="3156219"/>
            <a:chOff x="299812" y="247841"/>
            <a:chExt cx="2236024" cy="2204862"/>
          </a:xfrm>
        </p:grpSpPr>
        <p:pic>
          <p:nvPicPr>
            <p:cNvPr id="12" name="Picture 11">
              <a:extLst>
                <a:ext uri="{FF2B5EF4-FFF2-40B4-BE49-F238E27FC236}">
                  <a16:creationId xmlns:a16="http://schemas.microsoft.com/office/drawing/2014/main" xmlns="" id="{BC413320-9252-47B5-B9DD-5B55D64D5FC3}"/>
                </a:ext>
              </a:extLst>
            </p:cNvPr>
            <p:cNvPicPr>
              <a:picLocks noChangeAspect="1"/>
            </p:cNvPicPr>
            <p:nvPr/>
          </p:nvPicPr>
          <p:blipFill rotWithShape="1">
            <a:blip r:embed="rId4"/>
            <a:srcRect r="32937"/>
            <a:stretch/>
          </p:blipFill>
          <p:spPr>
            <a:xfrm>
              <a:off x="299812" y="361594"/>
              <a:ext cx="2150557" cy="2091109"/>
            </a:xfrm>
            <a:prstGeom prst="rect">
              <a:avLst/>
            </a:prstGeom>
          </p:spPr>
        </p:pic>
        <p:pic>
          <p:nvPicPr>
            <p:cNvPr id="13" name="Picture 12">
              <a:extLst>
                <a:ext uri="{FF2B5EF4-FFF2-40B4-BE49-F238E27FC236}">
                  <a16:creationId xmlns:a16="http://schemas.microsoft.com/office/drawing/2014/main" xmlns="" id="{BE789AD6-AB81-402D-941C-26F77BF1A459}"/>
                </a:ext>
              </a:extLst>
            </p:cNvPr>
            <p:cNvPicPr>
              <a:picLocks noChangeAspect="1"/>
            </p:cNvPicPr>
            <p:nvPr/>
          </p:nvPicPr>
          <p:blipFill rotWithShape="1">
            <a:blip r:embed="rId5"/>
            <a:srcRect r="34344"/>
            <a:stretch/>
          </p:blipFill>
          <p:spPr>
            <a:xfrm>
              <a:off x="518441" y="247841"/>
              <a:ext cx="2017395" cy="2091109"/>
            </a:xfrm>
            <a:prstGeom prst="rect">
              <a:avLst/>
            </a:prstGeom>
          </p:spPr>
        </p:pic>
      </p:grpSp>
      <p:sp>
        <p:nvSpPr>
          <p:cNvPr id="14" name="Oval 13">
            <a:extLst>
              <a:ext uri="{FF2B5EF4-FFF2-40B4-BE49-F238E27FC236}">
                <a16:creationId xmlns:a16="http://schemas.microsoft.com/office/drawing/2014/main" xmlns="" id="{6EFF4F86-F9EB-41FA-B349-4013F6285245}"/>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文本框 22">
            <a:extLst>
              <a:ext uri="{FF2B5EF4-FFF2-40B4-BE49-F238E27FC236}">
                <a16:creationId xmlns:a16="http://schemas.microsoft.com/office/drawing/2014/main" xmlns="" id="{ADEBE5D5-D1F2-40FA-BDBF-9BDF6D13E5E5}"/>
              </a:ext>
            </a:extLst>
          </p:cNvPr>
          <p:cNvSpPr txBox="1"/>
          <p:nvPr/>
        </p:nvSpPr>
        <p:spPr>
          <a:xfrm>
            <a:off x="1875941" y="1022679"/>
            <a:ext cx="1661104" cy="1569660"/>
          </a:xfrm>
          <a:prstGeom prst="rect">
            <a:avLst/>
          </a:prstGeom>
          <a:noFill/>
        </p:spPr>
        <p:txBody>
          <a:bodyPr wrap="square" rtlCol="0">
            <a:spAutoFit/>
          </a:bodyPr>
          <a:lstStyle/>
          <a:p>
            <a:pPr algn="ctr"/>
            <a:r>
              <a:rPr lang="en-US" altLang="zh-CN" sz="4800" b="1" dirty="0" smtClean="0">
                <a:solidFill>
                  <a:schemeClr val="bg1"/>
                </a:solidFill>
                <a:effectLst/>
                <a:latin typeface="Arial" panose="020B0604020202020204" pitchFamily="34" charset="0"/>
                <a:ea typeface="Arial-Rounded" panose="020B0500000000000000" pitchFamily="34" charset="0"/>
                <a:cs typeface="Arial" panose="020B0604020202020204" pitchFamily="34" charset="0"/>
              </a:rPr>
              <a:t>Tuần 10</a:t>
            </a:r>
            <a:endParaRPr lang="zh-CN" altLang="en-US" sz="4800" b="1" dirty="0">
              <a:solidFill>
                <a:schemeClr val="bg1"/>
              </a:solidFill>
              <a:effectLst/>
              <a:latin typeface="Arial" panose="020B0604020202020204" pitchFamily="34" charset="0"/>
              <a:ea typeface="Arial-Rounded" panose="020B0500000000000000" pitchFamily="34" charset="0"/>
              <a:cs typeface="Arial" panose="020B0604020202020204" pitchFamily="34" charset="0"/>
            </a:endParaRPr>
          </a:p>
        </p:txBody>
      </p:sp>
      <p:sp>
        <p:nvSpPr>
          <p:cNvPr id="16" name="文本框 22">
            <a:extLst>
              <a:ext uri="{FF2B5EF4-FFF2-40B4-BE49-F238E27FC236}">
                <a16:creationId xmlns:a16="http://schemas.microsoft.com/office/drawing/2014/main" xmlns="" id="{0C9928D3-15CE-463A-8DD4-D2BDB8DB2C15}"/>
              </a:ext>
            </a:extLst>
          </p:cNvPr>
          <p:cNvSpPr txBox="1"/>
          <p:nvPr/>
        </p:nvSpPr>
        <p:spPr>
          <a:xfrm>
            <a:off x="5536387" y="1365944"/>
            <a:ext cx="2464613" cy="923330"/>
          </a:xfrm>
          <a:prstGeom prst="rect">
            <a:avLst/>
          </a:prstGeom>
          <a:noFill/>
        </p:spPr>
        <p:txBody>
          <a:bodyPr wrap="square" rtlCol="0">
            <a:spAutoFit/>
          </a:bodyPr>
          <a:lstStyle/>
          <a:p>
            <a:r>
              <a:rPr lang="en-US" altLang="zh-CN" sz="5400" dirty="0">
                <a:solidFill>
                  <a:srgbClr val="FF0000"/>
                </a:solidFill>
                <a:latin typeface="Arial" panose="020B0604020202020204" pitchFamily="34" charset="0"/>
                <a:ea typeface="思源黑体 CN Bold" panose="020B0800000000000000" pitchFamily="34" charset="-122"/>
                <a:cs typeface="Arial" panose="020B0604020202020204" pitchFamily="34" charset="0"/>
              </a:rPr>
              <a:t>VIẾT</a:t>
            </a:r>
            <a:endParaRPr lang="zh-CN" altLang="en-US" sz="5400" dirty="0">
              <a:solidFill>
                <a:srgbClr val="FF0000"/>
              </a:solidFill>
              <a:latin typeface="Arial" panose="020B0604020202020204" pitchFamily="34" charset="0"/>
              <a:ea typeface="思源黑体 CN Bold" panose="020B0800000000000000" pitchFamily="34" charset="-122"/>
              <a:cs typeface="Arial" panose="020B0604020202020204" pitchFamily="34" charset="0"/>
            </a:endParaRPr>
          </a:p>
        </p:txBody>
      </p:sp>
      <p:sp>
        <p:nvSpPr>
          <p:cNvPr id="17" name="文本框 22">
            <a:extLst>
              <a:ext uri="{FF2B5EF4-FFF2-40B4-BE49-F238E27FC236}">
                <a16:creationId xmlns:a16="http://schemas.microsoft.com/office/drawing/2014/main" xmlns="" id="{EEC9C8C1-0C79-413E-BAA9-97ED57DE33F1}"/>
              </a:ext>
            </a:extLst>
          </p:cNvPr>
          <p:cNvSpPr txBox="1"/>
          <p:nvPr/>
        </p:nvSpPr>
        <p:spPr>
          <a:xfrm>
            <a:off x="2200939" y="3488525"/>
            <a:ext cx="8176438" cy="1754326"/>
          </a:xfrm>
          <a:prstGeom prst="rect">
            <a:avLst/>
          </a:prstGeom>
          <a:noFill/>
        </p:spPr>
        <p:txBody>
          <a:bodyPr wrap="square" rtlCol="0">
            <a:spAutoFit/>
          </a:bodyPr>
          <a:lstStyle/>
          <a:p>
            <a:pPr algn="ctr"/>
            <a:r>
              <a:rPr lang="en-US" altLang="zh-CN" sz="5400" dirty="0">
                <a:solidFill>
                  <a:srgbClr val="FF0000"/>
                </a:solidFill>
                <a:latin typeface="Arial" panose="020B0604020202020204" pitchFamily="34" charset="0"/>
                <a:ea typeface="思源黑体 CN Bold" panose="020B0800000000000000" pitchFamily="34" charset="-122"/>
                <a:cs typeface="Arial" panose="020B0604020202020204" pitchFamily="34" charset="0"/>
              </a:rPr>
              <a:t>CHÍNH TẢ: </a:t>
            </a:r>
          </a:p>
          <a:p>
            <a:pPr algn="ctr"/>
            <a:r>
              <a:rPr lang="en-US" altLang="zh-CN" sz="5400" dirty="0" smtClean="0">
                <a:solidFill>
                  <a:srgbClr val="FF0000"/>
                </a:solidFill>
                <a:latin typeface="Arial" panose="020B0604020202020204" pitchFamily="34" charset="0"/>
                <a:ea typeface="思源黑体 CN Bold" panose="020B0800000000000000" pitchFamily="34" charset="-122"/>
                <a:cs typeface="Arial" panose="020B0604020202020204" pitchFamily="34" charset="0"/>
              </a:rPr>
              <a:t>Tớ nhớ cậu</a:t>
            </a:r>
            <a:endParaRPr lang="zh-CN" altLang="en-US" sz="5400" dirty="0">
              <a:solidFill>
                <a:srgbClr val="FF0000"/>
              </a:solidFill>
              <a:latin typeface="Arial" panose="020B0604020202020204" pitchFamily="34" charset="0"/>
              <a:ea typeface="思源黑体 CN Bold" panose="020B0800000000000000" pitchFamily="34" charset="-122"/>
              <a:cs typeface="Arial" panose="020B0604020202020204" pitchFamily="34" charset="0"/>
            </a:endParaRPr>
          </a:p>
        </p:txBody>
      </p:sp>
      <p:pic>
        <p:nvPicPr>
          <p:cNvPr id="19" name="Picture 18">
            <a:extLst>
              <a:ext uri="{FF2B5EF4-FFF2-40B4-BE49-F238E27FC236}">
                <a16:creationId xmlns:a16="http://schemas.microsoft.com/office/drawing/2014/main" xmlns="" id="{4270BCF1-6167-44FF-9DE8-E1F136F334B6}"/>
              </a:ext>
            </a:extLst>
          </p:cNvPr>
          <p:cNvPicPr>
            <a:picLocks noChangeAspect="1"/>
          </p:cNvPicPr>
          <p:nvPr/>
        </p:nvPicPr>
        <p:blipFill rotWithShape="1">
          <a:blip r:embed="rId6">
            <a:duotone>
              <a:prstClr val="black"/>
              <a:schemeClr val="accent1">
                <a:tint val="45000"/>
                <a:satMod val="400000"/>
              </a:schemeClr>
            </a:duotone>
            <a:extLst>
              <a:ext uri="{BEBA8EAE-BF5A-486C-A8C5-ECC9F3942E4B}">
                <a14:imgProps xmlns:a14="http://schemas.microsoft.com/office/drawing/2010/main">
                  <a14:imgLayer r:embed="rId7">
                    <a14:imgEffect>
                      <a14:brightnessContrast bright="20000"/>
                    </a14:imgEffect>
                  </a14:imgLayer>
                </a14:imgProps>
              </a:ext>
            </a:extLst>
          </a:blip>
          <a:srcRect l="13436" r="12967"/>
          <a:stretch/>
        </p:blipFill>
        <p:spPr>
          <a:xfrm>
            <a:off x="0" y="6124685"/>
            <a:ext cx="12249151" cy="804742"/>
          </a:xfrm>
          <a:prstGeom prst="rect">
            <a:avLst/>
          </a:prstGeom>
        </p:spPr>
      </p:pic>
    </p:spTree>
    <p:extLst>
      <p:ext uri="{BB962C8B-B14F-4D97-AF65-F5344CB8AC3E}">
        <p14:creationId xmlns:p14="http://schemas.microsoft.com/office/powerpoint/2010/main" val="1003412926"/>
      </p:ext>
    </p:extLst>
  </p:cSld>
  <p:clrMapOvr>
    <a:masterClrMapping/>
  </p:clrMapOvr>
  <p:transition spd="slow" advTm="65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5">
                                            <p:txEl>
                                              <p:pRg st="0" end="0"/>
                                            </p:txEl>
                                          </p:spTgt>
                                        </p:tgtEl>
                                        <p:attrNameLst>
                                          <p:attrName>ppt_w</p:attrName>
                                        </p:attrNameLst>
                                      </p:cBhvr>
                                    </p:anim>
                                    <p:anim by="(#ppt_w*0.50)" calcmode="lin" valueType="num">
                                      <p:cBhvr>
                                        <p:cTn id="8" dur="500" decel="50000" autoRev="1" fill="hold">
                                          <p:stCondLst>
                                            <p:cond delay="0"/>
                                          </p:stCondLst>
                                        </p:cTn>
                                        <p:tgtEl>
                                          <p:spTgt spid="15">
                                            <p:txEl>
                                              <p:pRg st="0" end="0"/>
                                            </p:txEl>
                                          </p:spTgt>
                                        </p:tgtEl>
                                        <p:attrNameLst>
                                          <p:attrName>ppt_x</p:attrName>
                                        </p:attrNameLst>
                                      </p:cBhvr>
                                    </p:anim>
                                    <p:anim from="(-#ppt_h/2)" to="(#ppt_y)" calcmode="lin" valueType="num">
                                      <p:cBhvr>
                                        <p:cTn id="9" dur="1000" fill="hold">
                                          <p:stCondLst>
                                            <p:cond delay="0"/>
                                          </p:stCondLst>
                                        </p:cTn>
                                        <p:tgtEl>
                                          <p:spTgt spid="15">
                                            <p:txEl>
                                              <p:pRg st="0" end="0"/>
                                            </p:txEl>
                                          </p:spTgt>
                                        </p:tgtEl>
                                        <p:attrNameLst>
                                          <p:attrName>ppt_y</p:attrName>
                                        </p:attrNameLst>
                                      </p:cBhvr>
                                    </p:anim>
                                    <p:animRot by="21600000">
                                      <p:cBhvr>
                                        <p:cTn id="10" dur="1000" fill="hold">
                                          <p:stCondLst>
                                            <p:cond delay="0"/>
                                          </p:stCondLst>
                                        </p:cTn>
                                        <p:tgtEl>
                                          <p:spTgt spid="15">
                                            <p:txEl>
                                              <p:pRg st="0" end="0"/>
                                            </p:txEl>
                                          </p:spTgt>
                                        </p:tgtEl>
                                        <p:attrNameLst>
                                          <p:attrName>r</p:attrName>
                                        </p:attrNameLst>
                                      </p:cBhvr>
                                    </p:animRot>
                                  </p:childTnLst>
                                </p:cTn>
                              </p:par>
                              <p:par>
                                <p:cTn id="11" presetID="56" presetClass="entr" presetSubtype="0" fill="hold" nodeType="withEffect">
                                  <p:stCondLst>
                                    <p:cond delay="0"/>
                                  </p:stCondLst>
                                  <p:iterate type="lt">
                                    <p:tmPct val="3000"/>
                                  </p:iterate>
                                  <p:childTnLst>
                                    <p:set>
                                      <p:cBhvr>
                                        <p:cTn id="12" dur="1" fill="hold">
                                          <p:stCondLst>
                                            <p:cond delay="0"/>
                                          </p:stCondLst>
                                        </p:cTn>
                                        <p:tgtEl>
                                          <p:spTgt spid="16">
                                            <p:txEl>
                                              <p:pRg st="0" end="0"/>
                                            </p:txEl>
                                          </p:spTgt>
                                        </p:tgtEl>
                                        <p:attrNameLst>
                                          <p:attrName>style.visibility</p:attrName>
                                        </p:attrNameLst>
                                      </p:cBhvr>
                                      <p:to>
                                        <p:strVal val="visible"/>
                                      </p:to>
                                    </p:set>
                                    <p:anim by="(-#ppt_w*2)" calcmode="lin" valueType="num">
                                      <p:cBhvr rctx="PPT">
                                        <p:cTn id="13" dur="500" autoRev="1" fill="hold">
                                          <p:stCondLst>
                                            <p:cond delay="0"/>
                                          </p:stCondLst>
                                        </p:cTn>
                                        <p:tgtEl>
                                          <p:spTgt spid="16">
                                            <p:txEl>
                                              <p:pRg st="0" end="0"/>
                                            </p:txEl>
                                          </p:spTgt>
                                        </p:tgtEl>
                                        <p:attrNameLst>
                                          <p:attrName>ppt_w</p:attrName>
                                        </p:attrNameLst>
                                      </p:cBhvr>
                                    </p:anim>
                                    <p:anim by="(#ppt_w*0.50)" calcmode="lin" valueType="num">
                                      <p:cBhvr>
                                        <p:cTn id="14" dur="500" decel="50000" autoRev="1" fill="hold">
                                          <p:stCondLst>
                                            <p:cond delay="0"/>
                                          </p:stCondLst>
                                        </p:cTn>
                                        <p:tgtEl>
                                          <p:spTgt spid="16">
                                            <p:txEl>
                                              <p:pRg st="0" end="0"/>
                                            </p:txEl>
                                          </p:spTgt>
                                        </p:tgtEl>
                                        <p:attrNameLst>
                                          <p:attrName>ppt_x</p:attrName>
                                        </p:attrNameLst>
                                      </p:cBhvr>
                                    </p:anim>
                                    <p:anim from="(-#ppt_h/2)" to="(#ppt_y)" calcmode="lin" valueType="num">
                                      <p:cBhvr>
                                        <p:cTn id="15" dur="1000" fill="hold">
                                          <p:stCondLst>
                                            <p:cond delay="0"/>
                                          </p:stCondLst>
                                        </p:cTn>
                                        <p:tgtEl>
                                          <p:spTgt spid="16">
                                            <p:txEl>
                                              <p:pRg st="0" end="0"/>
                                            </p:txEl>
                                          </p:spTgt>
                                        </p:tgtEl>
                                        <p:attrNameLst>
                                          <p:attrName>ppt_y</p:attrName>
                                        </p:attrNameLst>
                                      </p:cBhvr>
                                    </p:anim>
                                    <p:animRot by="21600000">
                                      <p:cBhvr>
                                        <p:cTn id="16" dur="1000" fill="hold">
                                          <p:stCondLst>
                                            <p:cond delay="0"/>
                                          </p:stCondLst>
                                        </p:cTn>
                                        <p:tgtEl>
                                          <p:spTgt spid="16">
                                            <p:txEl>
                                              <p:pRg st="0" end="0"/>
                                            </p:txEl>
                                          </p:spTgt>
                                        </p:tgtEl>
                                        <p:attrNameLst>
                                          <p:attrName>r</p:attrName>
                                        </p:attrNameLst>
                                      </p:cBhvr>
                                    </p:animRot>
                                  </p:childTnLst>
                                </p:cTn>
                              </p:par>
                              <p:par>
                                <p:cTn id="17" presetID="56" presetClass="entr" presetSubtype="0" fill="hold" nodeType="withEffect">
                                  <p:stCondLst>
                                    <p:cond delay="0"/>
                                  </p:stCondLst>
                                  <p:iterate type="lt">
                                    <p:tmPct val="3000"/>
                                  </p:iterate>
                                  <p:childTnLst>
                                    <p:set>
                                      <p:cBhvr>
                                        <p:cTn id="18" dur="1" fill="hold">
                                          <p:stCondLst>
                                            <p:cond delay="0"/>
                                          </p:stCondLst>
                                        </p:cTn>
                                        <p:tgtEl>
                                          <p:spTgt spid="17">
                                            <p:txEl>
                                              <p:pRg st="0" end="0"/>
                                            </p:txEl>
                                          </p:spTgt>
                                        </p:tgtEl>
                                        <p:attrNameLst>
                                          <p:attrName>style.visibility</p:attrName>
                                        </p:attrNameLst>
                                      </p:cBhvr>
                                      <p:to>
                                        <p:strVal val="visible"/>
                                      </p:to>
                                    </p:set>
                                    <p:anim by="(-#ppt_w*2)" calcmode="lin" valueType="num">
                                      <p:cBhvr rctx="PPT">
                                        <p:cTn id="19" dur="500" autoRev="1" fill="hold">
                                          <p:stCondLst>
                                            <p:cond delay="0"/>
                                          </p:stCondLst>
                                        </p:cTn>
                                        <p:tgtEl>
                                          <p:spTgt spid="17">
                                            <p:txEl>
                                              <p:pRg st="0" end="0"/>
                                            </p:txEl>
                                          </p:spTgt>
                                        </p:tgtEl>
                                        <p:attrNameLst>
                                          <p:attrName>ppt_w</p:attrName>
                                        </p:attrNameLst>
                                      </p:cBhvr>
                                    </p:anim>
                                    <p:anim by="(#ppt_w*0.50)" calcmode="lin" valueType="num">
                                      <p:cBhvr>
                                        <p:cTn id="20" dur="500" decel="50000" autoRev="1" fill="hold">
                                          <p:stCondLst>
                                            <p:cond delay="0"/>
                                          </p:stCondLst>
                                        </p:cTn>
                                        <p:tgtEl>
                                          <p:spTgt spid="17">
                                            <p:txEl>
                                              <p:pRg st="0" end="0"/>
                                            </p:txEl>
                                          </p:spTgt>
                                        </p:tgtEl>
                                        <p:attrNameLst>
                                          <p:attrName>ppt_x</p:attrName>
                                        </p:attrNameLst>
                                      </p:cBhvr>
                                    </p:anim>
                                    <p:anim from="(-#ppt_h/2)" to="(#ppt_y)" calcmode="lin" valueType="num">
                                      <p:cBhvr>
                                        <p:cTn id="21" dur="1000" fill="hold">
                                          <p:stCondLst>
                                            <p:cond delay="0"/>
                                          </p:stCondLst>
                                        </p:cTn>
                                        <p:tgtEl>
                                          <p:spTgt spid="17">
                                            <p:txEl>
                                              <p:pRg st="0" end="0"/>
                                            </p:txEl>
                                          </p:spTgt>
                                        </p:tgtEl>
                                        <p:attrNameLst>
                                          <p:attrName>ppt_y</p:attrName>
                                        </p:attrNameLst>
                                      </p:cBhvr>
                                    </p:anim>
                                    <p:animRot by="21600000">
                                      <p:cBhvr>
                                        <p:cTn id="22" dur="1000" fill="hold">
                                          <p:stCondLst>
                                            <p:cond delay="0"/>
                                          </p:stCondLst>
                                        </p:cTn>
                                        <p:tgtEl>
                                          <p:spTgt spid="17">
                                            <p:txEl>
                                              <p:pRg st="0" end="0"/>
                                            </p:txEl>
                                          </p:spTgt>
                                        </p:tgtEl>
                                        <p:attrNameLst>
                                          <p:attrName>r</p:attrName>
                                        </p:attrNameLst>
                                      </p:cBhvr>
                                    </p:animRot>
                                  </p:childTnLst>
                                </p:cTn>
                              </p:par>
                              <p:par>
                                <p:cTn id="23" presetID="56" presetClass="entr" presetSubtype="0" fill="hold" nodeType="withEffect">
                                  <p:stCondLst>
                                    <p:cond delay="0"/>
                                  </p:stCondLst>
                                  <p:iterate type="lt">
                                    <p:tmPct val="3000"/>
                                  </p:iterate>
                                  <p:childTnLst>
                                    <p:set>
                                      <p:cBhvr>
                                        <p:cTn id="24" dur="1" fill="hold">
                                          <p:stCondLst>
                                            <p:cond delay="0"/>
                                          </p:stCondLst>
                                        </p:cTn>
                                        <p:tgtEl>
                                          <p:spTgt spid="17">
                                            <p:txEl>
                                              <p:pRg st="1" end="1"/>
                                            </p:txEl>
                                          </p:spTgt>
                                        </p:tgtEl>
                                        <p:attrNameLst>
                                          <p:attrName>style.visibility</p:attrName>
                                        </p:attrNameLst>
                                      </p:cBhvr>
                                      <p:to>
                                        <p:strVal val="visible"/>
                                      </p:to>
                                    </p:set>
                                    <p:anim by="(-#ppt_w*2)" calcmode="lin" valueType="num">
                                      <p:cBhvr rctx="PPT">
                                        <p:cTn id="25" dur="500" autoRev="1" fill="hold">
                                          <p:stCondLst>
                                            <p:cond delay="0"/>
                                          </p:stCondLst>
                                        </p:cTn>
                                        <p:tgtEl>
                                          <p:spTgt spid="17">
                                            <p:txEl>
                                              <p:pRg st="1" end="1"/>
                                            </p:txEl>
                                          </p:spTgt>
                                        </p:tgtEl>
                                        <p:attrNameLst>
                                          <p:attrName>ppt_w</p:attrName>
                                        </p:attrNameLst>
                                      </p:cBhvr>
                                    </p:anim>
                                    <p:anim by="(#ppt_w*0.50)" calcmode="lin" valueType="num">
                                      <p:cBhvr>
                                        <p:cTn id="26" dur="500" decel="50000" autoRev="1" fill="hold">
                                          <p:stCondLst>
                                            <p:cond delay="0"/>
                                          </p:stCondLst>
                                        </p:cTn>
                                        <p:tgtEl>
                                          <p:spTgt spid="17">
                                            <p:txEl>
                                              <p:pRg st="1" end="1"/>
                                            </p:txEl>
                                          </p:spTgt>
                                        </p:tgtEl>
                                        <p:attrNameLst>
                                          <p:attrName>ppt_x</p:attrName>
                                        </p:attrNameLst>
                                      </p:cBhvr>
                                    </p:anim>
                                    <p:anim from="(-#ppt_h/2)" to="(#ppt_y)" calcmode="lin" valueType="num">
                                      <p:cBhvr>
                                        <p:cTn id="27" dur="1000" fill="hold">
                                          <p:stCondLst>
                                            <p:cond delay="0"/>
                                          </p:stCondLst>
                                        </p:cTn>
                                        <p:tgtEl>
                                          <p:spTgt spid="17">
                                            <p:txEl>
                                              <p:pRg st="1" end="1"/>
                                            </p:txEl>
                                          </p:spTgt>
                                        </p:tgtEl>
                                        <p:attrNameLst>
                                          <p:attrName>ppt_y</p:attrName>
                                        </p:attrNameLst>
                                      </p:cBhvr>
                                    </p:anim>
                                    <p:animRot by="21600000">
                                      <p:cBhvr>
                                        <p:cTn id="28" dur="1000" fill="hold">
                                          <p:stCondLst>
                                            <p:cond delay="0"/>
                                          </p:stCondLst>
                                        </p:cTn>
                                        <p:tgtEl>
                                          <p:spTgt spid="17">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3436" t="84985" r="12967" b="6114"/>
          <a:stretch/>
        </p:blipFill>
        <p:spPr>
          <a:xfrm>
            <a:off x="-57151" y="0"/>
            <a:ext cx="12249151" cy="312479"/>
          </a:xfrm>
          <a:prstGeom prst="rect">
            <a:avLst/>
          </a:prstGeom>
        </p:spPr>
      </p:pic>
      <p:pic>
        <p:nvPicPr>
          <p:cNvPr id="4" name="Picture 3"/>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5" name="图片 7"/>
          <p:cNvPicPr>
            <a:picLocks noChangeAspect="1"/>
          </p:cNvPicPr>
          <p:nvPr/>
        </p:nvPicPr>
        <p:blipFill>
          <a:blip r:embed="rId4"/>
          <a:stretch>
            <a:fillRect/>
          </a:stretch>
        </p:blipFill>
        <p:spPr>
          <a:xfrm>
            <a:off x="22951" y="4851918"/>
            <a:ext cx="1508265" cy="1969498"/>
          </a:xfrm>
          <a:prstGeom prst="rect">
            <a:avLst/>
          </a:prstGeom>
          <a:noFill/>
          <a:ln w="9525">
            <a:noFill/>
          </a:ln>
        </p:spPr>
      </p:pic>
      <p:pic>
        <p:nvPicPr>
          <p:cNvPr id="7" name="图片 8"/>
          <p:cNvPicPr>
            <a:picLocks noChangeAspect="1"/>
          </p:cNvPicPr>
          <p:nvPr/>
        </p:nvPicPr>
        <p:blipFill>
          <a:blip r:embed="rId5"/>
          <a:stretch>
            <a:fillRect/>
          </a:stretch>
        </p:blipFill>
        <p:spPr>
          <a:xfrm>
            <a:off x="10786464" y="5026951"/>
            <a:ext cx="1320274" cy="1824172"/>
          </a:xfrm>
          <a:prstGeom prst="rect">
            <a:avLst/>
          </a:prstGeom>
          <a:noFill/>
          <a:ln w="9525">
            <a:noFill/>
          </a:ln>
        </p:spPr>
      </p:pic>
      <p:sp>
        <p:nvSpPr>
          <p:cNvPr id="11"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Arial" panose="020B0604020202020204" pitchFamily="34" charset="0"/>
              <a:cs typeface="Arial" panose="020B0604020202020204" pitchFamily="34" charset="0"/>
            </a:endParaRPr>
          </a:p>
        </p:txBody>
      </p:sp>
      <p:sp>
        <p:nvSpPr>
          <p:cNvPr id="12"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Arial" panose="020B0604020202020204" pitchFamily="34" charset="0"/>
              <a:cs typeface="Arial" panose="020B0604020202020204" pitchFamily="34" charset="0"/>
            </a:endParaRPr>
          </a:p>
        </p:txBody>
      </p:sp>
      <p:sp>
        <p:nvSpPr>
          <p:cNvPr id="13"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4"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5"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grpSp>
        <p:nvGrpSpPr>
          <p:cNvPr id="22" name="Group 21"/>
          <p:cNvGrpSpPr/>
          <p:nvPr/>
        </p:nvGrpSpPr>
        <p:grpSpPr>
          <a:xfrm>
            <a:off x="1598948" y="1962491"/>
            <a:ext cx="1647227" cy="1503757"/>
            <a:chOff x="1598948" y="1962491"/>
            <a:chExt cx="1647227" cy="1503757"/>
          </a:xfrm>
        </p:grpSpPr>
        <p:pic>
          <p:nvPicPr>
            <p:cNvPr id="17" name="Picture 5" descr="F:\未标题-1.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a:fillRect/>
            </a:stretch>
          </p:blipFill>
          <p:spPr bwMode="auto">
            <a:xfrm rot="21292182">
              <a:off x="1598948" y="1962491"/>
              <a:ext cx="1583164" cy="150375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098440" y="2375847"/>
              <a:ext cx="1147735" cy="677044"/>
            </a:xfrm>
            <a:prstGeom prst="rect">
              <a:avLst/>
            </a:prstGeom>
            <a:noFill/>
          </p:spPr>
          <p:txBody>
            <a:bodyPr wrap="square" lIns="121855" tIns="60928" rIns="121855" bIns="60928" rtlCol="0">
              <a:spAutoFit/>
            </a:bodyPr>
            <a:lstStyle/>
            <a:p>
              <a:r>
                <a:rPr lang="en-US" sz="36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en</a:t>
              </a:r>
              <a:endParaRPr lang="en-US" sz="3600" b="1" i="1" u="sng" dirty="0" smtClean="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grpSp>
      <p:grpSp>
        <p:nvGrpSpPr>
          <p:cNvPr id="23" name="Group 22"/>
          <p:cNvGrpSpPr/>
          <p:nvPr/>
        </p:nvGrpSpPr>
        <p:grpSpPr>
          <a:xfrm>
            <a:off x="1698958" y="3936460"/>
            <a:ext cx="1647227" cy="1503757"/>
            <a:chOff x="1841561" y="3868689"/>
            <a:chExt cx="1647227" cy="1503757"/>
          </a:xfrm>
        </p:grpSpPr>
        <p:pic>
          <p:nvPicPr>
            <p:cNvPr id="19" name="Picture 5" descr="F:\未标题-1.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a:fillRect/>
            </a:stretch>
          </p:blipFill>
          <p:spPr bwMode="auto">
            <a:xfrm rot="21292182">
              <a:off x="1841561" y="3868689"/>
              <a:ext cx="1583164" cy="150375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131106" y="4314894"/>
              <a:ext cx="1357682" cy="677044"/>
            </a:xfrm>
            <a:prstGeom prst="rect">
              <a:avLst/>
            </a:prstGeom>
            <a:noFill/>
          </p:spPr>
          <p:txBody>
            <a:bodyPr wrap="square" lIns="121855" tIns="60928" rIns="121855" bIns="60928" rtlCol="0">
              <a:spAutoFit/>
            </a:bodyPr>
            <a:lstStyle/>
            <a:p>
              <a:r>
                <a:rPr lang="en-US" sz="36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eng</a:t>
              </a:r>
              <a:endParaRPr lang="en-US" sz="3600" b="1" i="1" u="sng" dirty="0" smtClean="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grpSp>
      <p:grpSp>
        <p:nvGrpSpPr>
          <p:cNvPr id="25" name="Group 24"/>
          <p:cNvGrpSpPr/>
          <p:nvPr/>
        </p:nvGrpSpPr>
        <p:grpSpPr>
          <a:xfrm>
            <a:off x="3615397" y="2074739"/>
            <a:ext cx="7870987" cy="1600374"/>
            <a:chOff x="3615398" y="2055275"/>
            <a:chExt cx="7870987" cy="1600374"/>
          </a:xfrm>
        </p:grpSpPr>
        <p:sp>
          <p:nvSpPr>
            <p:cNvPr id="8" name="Rounded Rectangle 7"/>
            <p:cNvSpPr/>
            <p:nvPr/>
          </p:nvSpPr>
          <p:spPr>
            <a:xfrm>
              <a:off x="3615398" y="2215832"/>
              <a:ext cx="7817488" cy="1439817"/>
            </a:xfrm>
            <a:prstGeom prst="roundRect">
              <a:avLst/>
            </a:pr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TextBox 23"/>
            <p:cNvSpPr txBox="1"/>
            <p:nvPr/>
          </p:nvSpPr>
          <p:spPr>
            <a:xfrm>
              <a:off x="3693275" y="2055275"/>
              <a:ext cx="7793110" cy="1600374"/>
            </a:xfrm>
            <a:prstGeom prst="rect">
              <a:avLst/>
            </a:prstGeom>
            <a:noFill/>
          </p:spPr>
          <p:txBody>
            <a:bodyPr wrap="square" lIns="121855" tIns="60928" rIns="121855" bIns="60928" rtlCol="0">
              <a:spAutoFit/>
            </a:bodyPr>
            <a:lstStyle/>
            <a:p>
              <a:pPr>
                <a:lnSpc>
                  <a:spcPct val="150000"/>
                </a:lnSpc>
              </a:pP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cuộn len, chen lấn, lên men, xen lẫn, </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ven </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đường, đường phèn, lên men,...</a:t>
              </a:r>
            </a:p>
          </p:txBody>
        </p:sp>
      </p:grpSp>
      <p:grpSp>
        <p:nvGrpSpPr>
          <p:cNvPr id="26" name="Group 25"/>
          <p:cNvGrpSpPr/>
          <p:nvPr/>
        </p:nvGrpSpPr>
        <p:grpSpPr>
          <a:xfrm>
            <a:off x="3449864" y="4533466"/>
            <a:ext cx="7817488" cy="1600374"/>
            <a:chOff x="3615398" y="2055275"/>
            <a:chExt cx="7817488" cy="1600374"/>
          </a:xfrm>
        </p:grpSpPr>
        <p:sp>
          <p:nvSpPr>
            <p:cNvPr id="27" name="Rounded Rectangle 26"/>
            <p:cNvSpPr/>
            <p:nvPr/>
          </p:nvSpPr>
          <p:spPr>
            <a:xfrm>
              <a:off x="3615398" y="2215832"/>
              <a:ext cx="7817488" cy="1439817"/>
            </a:xfrm>
            <a:prstGeom prst="roundRect">
              <a:avLst/>
            </a:pr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8" name="TextBox 27"/>
            <p:cNvSpPr txBox="1"/>
            <p:nvPr/>
          </p:nvSpPr>
          <p:spPr>
            <a:xfrm>
              <a:off x="3688587" y="2055275"/>
              <a:ext cx="7744299" cy="1600374"/>
            </a:xfrm>
            <a:prstGeom prst="rect">
              <a:avLst/>
            </a:prstGeom>
            <a:noFill/>
          </p:spPr>
          <p:txBody>
            <a:bodyPr wrap="square" lIns="121855" tIns="60928" rIns="121855" bIns="60928" rtlCol="0">
              <a:spAutoFit/>
            </a:bodyPr>
            <a:lstStyle/>
            <a:p>
              <a:pPr>
                <a:lnSpc>
                  <a:spcPct val="150000"/>
                </a:lnSpc>
              </a:pP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l</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eng </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keng, cái kẻng, quên béng, </a:t>
              </a:r>
            </a:p>
            <a:p>
              <a:pPr>
                <a:lnSpc>
                  <a:spcPct val="150000"/>
                </a:lnSpc>
              </a:pP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xà beng,...</a:t>
              </a:r>
            </a:p>
          </p:txBody>
        </p:sp>
      </p:grpSp>
      <p:grpSp>
        <p:nvGrpSpPr>
          <p:cNvPr id="29" name="Group 28"/>
          <p:cNvGrpSpPr/>
          <p:nvPr/>
        </p:nvGrpSpPr>
        <p:grpSpPr>
          <a:xfrm>
            <a:off x="7914207" y="587250"/>
            <a:ext cx="2482090" cy="1257985"/>
            <a:chOff x="3759267" y="334167"/>
            <a:chExt cx="5621970" cy="1403180"/>
          </a:xfrm>
        </p:grpSpPr>
        <p:sp>
          <p:nvSpPr>
            <p:cNvPr id="30" name="Cloud Callout 29"/>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31" name="TextBox 30"/>
            <p:cNvSpPr txBox="1"/>
            <p:nvPr/>
          </p:nvSpPr>
          <p:spPr>
            <a:xfrm>
              <a:off x="4223658" y="477746"/>
              <a:ext cx="4919222" cy="1064229"/>
            </a:xfrm>
            <a:prstGeom prst="rect">
              <a:avLst/>
            </a:prstGeom>
            <a:noFill/>
            <a:ln>
              <a:noFill/>
            </a:ln>
          </p:spPr>
          <p:txBody>
            <a:bodyPr wrap="square" rtlCol="0">
              <a:spAutoFit/>
            </a:bodyPr>
            <a:lstStyle/>
            <a:p>
              <a:pPr algn="ctr"/>
              <a:r>
                <a:rPr lang="en-US" sz="2800"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Thảo luận nhóm</a:t>
              </a:r>
            </a:p>
          </p:txBody>
        </p:sp>
      </p:grpSp>
      <p:grpSp>
        <p:nvGrpSpPr>
          <p:cNvPr id="32" name="Group 31"/>
          <p:cNvGrpSpPr/>
          <p:nvPr/>
        </p:nvGrpSpPr>
        <p:grpSpPr>
          <a:xfrm>
            <a:off x="7909076" y="587251"/>
            <a:ext cx="2482090" cy="1257985"/>
            <a:chOff x="3759267" y="334167"/>
            <a:chExt cx="5621970" cy="1403180"/>
          </a:xfrm>
        </p:grpSpPr>
        <p:sp>
          <p:nvSpPr>
            <p:cNvPr id="33" name="Cloud Callout 32"/>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34" name="TextBox 33"/>
            <p:cNvSpPr txBox="1"/>
            <p:nvPr/>
          </p:nvSpPr>
          <p:spPr>
            <a:xfrm>
              <a:off x="4223658" y="477746"/>
              <a:ext cx="4919222" cy="1064229"/>
            </a:xfrm>
            <a:prstGeom prst="rect">
              <a:avLst/>
            </a:prstGeom>
            <a:noFill/>
            <a:ln>
              <a:noFill/>
            </a:ln>
          </p:spPr>
          <p:txBody>
            <a:bodyPr wrap="square" rtlCol="0">
              <a:spAutoFit/>
            </a:bodyPr>
            <a:lstStyle/>
            <a:p>
              <a:pPr algn="ctr"/>
              <a:r>
                <a:rPr lang="en-US" sz="2800"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Trình bày thảo luận</a:t>
              </a:r>
            </a:p>
          </p:txBody>
        </p:sp>
      </p:grpSp>
      <p:sp>
        <p:nvSpPr>
          <p:cNvPr id="35" name="TextBox 34"/>
          <p:cNvSpPr txBox="1"/>
          <p:nvPr/>
        </p:nvSpPr>
        <p:spPr>
          <a:xfrm>
            <a:off x="204612" y="384437"/>
            <a:ext cx="11508828" cy="615489"/>
          </a:xfrm>
          <a:prstGeom prst="rect">
            <a:avLst/>
          </a:prstGeom>
          <a:noFill/>
        </p:spPr>
        <p:txBody>
          <a:bodyPr wrap="square" lIns="121855" tIns="60928" rIns="121855" bIns="60928" rtlCol="0">
            <a:spAutoFit/>
          </a:bodyPr>
          <a:lstStyle/>
          <a:p>
            <a:r>
              <a:rPr lang="en-US" sz="32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b. Tìm từ ngữ có tiếng chứa </a:t>
            </a:r>
            <a:r>
              <a:rPr lang="en-US" sz="3200" b="1" i="1" u="sng"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en</a:t>
            </a:r>
            <a:r>
              <a:rPr lang="en-US" sz="32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 hoặc </a:t>
            </a:r>
            <a:r>
              <a:rPr lang="en-US" sz="3200" b="1" i="1" u="sng"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eng</a:t>
            </a:r>
          </a:p>
        </p:txBody>
      </p:sp>
    </p:spTree>
    <p:extLst>
      <p:ext uri="{BB962C8B-B14F-4D97-AF65-F5344CB8AC3E}">
        <p14:creationId xmlns:p14="http://schemas.microsoft.com/office/powerpoint/2010/main" val="346662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1000"/>
                                        <p:tgtEl>
                                          <p:spTgt spid="35"/>
                                        </p:tgtEl>
                                      </p:cBhvr>
                                    </p:animEffect>
                                    <p:anim calcmode="lin" valueType="num">
                                      <p:cBhvr>
                                        <p:cTn id="45" dur="1000" fill="hold"/>
                                        <p:tgtEl>
                                          <p:spTgt spid="35"/>
                                        </p:tgtEl>
                                        <p:attrNameLst>
                                          <p:attrName>ppt_x</p:attrName>
                                        </p:attrNameLst>
                                      </p:cBhvr>
                                      <p:tavLst>
                                        <p:tav tm="0">
                                          <p:val>
                                            <p:strVal val="#ppt_x"/>
                                          </p:val>
                                        </p:tav>
                                        <p:tav tm="100000">
                                          <p:val>
                                            <p:strVal val="#ppt_x"/>
                                          </p:val>
                                        </p:tav>
                                      </p:tavLst>
                                    </p:anim>
                                    <p:anim calcmode="lin" valueType="num">
                                      <p:cBhvr>
                                        <p:cTn id="4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par>
                                <p:cTn id="54" presetID="53" presetClass="entr" presetSubtype="16"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heel(1)">
                                      <p:cBhvr>
                                        <p:cTn id="63" dur="20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21" presetClass="entr" presetSubtype="1" fill="hold" nodeType="click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heel(1)">
                                      <p:cBhvr>
                                        <p:cTn id="68" dur="2000"/>
                                        <p:tgtEl>
                                          <p:spTgt spid="32"/>
                                        </p:tgtEl>
                                      </p:cBhvr>
                                    </p:animEffect>
                                  </p:childTnLst>
                                </p:cTn>
                              </p:par>
                              <p:par>
                                <p:cTn id="69" presetID="1" presetClass="exit" presetSubtype="0" fill="hold" nodeType="withEffect">
                                  <p:stCondLst>
                                    <p:cond delay="0"/>
                                  </p:stCondLst>
                                  <p:childTnLst>
                                    <p:set>
                                      <p:cBhvr>
                                        <p:cTn id="70" dur="1" fill="hold">
                                          <p:stCondLst>
                                            <p:cond delay="0"/>
                                          </p:stCondLst>
                                        </p:cTn>
                                        <p:tgtEl>
                                          <p:spTgt spid="29"/>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p:cTn id="82" dur="500" fill="hold"/>
                                        <p:tgtEl>
                                          <p:spTgt spid="26"/>
                                        </p:tgtEl>
                                        <p:attrNameLst>
                                          <p:attrName>ppt_w</p:attrName>
                                        </p:attrNameLst>
                                      </p:cBhvr>
                                      <p:tavLst>
                                        <p:tav tm="0">
                                          <p:val>
                                            <p:fltVal val="0"/>
                                          </p:val>
                                        </p:tav>
                                        <p:tav tm="100000">
                                          <p:val>
                                            <p:strVal val="#ppt_w"/>
                                          </p:val>
                                        </p:tav>
                                      </p:tavLst>
                                    </p:anim>
                                    <p:anim calcmode="lin" valueType="num">
                                      <p:cBhvr>
                                        <p:cTn id="83" dur="500" fill="hold"/>
                                        <p:tgtEl>
                                          <p:spTgt spid="26"/>
                                        </p:tgtEl>
                                        <p:attrNameLst>
                                          <p:attrName>ppt_h</p:attrName>
                                        </p:attrNameLst>
                                      </p:cBhvr>
                                      <p:tavLst>
                                        <p:tav tm="0">
                                          <p:val>
                                            <p:fltVal val="0"/>
                                          </p:val>
                                        </p:tav>
                                        <p:tav tm="100000">
                                          <p:val>
                                            <p:strVal val="#ppt_h"/>
                                          </p:val>
                                        </p:tav>
                                      </p:tavLst>
                                    </p:anim>
                                    <p:animEffect transition="in" filter="fade">
                                      <p:cBhvr>
                                        <p:cTn id="8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xmlns="" id="{431AFA33-AE91-4A61-A807-3A28EC760284}"/>
              </a:ext>
            </a:extLst>
          </p:cNvPr>
          <p:cNvPicPr>
            <a:picLocks noChangeAspect="1"/>
          </p:cNvPicPr>
          <p:nvPr/>
        </p:nvPicPr>
        <p:blipFill rotWithShape="1">
          <a:blip r:embed="rId3"/>
          <a:srcRect l="45559" t="6591" b="4038"/>
          <a:stretch/>
        </p:blipFill>
        <p:spPr>
          <a:xfrm>
            <a:off x="-371220" y="-49490"/>
            <a:ext cx="5668841" cy="6858000"/>
          </a:xfrm>
          <a:prstGeom prst="rect">
            <a:avLst/>
          </a:prstGeom>
        </p:spPr>
      </p:pic>
      <p:pic>
        <p:nvPicPr>
          <p:cNvPr id="14" name="图片 13">
            <a:extLst>
              <a:ext uri="{FF2B5EF4-FFF2-40B4-BE49-F238E27FC236}">
                <a16:creationId xmlns:a16="http://schemas.microsoft.com/office/drawing/2014/main" xmlns=""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xmlns="" id="{B084D209-23B3-4351-8DDB-9DF7E55EAE1B}"/>
              </a:ext>
            </a:extLst>
          </p:cNvPr>
          <p:cNvPicPr>
            <a:picLocks noChangeAspect="1"/>
          </p:cNvPicPr>
          <p:nvPr/>
        </p:nvPicPr>
        <p:blipFill>
          <a:blip r:embed="rId5"/>
          <a:stretch>
            <a:fillRect/>
          </a:stretch>
        </p:blipFill>
        <p:spPr>
          <a:xfrm>
            <a:off x="3101116" y="515441"/>
            <a:ext cx="1056732" cy="1007960"/>
          </a:xfrm>
          <a:prstGeom prst="rect">
            <a:avLst/>
          </a:prstGeom>
        </p:spPr>
      </p:pic>
      <p:pic>
        <p:nvPicPr>
          <p:cNvPr id="55" name="图片 54">
            <a:extLst>
              <a:ext uri="{FF2B5EF4-FFF2-40B4-BE49-F238E27FC236}">
                <a16:creationId xmlns:a16="http://schemas.microsoft.com/office/drawing/2014/main" xmlns="" id="{8A48957D-0930-4CC6-BD89-09BECFA4F117}"/>
              </a:ext>
            </a:extLst>
          </p:cNvPr>
          <p:cNvPicPr>
            <a:picLocks noChangeAspect="1"/>
          </p:cNvPicPr>
          <p:nvPr/>
        </p:nvPicPr>
        <p:blipFill>
          <a:blip r:embed="rId5"/>
          <a:stretch>
            <a:fillRect/>
          </a:stretch>
        </p:blipFill>
        <p:spPr>
          <a:xfrm>
            <a:off x="3864620" y="2075344"/>
            <a:ext cx="1056732" cy="1007960"/>
          </a:xfrm>
          <a:prstGeom prst="rect">
            <a:avLst/>
          </a:prstGeom>
        </p:spPr>
      </p:pic>
      <p:pic>
        <p:nvPicPr>
          <p:cNvPr id="56" name="图片 55">
            <a:extLst>
              <a:ext uri="{FF2B5EF4-FFF2-40B4-BE49-F238E27FC236}">
                <a16:creationId xmlns:a16="http://schemas.microsoft.com/office/drawing/2014/main" xmlns="" id="{BAAF0A8D-9072-4A02-BB48-6BA11C62A603}"/>
              </a:ext>
            </a:extLst>
          </p:cNvPr>
          <p:cNvPicPr>
            <a:picLocks noChangeAspect="1"/>
          </p:cNvPicPr>
          <p:nvPr/>
        </p:nvPicPr>
        <p:blipFill>
          <a:blip r:embed="rId5"/>
          <a:stretch>
            <a:fillRect/>
          </a:stretch>
        </p:blipFill>
        <p:spPr>
          <a:xfrm>
            <a:off x="3892979" y="3774697"/>
            <a:ext cx="1056732" cy="1007960"/>
          </a:xfrm>
          <a:prstGeom prst="rect">
            <a:avLst/>
          </a:prstGeom>
        </p:spPr>
      </p:pic>
      <p:pic>
        <p:nvPicPr>
          <p:cNvPr id="57" name="图片 56">
            <a:extLst>
              <a:ext uri="{FF2B5EF4-FFF2-40B4-BE49-F238E27FC236}">
                <a16:creationId xmlns:a16="http://schemas.microsoft.com/office/drawing/2014/main" xmlns="" id="{63F67BE8-5F60-4FEB-87D0-52974DE89F0E}"/>
              </a:ext>
            </a:extLst>
          </p:cNvPr>
          <p:cNvPicPr>
            <a:picLocks noChangeAspect="1"/>
          </p:cNvPicPr>
          <p:nvPr/>
        </p:nvPicPr>
        <p:blipFill>
          <a:blip r:embed="rId5"/>
          <a:stretch>
            <a:fillRect/>
          </a:stretch>
        </p:blipFill>
        <p:spPr>
          <a:xfrm>
            <a:off x="3391372" y="5475784"/>
            <a:ext cx="1056732" cy="1007960"/>
          </a:xfrm>
          <a:prstGeom prst="rect">
            <a:avLst/>
          </a:prstGeom>
        </p:spPr>
      </p:pic>
      <p:sp>
        <p:nvSpPr>
          <p:cNvPr id="8" name="TextBox 7"/>
          <p:cNvSpPr txBox="1"/>
          <p:nvPr/>
        </p:nvSpPr>
        <p:spPr>
          <a:xfrm>
            <a:off x="4921352" y="711676"/>
            <a:ext cx="7189414" cy="1107931"/>
          </a:xfrm>
          <a:prstGeom prst="rect">
            <a:avLst/>
          </a:prstGeom>
          <a:solidFill>
            <a:schemeClr val="accent2">
              <a:lumMod val="40000"/>
              <a:lumOff val="60000"/>
            </a:schemeClr>
          </a:solidFill>
        </p:spPr>
        <p:txBody>
          <a:bodyPr wrap="square" lIns="121855" tIns="60928" rIns="121855" bIns="60928" rtlCol="0">
            <a:spAutoFit/>
          </a:bodyPr>
          <a:lstStyle/>
          <a:p>
            <a:r>
              <a:rPr lang="en-US" sz="3200" dirty="0">
                <a:latin typeface="Arial" panose="020B0604020202020204" pitchFamily="34" charset="0"/>
                <a:cs typeface="Arial" panose="020B0604020202020204" pitchFamily="34" charset="0"/>
              </a:rPr>
              <a:t>Nghe - viết đúng chính tả bài Tớ nhớ </a:t>
            </a:r>
            <a:r>
              <a:rPr lang="en-US" sz="3200" dirty="0" smtClean="0">
                <a:latin typeface="Arial" panose="020B0604020202020204" pitchFamily="34" charset="0"/>
                <a:cs typeface="Arial" panose="020B0604020202020204" pitchFamily="34" charset="0"/>
              </a:rPr>
              <a:t>cậu. </a:t>
            </a:r>
            <a:endParaRPr lang="vi-VN" sz="3200" dirty="0">
              <a:latin typeface="Arial" panose="020B0604020202020204" pitchFamily="34" charset="0"/>
              <a:cs typeface="Arial" panose="020B0604020202020204" pitchFamily="34" charset="0"/>
            </a:endParaRPr>
          </a:p>
        </p:txBody>
      </p:sp>
      <p:sp>
        <p:nvSpPr>
          <p:cNvPr id="9" name="TextBox 8"/>
          <p:cNvSpPr txBox="1"/>
          <p:nvPr/>
        </p:nvSpPr>
        <p:spPr>
          <a:xfrm>
            <a:off x="5201271" y="2271579"/>
            <a:ext cx="6990729" cy="1107931"/>
          </a:xfrm>
          <a:prstGeom prst="rect">
            <a:avLst/>
          </a:prstGeom>
          <a:solidFill>
            <a:schemeClr val="accent6">
              <a:lumMod val="40000"/>
              <a:lumOff val="60000"/>
            </a:schemeClr>
          </a:solidFill>
        </p:spPr>
        <p:txBody>
          <a:bodyPr wrap="square" lIns="121855" tIns="60928" rIns="121855" bIns="60928" rtlCol="0">
            <a:spAutoFit/>
          </a:bodyPr>
          <a:lstStyle/>
          <a:p>
            <a:r>
              <a:rPr lang="en-US" sz="3200" dirty="0">
                <a:latin typeface="Arial" panose="020B0604020202020204" pitchFamily="34" charset="0"/>
                <a:cs typeface="Arial" panose="020B0604020202020204" pitchFamily="34" charset="0"/>
              </a:rPr>
              <a:t>Trình bày đúng đoạn văn, biết viết hoa chữ cái đầu câu, sau dấu chấm.</a:t>
            </a:r>
            <a:endParaRPr lang="en-US" sz="3200"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10" name="TextBox 9"/>
          <p:cNvSpPr txBox="1"/>
          <p:nvPr/>
        </p:nvSpPr>
        <p:spPr>
          <a:xfrm>
            <a:off x="5406545" y="3970932"/>
            <a:ext cx="6785455" cy="1107931"/>
          </a:xfrm>
          <a:prstGeom prst="rect">
            <a:avLst/>
          </a:prstGeom>
          <a:solidFill>
            <a:schemeClr val="accent4">
              <a:lumMod val="40000"/>
              <a:lumOff val="60000"/>
            </a:schemeClr>
          </a:solidFill>
        </p:spPr>
        <p:txBody>
          <a:bodyPr wrap="square" lIns="121855" tIns="60928" rIns="121855" bIns="60928" rtlCol="0">
            <a:spAutoFit/>
          </a:bodyPr>
          <a:lstStyle/>
          <a:p>
            <a:r>
              <a:rPr lang="en-US" sz="3200" dirty="0">
                <a:latin typeface="Arial" panose="020B0604020202020204" pitchFamily="34" charset="0"/>
                <a:cs typeface="Arial" panose="020B0604020202020204" pitchFamily="34" charset="0"/>
              </a:rPr>
              <a:t>Làm đúng các bài tập chính tả phân biệt c/k, </a:t>
            </a:r>
            <a:r>
              <a:rPr lang="en-US" sz="3200" dirty="0" err="1">
                <a:latin typeface="Arial" panose="020B0604020202020204" pitchFamily="34" charset="0"/>
                <a:cs typeface="Arial" panose="020B0604020202020204" pitchFamily="34" charset="0"/>
              </a:rPr>
              <a:t>iêu</a:t>
            </a:r>
            <a:r>
              <a:rPr lang="en-US" sz="3200" dirty="0">
                <a:latin typeface="Arial" panose="020B0604020202020204" pitchFamily="34" charset="0"/>
                <a:cs typeface="Arial" panose="020B0604020202020204" pitchFamily="34" charset="0"/>
              </a:rPr>
              <a:t>/</a:t>
            </a:r>
            <a:r>
              <a:rPr lang="en-US" sz="3200" dirty="0" err="1">
                <a:latin typeface="Arial" panose="020B0604020202020204" pitchFamily="34" charset="0"/>
                <a:cs typeface="Arial" panose="020B0604020202020204" pitchFamily="34" charset="0"/>
              </a:rPr>
              <a:t>ươu</a:t>
            </a:r>
            <a:r>
              <a:rPr lang="en-US" sz="3200" dirty="0">
                <a:latin typeface="Arial" panose="020B0604020202020204" pitchFamily="34" charset="0"/>
                <a:cs typeface="Arial" panose="020B0604020202020204" pitchFamily="34" charset="0"/>
              </a:rPr>
              <a:t>, en/</a:t>
            </a:r>
            <a:r>
              <a:rPr lang="en-US" sz="3200" dirty="0" err="1">
                <a:latin typeface="Arial" panose="020B0604020202020204" pitchFamily="34" charset="0"/>
                <a:cs typeface="Arial" panose="020B0604020202020204" pitchFamily="34" charset="0"/>
              </a:rPr>
              <a:t>eng.</a:t>
            </a:r>
            <a:endParaRPr lang="vi-VN" sz="3200" dirty="0">
              <a:latin typeface="Arial" panose="020B0604020202020204" pitchFamily="34" charset="0"/>
              <a:cs typeface="Arial" panose="020B0604020202020204" pitchFamily="34" charset="0"/>
            </a:endParaRPr>
          </a:p>
        </p:txBody>
      </p:sp>
      <p:sp>
        <p:nvSpPr>
          <p:cNvPr id="11" name="TextBox 10"/>
          <p:cNvSpPr txBox="1"/>
          <p:nvPr/>
        </p:nvSpPr>
        <p:spPr>
          <a:xfrm>
            <a:off x="5002586" y="5588133"/>
            <a:ext cx="7189414" cy="1107931"/>
          </a:xfrm>
          <a:prstGeom prst="rect">
            <a:avLst/>
          </a:prstGeom>
          <a:solidFill>
            <a:schemeClr val="accent5">
              <a:lumMod val="40000"/>
              <a:lumOff val="60000"/>
            </a:schemeClr>
          </a:solidFill>
        </p:spPr>
        <p:txBody>
          <a:bodyPr wrap="square" lIns="121855" tIns="60928" rIns="121855" bIns="60928" rtlCol="0">
            <a:spAutoFit/>
          </a:bodyPr>
          <a:lstStyle/>
          <a:p>
            <a:r>
              <a:rPr lang="en-US" sz="3200" dirty="0">
                <a:latin typeface="Arial" panose="020B0604020202020204" pitchFamily="34" charset="0"/>
                <a:cs typeface="Arial" panose="020B0604020202020204" pitchFamily="34" charset="0"/>
              </a:rPr>
              <a:t>Rèn kĩ năng viết chữ chuẩn mẫu, sạch sẽ.</a:t>
            </a:r>
            <a:endParaRPr lang="en-US" sz="3200"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2" name="Rectangular Callout 1"/>
          <p:cNvSpPr/>
          <p:nvPr/>
        </p:nvSpPr>
        <p:spPr>
          <a:xfrm rot="16200000">
            <a:off x="709528" y="2164902"/>
            <a:ext cx="3163030" cy="1880031"/>
          </a:xfrm>
          <a:prstGeom prst="wedgeRectCallout">
            <a:avLst>
              <a:gd name="adj1" fmla="val 44969"/>
              <a:gd name="adj2" fmla="val 73594"/>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2" name="TextBox 11"/>
          <p:cNvSpPr txBox="1"/>
          <p:nvPr/>
        </p:nvSpPr>
        <p:spPr>
          <a:xfrm>
            <a:off x="1205494" y="1608732"/>
            <a:ext cx="2007114" cy="3077701"/>
          </a:xfrm>
          <a:prstGeom prst="rect">
            <a:avLst/>
          </a:prstGeom>
          <a:noFill/>
          <a:ln w="38100">
            <a:noFill/>
          </a:ln>
        </p:spPr>
        <p:txBody>
          <a:bodyPr wrap="square" lIns="121855" tIns="60928" rIns="121855" bIns="60928" rtlCol="0">
            <a:spAutoFit/>
          </a:bodyPr>
          <a:lstStyle/>
          <a:p>
            <a:pPr algn="ctr"/>
            <a:r>
              <a:rPr lang="en-US" sz="48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YÊU CẦU CẦN ĐẠT</a:t>
            </a:r>
          </a:p>
        </p:txBody>
      </p:sp>
    </p:spTree>
    <p:extLst>
      <p:ext uri="{BB962C8B-B14F-4D97-AF65-F5344CB8AC3E}">
        <p14:creationId xmlns:p14="http://schemas.microsoft.com/office/powerpoint/2010/main" val="3421770895"/>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anim calcmode="lin" valueType="num">
                                      <p:cBhvr>
                                        <p:cTn id="18" dur="500" fill="hold"/>
                                        <p:tgtEl>
                                          <p:spTgt spid="54"/>
                                        </p:tgtEl>
                                        <p:attrNameLst>
                                          <p:attrName>style.rotation</p:attrName>
                                        </p:attrNameLst>
                                      </p:cBhvr>
                                      <p:tavLst>
                                        <p:tav tm="0">
                                          <p:val>
                                            <p:fltVal val="720"/>
                                          </p:val>
                                        </p:tav>
                                        <p:tav tm="100000">
                                          <p:val>
                                            <p:fltVal val="0"/>
                                          </p:val>
                                        </p:tav>
                                      </p:tavLst>
                                    </p:anim>
                                    <p:anim calcmode="lin" valueType="num">
                                      <p:cBhvr>
                                        <p:cTn id="19" dur="500" fill="hold"/>
                                        <p:tgtEl>
                                          <p:spTgt spid="54"/>
                                        </p:tgtEl>
                                        <p:attrNameLst>
                                          <p:attrName>ppt_h</p:attrName>
                                        </p:attrNameLst>
                                      </p:cBhvr>
                                      <p:tavLst>
                                        <p:tav tm="0">
                                          <p:val>
                                            <p:fltVal val="0"/>
                                          </p:val>
                                        </p:tav>
                                        <p:tav tm="100000">
                                          <p:val>
                                            <p:strVal val="#ppt_h"/>
                                          </p:val>
                                        </p:tav>
                                      </p:tavLst>
                                    </p:anim>
                                    <p:anim calcmode="lin" valueType="num">
                                      <p:cBhvr>
                                        <p:cTn id="20" dur="500" fill="hold"/>
                                        <p:tgtEl>
                                          <p:spTgt spid="54"/>
                                        </p:tgtEl>
                                        <p:attrNameLst>
                                          <p:attrName>ppt_w</p:attrName>
                                        </p:attrNameLst>
                                      </p:cBhvr>
                                      <p:tavLst>
                                        <p:tav tm="0">
                                          <p:val>
                                            <p:fltVal val="0"/>
                                          </p:val>
                                        </p:tav>
                                        <p:tav tm="100000">
                                          <p:val>
                                            <p:strVal val="#ppt_w"/>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nodeType="click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anim calcmode="lin" valueType="num">
                                      <p:cBhvr>
                                        <p:cTn id="31" dur="500" fill="hold"/>
                                        <p:tgtEl>
                                          <p:spTgt spid="55"/>
                                        </p:tgtEl>
                                        <p:attrNameLst>
                                          <p:attrName>style.rotation</p:attrName>
                                        </p:attrNameLst>
                                      </p:cBhvr>
                                      <p:tavLst>
                                        <p:tav tm="0">
                                          <p:val>
                                            <p:fltVal val="720"/>
                                          </p:val>
                                        </p:tav>
                                        <p:tav tm="100000">
                                          <p:val>
                                            <p:fltVal val="0"/>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 calcmode="lin" valueType="num">
                                      <p:cBhvr>
                                        <p:cTn id="33" dur="500" fill="hold"/>
                                        <p:tgtEl>
                                          <p:spTgt spid="55"/>
                                        </p:tgtEl>
                                        <p:attrNameLst>
                                          <p:attrName>ppt_w</p:attrName>
                                        </p:attrNameLst>
                                      </p:cBhvr>
                                      <p:tavLst>
                                        <p:tav tm="0">
                                          <p:val>
                                            <p:fltVal val="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5" presetClass="entr" presetSubtype="0" fill="hold"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anim calcmode="lin" valueType="num">
                                      <p:cBhvr>
                                        <p:cTn id="46" dur="500" fill="hold"/>
                                        <p:tgtEl>
                                          <p:spTgt spid="56"/>
                                        </p:tgtEl>
                                        <p:attrNameLst>
                                          <p:attrName>style.rotation</p:attrName>
                                        </p:attrNameLst>
                                      </p:cBhvr>
                                      <p:tavLst>
                                        <p:tav tm="0">
                                          <p:val>
                                            <p:fltVal val="720"/>
                                          </p:val>
                                        </p:tav>
                                        <p:tav tm="100000">
                                          <p:val>
                                            <p:fltVal val="0"/>
                                          </p:val>
                                        </p:tav>
                                      </p:tavLst>
                                    </p:anim>
                                    <p:anim calcmode="lin" valueType="num">
                                      <p:cBhvr>
                                        <p:cTn id="47" dur="500" fill="hold"/>
                                        <p:tgtEl>
                                          <p:spTgt spid="56"/>
                                        </p:tgtEl>
                                        <p:attrNameLst>
                                          <p:attrName>ppt_h</p:attrName>
                                        </p:attrNameLst>
                                      </p:cBhvr>
                                      <p:tavLst>
                                        <p:tav tm="0">
                                          <p:val>
                                            <p:fltVal val="0"/>
                                          </p:val>
                                        </p:tav>
                                        <p:tav tm="100000">
                                          <p:val>
                                            <p:strVal val="#ppt_h"/>
                                          </p:val>
                                        </p:tav>
                                      </p:tavLst>
                                    </p:anim>
                                    <p:anim calcmode="lin" valueType="num">
                                      <p:cBhvr>
                                        <p:cTn id="48" dur="500" fill="hold"/>
                                        <p:tgtEl>
                                          <p:spTgt spid="56"/>
                                        </p:tgtEl>
                                        <p:attrNameLst>
                                          <p:attrName>ppt_w</p:attrName>
                                        </p:attrNameLst>
                                      </p:cBhvr>
                                      <p:tavLst>
                                        <p:tav tm="0">
                                          <p:val>
                                            <p:fltVal val="0"/>
                                          </p:val>
                                        </p:tav>
                                        <p:tav tm="100000">
                                          <p:val>
                                            <p:strVal val="#ppt_w"/>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5" presetClass="entr" presetSubtype="0" fill="hold" nodeType="click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fade">
                                      <p:cBhvr>
                                        <p:cTn id="58" dur="500"/>
                                        <p:tgtEl>
                                          <p:spTgt spid="57"/>
                                        </p:tgtEl>
                                      </p:cBhvr>
                                    </p:animEffect>
                                    <p:anim calcmode="lin" valueType="num">
                                      <p:cBhvr>
                                        <p:cTn id="59" dur="500" fill="hold"/>
                                        <p:tgtEl>
                                          <p:spTgt spid="57"/>
                                        </p:tgtEl>
                                        <p:attrNameLst>
                                          <p:attrName>style.rotation</p:attrName>
                                        </p:attrNameLst>
                                      </p:cBhvr>
                                      <p:tavLst>
                                        <p:tav tm="0">
                                          <p:val>
                                            <p:fltVal val="720"/>
                                          </p:val>
                                        </p:tav>
                                        <p:tav tm="100000">
                                          <p:val>
                                            <p:fltVal val="0"/>
                                          </p:val>
                                        </p:tav>
                                      </p:tavLst>
                                    </p:anim>
                                    <p:anim calcmode="lin" valueType="num">
                                      <p:cBhvr>
                                        <p:cTn id="60" dur="500" fill="hold"/>
                                        <p:tgtEl>
                                          <p:spTgt spid="57"/>
                                        </p:tgtEl>
                                        <p:attrNameLst>
                                          <p:attrName>ppt_h</p:attrName>
                                        </p:attrNameLst>
                                      </p:cBhvr>
                                      <p:tavLst>
                                        <p:tav tm="0">
                                          <p:val>
                                            <p:fltVal val="0"/>
                                          </p:val>
                                        </p:tav>
                                        <p:tav tm="100000">
                                          <p:val>
                                            <p:strVal val="#ppt_h"/>
                                          </p:val>
                                        </p:tav>
                                      </p:tavLst>
                                    </p:anim>
                                    <p:anim calcmode="lin" valueType="num">
                                      <p:cBhvr>
                                        <p:cTn id="61" dur="500" fill="hold"/>
                                        <p:tgtEl>
                                          <p:spTgt spid="57"/>
                                        </p:tgtEl>
                                        <p:attrNameLst>
                                          <p:attrName>ppt_w</p:attrName>
                                        </p:attrNameLst>
                                      </p:cBhvr>
                                      <p:tavLst>
                                        <p:tav tm="0">
                                          <p:val>
                                            <p:fltVal val="0"/>
                                          </p:val>
                                        </p:tav>
                                        <p:tav tm="100000">
                                          <p:val>
                                            <p:strVal val="#ppt_w"/>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1000"/>
                                        <p:tgtEl>
                                          <p:spTgt spid="11"/>
                                        </p:tgtEl>
                                      </p:cBhvr>
                                    </p:animEffect>
                                    <p:anim calcmode="lin" valueType="num">
                                      <p:cBhvr>
                                        <p:cTn id="65" dur="1000" fill="hold"/>
                                        <p:tgtEl>
                                          <p:spTgt spid="11"/>
                                        </p:tgtEl>
                                        <p:attrNameLst>
                                          <p:attrName>ppt_x</p:attrName>
                                        </p:attrNameLst>
                                      </p:cBhvr>
                                      <p:tavLst>
                                        <p:tav tm="0">
                                          <p:val>
                                            <p:strVal val="#ppt_x"/>
                                          </p:val>
                                        </p:tav>
                                        <p:tav tm="100000">
                                          <p:val>
                                            <p:strVal val="#ppt_x"/>
                                          </p:val>
                                        </p:tav>
                                      </p:tavLst>
                                    </p:anim>
                                    <p:anim calcmode="lin" valueType="num">
                                      <p:cBhvr>
                                        <p:cTn id="6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xmlns="" id="{431AFA33-AE91-4A61-A807-3A28EC760284}"/>
              </a:ext>
            </a:extLst>
          </p:cNvPr>
          <p:cNvPicPr>
            <a:picLocks noChangeAspect="1"/>
          </p:cNvPicPr>
          <p:nvPr/>
        </p:nvPicPr>
        <p:blipFill rotWithShape="1">
          <a:blip r:embed="rId3"/>
          <a:srcRect l="45559" t="6591" b="4038"/>
          <a:stretch/>
        </p:blipFill>
        <p:spPr>
          <a:xfrm>
            <a:off x="-821841" y="0"/>
            <a:ext cx="5668841" cy="6858000"/>
          </a:xfrm>
          <a:prstGeom prst="rect">
            <a:avLst/>
          </a:prstGeom>
        </p:spPr>
      </p:pic>
      <p:pic>
        <p:nvPicPr>
          <p:cNvPr id="14" name="图片 13">
            <a:extLst>
              <a:ext uri="{FF2B5EF4-FFF2-40B4-BE49-F238E27FC236}">
                <a16:creationId xmlns:a16="http://schemas.microsoft.com/office/drawing/2014/main" xmlns=""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xmlns="" id="{B084D209-23B3-4351-8DDB-9DF7E55EAE1B}"/>
              </a:ext>
            </a:extLst>
          </p:cNvPr>
          <p:cNvPicPr>
            <a:picLocks noChangeAspect="1"/>
          </p:cNvPicPr>
          <p:nvPr/>
        </p:nvPicPr>
        <p:blipFill>
          <a:blip r:embed="rId5"/>
          <a:stretch>
            <a:fillRect/>
          </a:stretch>
        </p:blipFill>
        <p:spPr>
          <a:xfrm>
            <a:off x="10384418" y="4887918"/>
            <a:ext cx="1056732" cy="1007960"/>
          </a:xfrm>
          <a:prstGeom prst="rect">
            <a:avLst/>
          </a:prstGeom>
        </p:spPr>
      </p:pic>
      <p:pic>
        <p:nvPicPr>
          <p:cNvPr id="55" name="图片 54">
            <a:extLst>
              <a:ext uri="{FF2B5EF4-FFF2-40B4-BE49-F238E27FC236}">
                <a16:creationId xmlns:a16="http://schemas.microsoft.com/office/drawing/2014/main" xmlns="" id="{8A48957D-0930-4CC6-BD89-09BECFA4F117}"/>
              </a:ext>
            </a:extLst>
          </p:cNvPr>
          <p:cNvPicPr>
            <a:picLocks noChangeAspect="1"/>
          </p:cNvPicPr>
          <p:nvPr/>
        </p:nvPicPr>
        <p:blipFill>
          <a:blip r:embed="rId5"/>
          <a:stretch>
            <a:fillRect/>
          </a:stretch>
        </p:blipFill>
        <p:spPr>
          <a:xfrm>
            <a:off x="8250054" y="5573456"/>
            <a:ext cx="1056732" cy="1007960"/>
          </a:xfrm>
          <a:prstGeom prst="rect">
            <a:avLst/>
          </a:prstGeom>
        </p:spPr>
      </p:pic>
      <p:pic>
        <p:nvPicPr>
          <p:cNvPr id="56" name="图片 55">
            <a:extLst>
              <a:ext uri="{FF2B5EF4-FFF2-40B4-BE49-F238E27FC236}">
                <a16:creationId xmlns:a16="http://schemas.microsoft.com/office/drawing/2014/main" xmlns="" id="{BAAF0A8D-9072-4A02-BB48-6BA11C62A603}"/>
              </a:ext>
            </a:extLst>
          </p:cNvPr>
          <p:cNvPicPr>
            <a:picLocks noChangeAspect="1"/>
          </p:cNvPicPr>
          <p:nvPr/>
        </p:nvPicPr>
        <p:blipFill>
          <a:blip r:embed="rId5"/>
          <a:stretch>
            <a:fillRect/>
          </a:stretch>
        </p:blipFill>
        <p:spPr>
          <a:xfrm>
            <a:off x="5806840" y="4887918"/>
            <a:ext cx="1056732" cy="1007960"/>
          </a:xfrm>
          <a:prstGeom prst="rect">
            <a:avLst/>
          </a:prstGeom>
        </p:spPr>
      </p:pic>
      <p:pic>
        <p:nvPicPr>
          <p:cNvPr id="57" name="图片 56">
            <a:extLst>
              <a:ext uri="{FF2B5EF4-FFF2-40B4-BE49-F238E27FC236}">
                <a16:creationId xmlns:a16="http://schemas.microsoft.com/office/drawing/2014/main" xmlns="" id="{63F67BE8-5F60-4FEB-87D0-52974DE89F0E}"/>
              </a:ext>
            </a:extLst>
          </p:cNvPr>
          <p:cNvPicPr>
            <a:picLocks noChangeAspect="1"/>
          </p:cNvPicPr>
          <p:nvPr/>
        </p:nvPicPr>
        <p:blipFill>
          <a:blip r:embed="rId5"/>
          <a:stretch>
            <a:fillRect/>
          </a:stretch>
        </p:blipFill>
        <p:spPr>
          <a:xfrm>
            <a:off x="3299078" y="5391898"/>
            <a:ext cx="1056732" cy="1007960"/>
          </a:xfrm>
          <a:prstGeom prst="rect">
            <a:avLst/>
          </a:prstGeom>
        </p:spPr>
      </p:pic>
      <p:sp>
        <p:nvSpPr>
          <p:cNvPr id="8" name="文本框 22">
            <a:extLst>
              <a:ext uri="{FF2B5EF4-FFF2-40B4-BE49-F238E27FC236}">
                <a16:creationId xmlns:a16="http://schemas.microsoft.com/office/drawing/2014/main" xmlns="" id="{0C9928D3-15CE-463A-8DD4-D2BDB8DB2C15}"/>
              </a:ext>
            </a:extLst>
          </p:cNvPr>
          <p:cNvSpPr txBox="1"/>
          <p:nvPr/>
        </p:nvSpPr>
        <p:spPr>
          <a:xfrm>
            <a:off x="1704108" y="2415571"/>
            <a:ext cx="8918171" cy="1569660"/>
          </a:xfrm>
          <a:prstGeom prst="rect">
            <a:avLst/>
          </a:prstGeom>
          <a:noFill/>
        </p:spPr>
        <p:txBody>
          <a:bodyPr wrap="square" rtlCol="0">
            <a:spAutoFit/>
          </a:bodyPr>
          <a:lstStyle/>
          <a:p>
            <a:pPr algn="ctr"/>
            <a:r>
              <a:rPr lang="en-US" altLang="zh-CN" sz="4800" dirty="0" smtClean="0">
                <a:solidFill>
                  <a:srgbClr val="FF0000"/>
                </a:solidFill>
                <a:latin typeface="Arial" panose="020B0604020202020204" pitchFamily="34" charset="0"/>
                <a:ea typeface="思源黑体 CN Bold" panose="020B0800000000000000" pitchFamily="34" charset="-122"/>
                <a:cs typeface="Arial" panose="020B0604020202020204" pitchFamily="34" charset="0"/>
              </a:rPr>
              <a:t>Tạm biệt và hẹn gặp lại các con </a:t>
            </a:r>
          </a:p>
          <a:p>
            <a:pPr algn="ctr"/>
            <a:r>
              <a:rPr lang="en-US" altLang="zh-CN" sz="4800" dirty="0" smtClean="0">
                <a:solidFill>
                  <a:srgbClr val="FF0000"/>
                </a:solidFill>
                <a:latin typeface="Arial" panose="020B0604020202020204" pitchFamily="34" charset="0"/>
                <a:ea typeface="思源黑体 CN Bold" panose="020B0800000000000000" pitchFamily="34" charset="-122"/>
                <a:cs typeface="Arial" panose="020B0604020202020204" pitchFamily="34" charset="0"/>
              </a:rPr>
              <a:t>trong các tiết học sau!</a:t>
            </a:r>
            <a:endParaRPr lang="zh-CN" altLang="en-US" sz="4800" dirty="0">
              <a:solidFill>
                <a:srgbClr val="FF0000"/>
              </a:solidFill>
              <a:latin typeface="Arial" panose="020B0604020202020204" pitchFamily="34" charset="0"/>
              <a:ea typeface="思源黑体 CN Bold" panose="020B0800000000000000" pitchFamily="34" charset="-122"/>
              <a:cs typeface="Arial" panose="020B0604020202020204" pitchFamily="34" charset="0"/>
            </a:endParaRPr>
          </a:p>
        </p:txBody>
      </p:sp>
    </p:spTree>
    <p:extLst>
      <p:ext uri="{BB962C8B-B14F-4D97-AF65-F5344CB8AC3E}">
        <p14:creationId xmlns:p14="http://schemas.microsoft.com/office/powerpoint/2010/main" val="353615628"/>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35" presetClass="entr" presetSubtype="0"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anim calcmode="lin" valueType="num">
                                      <p:cBhvr>
                                        <p:cTn id="17" dur="500" fill="hold"/>
                                        <p:tgtEl>
                                          <p:spTgt spid="54"/>
                                        </p:tgtEl>
                                        <p:attrNameLst>
                                          <p:attrName>style.rotation</p:attrName>
                                        </p:attrNameLst>
                                      </p:cBhvr>
                                      <p:tavLst>
                                        <p:tav tm="0">
                                          <p:val>
                                            <p:fltVal val="720"/>
                                          </p:val>
                                        </p:tav>
                                        <p:tav tm="100000">
                                          <p:val>
                                            <p:fltVal val="0"/>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 calcmode="lin" valueType="num">
                                      <p:cBhvr>
                                        <p:cTn id="19" dur="500" fill="hold"/>
                                        <p:tgtEl>
                                          <p:spTgt spid="54"/>
                                        </p:tgtEl>
                                        <p:attrNameLst>
                                          <p:attrName>ppt_w</p:attrName>
                                        </p:attrNameLst>
                                      </p:cBhvr>
                                      <p:tavLst>
                                        <p:tav tm="0">
                                          <p:val>
                                            <p:fltVal val="0"/>
                                          </p:val>
                                        </p:tav>
                                        <p:tav tm="100000">
                                          <p:val>
                                            <p:strVal val="#ppt_w"/>
                                          </p:val>
                                        </p:tav>
                                      </p:tavLst>
                                    </p:anim>
                                  </p:childTnLst>
                                </p:cTn>
                              </p:par>
                            </p:childTnLst>
                          </p:cTn>
                        </p:par>
                        <p:par>
                          <p:cTn id="20" fill="hold">
                            <p:stCondLst>
                              <p:cond delay="1500"/>
                            </p:stCondLst>
                            <p:childTnLst>
                              <p:par>
                                <p:cTn id="21" presetID="35" presetClass="entr" presetSubtype="0"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anim calcmode="lin" valueType="num">
                                      <p:cBhvr>
                                        <p:cTn id="24" dur="500" fill="hold"/>
                                        <p:tgtEl>
                                          <p:spTgt spid="55"/>
                                        </p:tgtEl>
                                        <p:attrNameLst>
                                          <p:attrName>style.rotation</p:attrName>
                                        </p:attrNameLst>
                                      </p:cBhvr>
                                      <p:tavLst>
                                        <p:tav tm="0">
                                          <p:val>
                                            <p:fltVal val="720"/>
                                          </p:val>
                                        </p:tav>
                                        <p:tav tm="100000">
                                          <p:val>
                                            <p:fltVal val="0"/>
                                          </p:val>
                                        </p:tav>
                                      </p:tavLst>
                                    </p:anim>
                                    <p:anim calcmode="lin" valueType="num">
                                      <p:cBhvr>
                                        <p:cTn id="25" dur="500" fill="hold"/>
                                        <p:tgtEl>
                                          <p:spTgt spid="55"/>
                                        </p:tgtEl>
                                        <p:attrNameLst>
                                          <p:attrName>ppt_h</p:attrName>
                                        </p:attrNameLst>
                                      </p:cBhvr>
                                      <p:tavLst>
                                        <p:tav tm="0">
                                          <p:val>
                                            <p:fltVal val="0"/>
                                          </p:val>
                                        </p:tav>
                                        <p:tav tm="100000">
                                          <p:val>
                                            <p:strVal val="#ppt_h"/>
                                          </p:val>
                                        </p:tav>
                                      </p:tavLst>
                                    </p:anim>
                                    <p:anim calcmode="lin" valueType="num">
                                      <p:cBhvr>
                                        <p:cTn id="26" dur="500" fill="hold"/>
                                        <p:tgtEl>
                                          <p:spTgt spid="55"/>
                                        </p:tgtEl>
                                        <p:attrNameLst>
                                          <p:attrName>ppt_w</p:attrName>
                                        </p:attrNameLst>
                                      </p:cBhvr>
                                      <p:tavLst>
                                        <p:tav tm="0">
                                          <p:val>
                                            <p:fltVal val="0"/>
                                          </p:val>
                                        </p:tav>
                                        <p:tav tm="100000">
                                          <p:val>
                                            <p:strVal val="#ppt_w"/>
                                          </p:val>
                                        </p:tav>
                                      </p:tavLst>
                                    </p:anim>
                                  </p:childTnLst>
                                </p:cTn>
                              </p:par>
                            </p:childTnLst>
                          </p:cTn>
                        </p:par>
                        <p:par>
                          <p:cTn id="27" fill="hold">
                            <p:stCondLst>
                              <p:cond delay="2000"/>
                            </p:stCondLst>
                            <p:childTnLst>
                              <p:par>
                                <p:cTn id="28" presetID="35" presetClass="entr" presetSubtype="0"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anim calcmode="lin" valueType="num">
                                      <p:cBhvr>
                                        <p:cTn id="31" dur="500" fill="hold"/>
                                        <p:tgtEl>
                                          <p:spTgt spid="56"/>
                                        </p:tgtEl>
                                        <p:attrNameLst>
                                          <p:attrName>style.rotation</p:attrName>
                                        </p:attrNameLst>
                                      </p:cBhvr>
                                      <p:tavLst>
                                        <p:tav tm="0">
                                          <p:val>
                                            <p:fltVal val="720"/>
                                          </p:val>
                                        </p:tav>
                                        <p:tav tm="100000">
                                          <p:val>
                                            <p:fltVal val="0"/>
                                          </p:val>
                                        </p:tav>
                                      </p:tavLst>
                                    </p:anim>
                                    <p:anim calcmode="lin" valueType="num">
                                      <p:cBhvr>
                                        <p:cTn id="32" dur="500" fill="hold"/>
                                        <p:tgtEl>
                                          <p:spTgt spid="56"/>
                                        </p:tgtEl>
                                        <p:attrNameLst>
                                          <p:attrName>ppt_h</p:attrName>
                                        </p:attrNameLst>
                                      </p:cBhvr>
                                      <p:tavLst>
                                        <p:tav tm="0">
                                          <p:val>
                                            <p:fltVal val="0"/>
                                          </p:val>
                                        </p:tav>
                                        <p:tav tm="100000">
                                          <p:val>
                                            <p:strVal val="#ppt_h"/>
                                          </p:val>
                                        </p:tav>
                                      </p:tavLst>
                                    </p:anim>
                                    <p:anim calcmode="lin" valueType="num">
                                      <p:cBhvr>
                                        <p:cTn id="33" dur="500" fill="hold"/>
                                        <p:tgtEl>
                                          <p:spTgt spid="56"/>
                                        </p:tgtEl>
                                        <p:attrNameLst>
                                          <p:attrName>ppt_w</p:attrName>
                                        </p:attrNameLst>
                                      </p:cBhvr>
                                      <p:tavLst>
                                        <p:tav tm="0">
                                          <p:val>
                                            <p:fltVal val="0"/>
                                          </p:val>
                                        </p:tav>
                                        <p:tav tm="100000">
                                          <p:val>
                                            <p:strVal val="#ppt_w"/>
                                          </p:val>
                                        </p:tav>
                                      </p:tavLst>
                                    </p:anim>
                                  </p:childTnLst>
                                </p:cTn>
                              </p:par>
                            </p:childTnLst>
                          </p:cTn>
                        </p:par>
                        <p:par>
                          <p:cTn id="34" fill="hold">
                            <p:stCondLst>
                              <p:cond delay="2500"/>
                            </p:stCondLst>
                            <p:childTnLst>
                              <p:par>
                                <p:cTn id="35" presetID="35"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anim calcmode="lin" valueType="num">
                                      <p:cBhvr>
                                        <p:cTn id="38" dur="500" fill="hold"/>
                                        <p:tgtEl>
                                          <p:spTgt spid="57"/>
                                        </p:tgtEl>
                                        <p:attrNameLst>
                                          <p:attrName>style.rotation</p:attrName>
                                        </p:attrNameLst>
                                      </p:cBhvr>
                                      <p:tavLst>
                                        <p:tav tm="0">
                                          <p:val>
                                            <p:fltVal val="720"/>
                                          </p:val>
                                        </p:tav>
                                        <p:tav tm="100000">
                                          <p:val>
                                            <p:fltVal val="0"/>
                                          </p:val>
                                        </p:tav>
                                      </p:tavLst>
                                    </p:anim>
                                    <p:anim calcmode="lin" valueType="num">
                                      <p:cBhvr>
                                        <p:cTn id="39" dur="500" fill="hold"/>
                                        <p:tgtEl>
                                          <p:spTgt spid="57"/>
                                        </p:tgtEl>
                                        <p:attrNameLst>
                                          <p:attrName>ppt_h</p:attrName>
                                        </p:attrNameLst>
                                      </p:cBhvr>
                                      <p:tavLst>
                                        <p:tav tm="0">
                                          <p:val>
                                            <p:fltVal val="0"/>
                                          </p:val>
                                        </p:tav>
                                        <p:tav tm="100000">
                                          <p:val>
                                            <p:strVal val="#ppt_h"/>
                                          </p:val>
                                        </p:tav>
                                      </p:tavLst>
                                    </p:anim>
                                    <p:anim calcmode="lin" valueType="num">
                                      <p:cBhvr>
                                        <p:cTn id="40" dur="500" fill="hold"/>
                                        <p:tgtEl>
                                          <p:spTgt spid="57"/>
                                        </p:tgtEl>
                                        <p:attrNameLst>
                                          <p:attrName>ppt_w</p:attrName>
                                        </p:attrNameLst>
                                      </p:cBhvr>
                                      <p:tavLst>
                                        <p:tav tm="0">
                                          <p:val>
                                            <p:fltVal val="0"/>
                                          </p:val>
                                        </p:tav>
                                        <p:tav tm="100000">
                                          <p:val>
                                            <p:strVal val="#ppt_w"/>
                                          </p:val>
                                        </p:tav>
                                      </p:tavLst>
                                    </p:anim>
                                  </p:childTnLst>
                                </p:cTn>
                              </p:par>
                              <p:par>
                                <p:cTn id="41" presetID="56" presetClass="entr" presetSubtype="0" fill="hold" nodeType="withEffect">
                                  <p:stCondLst>
                                    <p:cond delay="0"/>
                                  </p:stCondLst>
                                  <p:iterate type="lt">
                                    <p:tmPct val="3000"/>
                                  </p:iterate>
                                  <p:childTnLst>
                                    <p:set>
                                      <p:cBhvr>
                                        <p:cTn id="42" dur="1" fill="hold">
                                          <p:stCondLst>
                                            <p:cond delay="0"/>
                                          </p:stCondLst>
                                        </p:cTn>
                                        <p:tgtEl>
                                          <p:spTgt spid="8">
                                            <p:txEl>
                                              <p:pRg st="0" end="0"/>
                                            </p:txEl>
                                          </p:spTgt>
                                        </p:tgtEl>
                                        <p:attrNameLst>
                                          <p:attrName>style.visibility</p:attrName>
                                        </p:attrNameLst>
                                      </p:cBhvr>
                                      <p:to>
                                        <p:strVal val="visible"/>
                                      </p:to>
                                    </p:set>
                                    <p:anim by="(-#ppt_w*2)" calcmode="lin" valueType="num">
                                      <p:cBhvr rctx="PPT">
                                        <p:cTn id="43" dur="500" autoRev="1" fill="hold">
                                          <p:stCondLst>
                                            <p:cond delay="0"/>
                                          </p:stCondLst>
                                        </p:cTn>
                                        <p:tgtEl>
                                          <p:spTgt spid="8">
                                            <p:txEl>
                                              <p:pRg st="0" end="0"/>
                                            </p:txEl>
                                          </p:spTgt>
                                        </p:tgtEl>
                                        <p:attrNameLst>
                                          <p:attrName>ppt_w</p:attrName>
                                        </p:attrNameLst>
                                      </p:cBhvr>
                                    </p:anim>
                                    <p:anim by="(#ppt_w*0.50)" calcmode="lin" valueType="num">
                                      <p:cBhvr>
                                        <p:cTn id="44" dur="500" decel="50000" autoRev="1" fill="hold">
                                          <p:stCondLst>
                                            <p:cond delay="0"/>
                                          </p:stCondLst>
                                        </p:cTn>
                                        <p:tgtEl>
                                          <p:spTgt spid="8">
                                            <p:txEl>
                                              <p:pRg st="0" end="0"/>
                                            </p:txEl>
                                          </p:spTgt>
                                        </p:tgtEl>
                                        <p:attrNameLst>
                                          <p:attrName>ppt_x</p:attrName>
                                        </p:attrNameLst>
                                      </p:cBhvr>
                                    </p:anim>
                                    <p:anim from="(-#ppt_h/2)" to="(#ppt_y)" calcmode="lin" valueType="num">
                                      <p:cBhvr>
                                        <p:cTn id="45" dur="1000" fill="hold">
                                          <p:stCondLst>
                                            <p:cond delay="0"/>
                                          </p:stCondLst>
                                        </p:cTn>
                                        <p:tgtEl>
                                          <p:spTgt spid="8">
                                            <p:txEl>
                                              <p:pRg st="0" end="0"/>
                                            </p:txEl>
                                          </p:spTgt>
                                        </p:tgtEl>
                                        <p:attrNameLst>
                                          <p:attrName>ppt_y</p:attrName>
                                        </p:attrNameLst>
                                      </p:cBhvr>
                                    </p:anim>
                                    <p:animRot by="21600000">
                                      <p:cBhvr>
                                        <p:cTn id="46" dur="1000" fill="hold">
                                          <p:stCondLst>
                                            <p:cond delay="0"/>
                                          </p:stCondLst>
                                        </p:cTn>
                                        <p:tgtEl>
                                          <p:spTgt spid="8">
                                            <p:txEl>
                                              <p:pRg st="0" end="0"/>
                                            </p:txEl>
                                          </p:spTgt>
                                        </p:tgtEl>
                                        <p:attrNameLst>
                                          <p:attrName>r</p:attrName>
                                        </p:attrNameLst>
                                      </p:cBhvr>
                                    </p:animRot>
                                  </p:childTnLst>
                                </p:cTn>
                              </p:par>
                              <p:par>
                                <p:cTn id="47" presetID="56" presetClass="entr" presetSubtype="0" fill="hold" nodeType="withEffect">
                                  <p:stCondLst>
                                    <p:cond delay="0"/>
                                  </p:stCondLst>
                                  <p:iterate type="lt">
                                    <p:tmPct val="3000"/>
                                  </p:iterate>
                                  <p:childTnLst>
                                    <p:set>
                                      <p:cBhvr>
                                        <p:cTn id="48" dur="1" fill="hold">
                                          <p:stCondLst>
                                            <p:cond delay="0"/>
                                          </p:stCondLst>
                                        </p:cTn>
                                        <p:tgtEl>
                                          <p:spTgt spid="8">
                                            <p:txEl>
                                              <p:pRg st="1" end="1"/>
                                            </p:txEl>
                                          </p:spTgt>
                                        </p:tgtEl>
                                        <p:attrNameLst>
                                          <p:attrName>style.visibility</p:attrName>
                                        </p:attrNameLst>
                                      </p:cBhvr>
                                      <p:to>
                                        <p:strVal val="visible"/>
                                      </p:to>
                                    </p:set>
                                    <p:anim by="(-#ppt_w*2)" calcmode="lin" valueType="num">
                                      <p:cBhvr rctx="PPT">
                                        <p:cTn id="49" dur="500" autoRev="1" fill="hold">
                                          <p:stCondLst>
                                            <p:cond delay="0"/>
                                          </p:stCondLst>
                                        </p:cTn>
                                        <p:tgtEl>
                                          <p:spTgt spid="8">
                                            <p:txEl>
                                              <p:pRg st="1" end="1"/>
                                            </p:txEl>
                                          </p:spTgt>
                                        </p:tgtEl>
                                        <p:attrNameLst>
                                          <p:attrName>ppt_w</p:attrName>
                                        </p:attrNameLst>
                                      </p:cBhvr>
                                    </p:anim>
                                    <p:anim by="(#ppt_w*0.50)" calcmode="lin" valueType="num">
                                      <p:cBhvr>
                                        <p:cTn id="50" dur="500" decel="50000" autoRev="1" fill="hold">
                                          <p:stCondLst>
                                            <p:cond delay="0"/>
                                          </p:stCondLst>
                                        </p:cTn>
                                        <p:tgtEl>
                                          <p:spTgt spid="8">
                                            <p:txEl>
                                              <p:pRg st="1" end="1"/>
                                            </p:txEl>
                                          </p:spTgt>
                                        </p:tgtEl>
                                        <p:attrNameLst>
                                          <p:attrName>ppt_x</p:attrName>
                                        </p:attrNameLst>
                                      </p:cBhvr>
                                    </p:anim>
                                    <p:anim from="(-#ppt_h/2)" to="(#ppt_y)" calcmode="lin" valueType="num">
                                      <p:cBhvr>
                                        <p:cTn id="51" dur="1000" fill="hold">
                                          <p:stCondLst>
                                            <p:cond delay="0"/>
                                          </p:stCondLst>
                                        </p:cTn>
                                        <p:tgtEl>
                                          <p:spTgt spid="8">
                                            <p:txEl>
                                              <p:pRg st="1" end="1"/>
                                            </p:txEl>
                                          </p:spTgt>
                                        </p:tgtEl>
                                        <p:attrNameLst>
                                          <p:attrName>ppt_y</p:attrName>
                                        </p:attrNameLst>
                                      </p:cBhvr>
                                    </p:anim>
                                    <p:animRot by="21600000">
                                      <p:cBhvr>
                                        <p:cTn id="52" dur="1000" fill="hold">
                                          <p:stCondLst>
                                            <p:cond delay="0"/>
                                          </p:stCondLst>
                                        </p:cTn>
                                        <p:tgtEl>
                                          <p:spTgt spid="8">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xmlns="" id="{431AFA33-AE91-4A61-A807-3A28EC760284}"/>
              </a:ext>
            </a:extLst>
          </p:cNvPr>
          <p:cNvPicPr>
            <a:picLocks noChangeAspect="1"/>
          </p:cNvPicPr>
          <p:nvPr/>
        </p:nvPicPr>
        <p:blipFill rotWithShape="1">
          <a:blip r:embed="rId3"/>
          <a:srcRect l="45559" t="6591" b="4038"/>
          <a:stretch/>
        </p:blipFill>
        <p:spPr>
          <a:xfrm>
            <a:off x="-371220" y="-49490"/>
            <a:ext cx="5668841" cy="6858000"/>
          </a:xfrm>
          <a:prstGeom prst="rect">
            <a:avLst/>
          </a:prstGeom>
        </p:spPr>
      </p:pic>
      <p:pic>
        <p:nvPicPr>
          <p:cNvPr id="14" name="图片 13">
            <a:extLst>
              <a:ext uri="{FF2B5EF4-FFF2-40B4-BE49-F238E27FC236}">
                <a16:creationId xmlns:a16="http://schemas.microsoft.com/office/drawing/2014/main" xmlns=""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xmlns="" id="{B084D209-23B3-4351-8DDB-9DF7E55EAE1B}"/>
              </a:ext>
            </a:extLst>
          </p:cNvPr>
          <p:cNvPicPr>
            <a:picLocks noChangeAspect="1"/>
          </p:cNvPicPr>
          <p:nvPr/>
        </p:nvPicPr>
        <p:blipFill>
          <a:blip r:embed="rId5"/>
          <a:stretch>
            <a:fillRect/>
          </a:stretch>
        </p:blipFill>
        <p:spPr>
          <a:xfrm>
            <a:off x="3101116" y="515441"/>
            <a:ext cx="1056732" cy="1007960"/>
          </a:xfrm>
          <a:prstGeom prst="rect">
            <a:avLst/>
          </a:prstGeom>
        </p:spPr>
      </p:pic>
      <p:pic>
        <p:nvPicPr>
          <p:cNvPr id="55" name="图片 54">
            <a:extLst>
              <a:ext uri="{FF2B5EF4-FFF2-40B4-BE49-F238E27FC236}">
                <a16:creationId xmlns:a16="http://schemas.microsoft.com/office/drawing/2014/main" xmlns="" id="{8A48957D-0930-4CC6-BD89-09BECFA4F117}"/>
              </a:ext>
            </a:extLst>
          </p:cNvPr>
          <p:cNvPicPr>
            <a:picLocks noChangeAspect="1"/>
          </p:cNvPicPr>
          <p:nvPr/>
        </p:nvPicPr>
        <p:blipFill>
          <a:blip r:embed="rId5"/>
          <a:stretch>
            <a:fillRect/>
          </a:stretch>
        </p:blipFill>
        <p:spPr>
          <a:xfrm>
            <a:off x="3864620" y="2075344"/>
            <a:ext cx="1056732" cy="1007960"/>
          </a:xfrm>
          <a:prstGeom prst="rect">
            <a:avLst/>
          </a:prstGeom>
        </p:spPr>
      </p:pic>
      <p:pic>
        <p:nvPicPr>
          <p:cNvPr id="56" name="图片 55">
            <a:extLst>
              <a:ext uri="{FF2B5EF4-FFF2-40B4-BE49-F238E27FC236}">
                <a16:creationId xmlns:a16="http://schemas.microsoft.com/office/drawing/2014/main" xmlns="" id="{BAAF0A8D-9072-4A02-BB48-6BA11C62A603}"/>
              </a:ext>
            </a:extLst>
          </p:cNvPr>
          <p:cNvPicPr>
            <a:picLocks noChangeAspect="1"/>
          </p:cNvPicPr>
          <p:nvPr/>
        </p:nvPicPr>
        <p:blipFill>
          <a:blip r:embed="rId5"/>
          <a:stretch>
            <a:fillRect/>
          </a:stretch>
        </p:blipFill>
        <p:spPr>
          <a:xfrm>
            <a:off x="3892979" y="3774697"/>
            <a:ext cx="1056732" cy="1007960"/>
          </a:xfrm>
          <a:prstGeom prst="rect">
            <a:avLst/>
          </a:prstGeom>
        </p:spPr>
      </p:pic>
      <p:pic>
        <p:nvPicPr>
          <p:cNvPr id="57" name="图片 56">
            <a:extLst>
              <a:ext uri="{FF2B5EF4-FFF2-40B4-BE49-F238E27FC236}">
                <a16:creationId xmlns:a16="http://schemas.microsoft.com/office/drawing/2014/main" xmlns="" id="{63F67BE8-5F60-4FEB-87D0-52974DE89F0E}"/>
              </a:ext>
            </a:extLst>
          </p:cNvPr>
          <p:cNvPicPr>
            <a:picLocks noChangeAspect="1"/>
          </p:cNvPicPr>
          <p:nvPr/>
        </p:nvPicPr>
        <p:blipFill>
          <a:blip r:embed="rId5"/>
          <a:stretch>
            <a:fillRect/>
          </a:stretch>
        </p:blipFill>
        <p:spPr>
          <a:xfrm>
            <a:off x="3391372" y="5475784"/>
            <a:ext cx="1056732" cy="1007960"/>
          </a:xfrm>
          <a:prstGeom prst="rect">
            <a:avLst/>
          </a:prstGeom>
        </p:spPr>
      </p:pic>
      <p:sp>
        <p:nvSpPr>
          <p:cNvPr id="8" name="TextBox 7"/>
          <p:cNvSpPr txBox="1"/>
          <p:nvPr/>
        </p:nvSpPr>
        <p:spPr>
          <a:xfrm>
            <a:off x="4921352" y="711676"/>
            <a:ext cx="7189414" cy="1107931"/>
          </a:xfrm>
          <a:prstGeom prst="rect">
            <a:avLst/>
          </a:prstGeom>
          <a:solidFill>
            <a:schemeClr val="accent2">
              <a:lumMod val="40000"/>
              <a:lumOff val="60000"/>
            </a:schemeClr>
          </a:solidFill>
        </p:spPr>
        <p:txBody>
          <a:bodyPr wrap="square" lIns="121855" tIns="60928" rIns="121855" bIns="60928" rtlCol="0">
            <a:spAutoFit/>
          </a:bodyPr>
          <a:lstStyle/>
          <a:p>
            <a:r>
              <a:rPr lang="en-US" sz="3200" dirty="0">
                <a:latin typeface="Arial" panose="020B0604020202020204" pitchFamily="34" charset="0"/>
                <a:cs typeface="Arial" panose="020B0604020202020204" pitchFamily="34" charset="0"/>
              </a:rPr>
              <a:t>Nghe - viết đúng chính tả bài Tớ nhớ </a:t>
            </a:r>
            <a:r>
              <a:rPr lang="en-US" sz="3200" dirty="0" smtClean="0">
                <a:latin typeface="Arial" panose="020B0604020202020204" pitchFamily="34" charset="0"/>
                <a:cs typeface="Arial" panose="020B0604020202020204" pitchFamily="34" charset="0"/>
              </a:rPr>
              <a:t>cậu. </a:t>
            </a:r>
            <a:endParaRPr lang="vi-VN" sz="3200" dirty="0">
              <a:latin typeface="Arial" panose="020B0604020202020204" pitchFamily="34" charset="0"/>
              <a:cs typeface="Arial" panose="020B0604020202020204" pitchFamily="34" charset="0"/>
            </a:endParaRPr>
          </a:p>
        </p:txBody>
      </p:sp>
      <p:sp>
        <p:nvSpPr>
          <p:cNvPr id="9" name="TextBox 8"/>
          <p:cNvSpPr txBox="1"/>
          <p:nvPr/>
        </p:nvSpPr>
        <p:spPr>
          <a:xfrm>
            <a:off x="5201271" y="2271579"/>
            <a:ext cx="6990729" cy="1107931"/>
          </a:xfrm>
          <a:prstGeom prst="rect">
            <a:avLst/>
          </a:prstGeom>
          <a:solidFill>
            <a:schemeClr val="accent6">
              <a:lumMod val="40000"/>
              <a:lumOff val="60000"/>
            </a:schemeClr>
          </a:solidFill>
        </p:spPr>
        <p:txBody>
          <a:bodyPr wrap="square" lIns="121855" tIns="60928" rIns="121855" bIns="60928" rtlCol="0">
            <a:spAutoFit/>
          </a:bodyPr>
          <a:lstStyle/>
          <a:p>
            <a:r>
              <a:rPr lang="en-US" sz="3200" dirty="0">
                <a:latin typeface="Arial" panose="020B0604020202020204" pitchFamily="34" charset="0"/>
                <a:cs typeface="Arial" panose="020B0604020202020204" pitchFamily="34" charset="0"/>
              </a:rPr>
              <a:t>Trình bày đúng đoạn văn, biết viết hoa chữ cái đầu câu, sau dấu chấm.</a:t>
            </a:r>
            <a:endParaRPr lang="en-US" sz="3200"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10" name="TextBox 9"/>
          <p:cNvSpPr txBox="1"/>
          <p:nvPr/>
        </p:nvSpPr>
        <p:spPr>
          <a:xfrm>
            <a:off x="5406545" y="3970932"/>
            <a:ext cx="6785455" cy="1107931"/>
          </a:xfrm>
          <a:prstGeom prst="rect">
            <a:avLst/>
          </a:prstGeom>
          <a:solidFill>
            <a:schemeClr val="accent4">
              <a:lumMod val="40000"/>
              <a:lumOff val="60000"/>
            </a:schemeClr>
          </a:solidFill>
        </p:spPr>
        <p:txBody>
          <a:bodyPr wrap="square" lIns="121855" tIns="60928" rIns="121855" bIns="60928" rtlCol="0">
            <a:spAutoFit/>
          </a:bodyPr>
          <a:lstStyle/>
          <a:p>
            <a:r>
              <a:rPr lang="en-US" sz="3200" dirty="0">
                <a:latin typeface="Arial" panose="020B0604020202020204" pitchFamily="34" charset="0"/>
                <a:cs typeface="Arial" panose="020B0604020202020204" pitchFamily="34" charset="0"/>
              </a:rPr>
              <a:t>Làm đúng các bài tập chính tả phân biệt c/k, </a:t>
            </a:r>
            <a:r>
              <a:rPr lang="en-US" sz="3200" dirty="0" err="1">
                <a:latin typeface="Arial" panose="020B0604020202020204" pitchFamily="34" charset="0"/>
                <a:cs typeface="Arial" panose="020B0604020202020204" pitchFamily="34" charset="0"/>
              </a:rPr>
              <a:t>iêu</a:t>
            </a:r>
            <a:r>
              <a:rPr lang="en-US" sz="3200" dirty="0">
                <a:latin typeface="Arial" panose="020B0604020202020204" pitchFamily="34" charset="0"/>
                <a:cs typeface="Arial" panose="020B0604020202020204" pitchFamily="34" charset="0"/>
              </a:rPr>
              <a:t>/</a:t>
            </a:r>
            <a:r>
              <a:rPr lang="en-US" sz="3200" dirty="0" err="1">
                <a:latin typeface="Arial" panose="020B0604020202020204" pitchFamily="34" charset="0"/>
                <a:cs typeface="Arial" panose="020B0604020202020204" pitchFamily="34" charset="0"/>
              </a:rPr>
              <a:t>ươu</a:t>
            </a:r>
            <a:r>
              <a:rPr lang="en-US" sz="3200" dirty="0">
                <a:latin typeface="Arial" panose="020B0604020202020204" pitchFamily="34" charset="0"/>
                <a:cs typeface="Arial" panose="020B0604020202020204" pitchFamily="34" charset="0"/>
              </a:rPr>
              <a:t>, en/</a:t>
            </a:r>
            <a:r>
              <a:rPr lang="en-US" sz="3200" dirty="0" err="1">
                <a:latin typeface="Arial" panose="020B0604020202020204" pitchFamily="34" charset="0"/>
                <a:cs typeface="Arial" panose="020B0604020202020204" pitchFamily="34" charset="0"/>
              </a:rPr>
              <a:t>eng.</a:t>
            </a:r>
            <a:endParaRPr lang="vi-VN" sz="3200" dirty="0">
              <a:latin typeface="Arial" panose="020B0604020202020204" pitchFamily="34" charset="0"/>
              <a:cs typeface="Arial" panose="020B0604020202020204" pitchFamily="34" charset="0"/>
            </a:endParaRPr>
          </a:p>
        </p:txBody>
      </p:sp>
      <p:sp>
        <p:nvSpPr>
          <p:cNvPr id="11" name="TextBox 10"/>
          <p:cNvSpPr txBox="1"/>
          <p:nvPr/>
        </p:nvSpPr>
        <p:spPr>
          <a:xfrm>
            <a:off x="5002586" y="5588133"/>
            <a:ext cx="7189414" cy="1107931"/>
          </a:xfrm>
          <a:prstGeom prst="rect">
            <a:avLst/>
          </a:prstGeom>
          <a:solidFill>
            <a:schemeClr val="accent5">
              <a:lumMod val="40000"/>
              <a:lumOff val="60000"/>
            </a:schemeClr>
          </a:solidFill>
        </p:spPr>
        <p:txBody>
          <a:bodyPr wrap="square" lIns="121855" tIns="60928" rIns="121855" bIns="60928" rtlCol="0">
            <a:spAutoFit/>
          </a:bodyPr>
          <a:lstStyle/>
          <a:p>
            <a:r>
              <a:rPr lang="en-US" sz="3200" dirty="0">
                <a:latin typeface="Arial" panose="020B0604020202020204" pitchFamily="34" charset="0"/>
                <a:cs typeface="Arial" panose="020B0604020202020204" pitchFamily="34" charset="0"/>
              </a:rPr>
              <a:t>Rèn kĩ năng viết chữ chuẩn mẫu, sạch sẽ.</a:t>
            </a:r>
            <a:endParaRPr lang="en-US" sz="3200"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2" name="Rectangular Callout 1"/>
          <p:cNvSpPr/>
          <p:nvPr/>
        </p:nvSpPr>
        <p:spPr>
          <a:xfrm rot="16200000">
            <a:off x="709528" y="2164902"/>
            <a:ext cx="3163030" cy="1880031"/>
          </a:xfrm>
          <a:prstGeom prst="wedgeRectCallout">
            <a:avLst>
              <a:gd name="adj1" fmla="val 44969"/>
              <a:gd name="adj2" fmla="val 73594"/>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2" name="TextBox 11"/>
          <p:cNvSpPr txBox="1"/>
          <p:nvPr/>
        </p:nvSpPr>
        <p:spPr>
          <a:xfrm>
            <a:off x="1223945" y="1608732"/>
            <a:ext cx="2007114" cy="3077701"/>
          </a:xfrm>
          <a:prstGeom prst="rect">
            <a:avLst/>
          </a:prstGeom>
          <a:noFill/>
          <a:ln w="38100">
            <a:noFill/>
          </a:ln>
        </p:spPr>
        <p:txBody>
          <a:bodyPr wrap="square" lIns="121855" tIns="60928" rIns="121855" bIns="60928" rtlCol="0">
            <a:spAutoFit/>
          </a:bodyPr>
          <a:lstStyle/>
          <a:p>
            <a:pPr algn="ctr"/>
            <a:r>
              <a:rPr lang="en-US" sz="48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YÊU CẦU CẦN ĐẠT</a:t>
            </a:r>
          </a:p>
        </p:txBody>
      </p:sp>
    </p:spTree>
    <p:extLst>
      <p:ext uri="{BB962C8B-B14F-4D97-AF65-F5344CB8AC3E}">
        <p14:creationId xmlns:p14="http://schemas.microsoft.com/office/powerpoint/2010/main" val="2430971681"/>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anim calcmode="lin" valueType="num">
                                      <p:cBhvr>
                                        <p:cTn id="18" dur="500" fill="hold"/>
                                        <p:tgtEl>
                                          <p:spTgt spid="54"/>
                                        </p:tgtEl>
                                        <p:attrNameLst>
                                          <p:attrName>style.rotation</p:attrName>
                                        </p:attrNameLst>
                                      </p:cBhvr>
                                      <p:tavLst>
                                        <p:tav tm="0">
                                          <p:val>
                                            <p:fltVal val="720"/>
                                          </p:val>
                                        </p:tav>
                                        <p:tav tm="100000">
                                          <p:val>
                                            <p:fltVal val="0"/>
                                          </p:val>
                                        </p:tav>
                                      </p:tavLst>
                                    </p:anim>
                                    <p:anim calcmode="lin" valueType="num">
                                      <p:cBhvr>
                                        <p:cTn id="19" dur="500" fill="hold"/>
                                        <p:tgtEl>
                                          <p:spTgt spid="54"/>
                                        </p:tgtEl>
                                        <p:attrNameLst>
                                          <p:attrName>ppt_h</p:attrName>
                                        </p:attrNameLst>
                                      </p:cBhvr>
                                      <p:tavLst>
                                        <p:tav tm="0">
                                          <p:val>
                                            <p:fltVal val="0"/>
                                          </p:val>
                                        </p:tav>
                                        <p:tav tm="100000">
                                          <p:val>
                                            <p:strVal val="#ppt_h"/>
                                          </p:val>
                                        </p:tav>
                                      </p:tavLst>
                                    </p:anim>
                                    <p:anim calcmode="lin" valueType="num">
                                      <p:cBhvr>
                                        <p:cTn id="20" dur="500" fill="hold"/>
                                        <p:tgtEl>
                                          <p:spTgt spid="54"/>
                                        </p:tgtEl>
                                        <p:attrNameLst>
                                          <p:attrName>ppt_w</p:attrName>
                                        </p:attrNameLst>
                                      </p:cBhvr>
                                      <p:tavLst>
                                        <p:tav tm="0">
                                          <p:val>
                                            <p:fltVal val="0"/>
                                          </p:val>
                                        </p:tav>
                                        <p:tav tm="100000">
                                          <p:val>
                                            <p:strVal val="#ppt_w"/>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nodeType="click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anim calcmode="lin" valueType="num">
                                      <p:cBhvr>
                                        <p:cTn id="31" dur="500" fill="hold"/>
                                        <p:tgtEl>
                                          <p:spTgt spid="55"/>
                                        </p:tgtEl>
                                        <p:attrNameLst>
                                          <p:attrName>style.rotation</p:attrName>
                                        </p:attrNameLst>
                                      </p:cBhvr>
                                      <p:tavLst>
                                        <p:tav tm="0">
                                          <p:val>
                                            <p:fltVal val="720"/>
                                          </p:val>
                                        </p:tav>
                                        <p:tav tm="100000">
                                          <p:val>
                                            <p:fltVal val="0"/>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 calcmode="lin" valueType="num">
                                      <p:cBhvr>
                                        <p:cTn id="33" dur="500" fill="hold"/>
                                        <p:tgtEl>
                                          <p:spTgt spid="55"/>
                                        </p:tgtEl>
                                        <p:attrNameLst>
                                          <p:attrName>ppt_w</p:attrName>
                                        </p:attrNameLst>
                                      </p:cBhvr>
                                      <p:tavLst>
                                        <p:tav tm="0">
                                          <p:val>
                                            <p:fltVal val="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5" presetClass="entr" presetSubtype="0" fill="hold"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anim calcmode="lin" valueType="num">
                                      <p:cBhvr>
                                        <p:cTn id="46" dur="500" fill="hold"/>
                                        <p:tgtEl>
                                          <p:spTgt spid="56"/>
                                        </p:tgtEl>
                                        <p:attrNameLst>
                                          <p:attrName>style.rotation</p:attrName>
                                        </p:attrNameLst>
                                      </p:cBhvr>
                                      <p:tavLst>
                                        <p:tav tm="0">
                                          <p:val>
                                            <p:fltVal val="720"/>
                                          </p:val>
                                        </p:tav>
                                        <p:tav tm="100000">
                                          <p:val>
                                            <p:fltVal val="0"/>
                                          </p:val>
                                        </p:tav>
                                      </p:tavLst>
                                    </p:anim>
                                    <p:anim calcmode="lin" valueType="num">
                                      <p:cBhvr>
                                        <p:cTn id="47" dur="500" fill="hold"/>
                                        <p:tgtEl>
                                          <p:spTgt spid="56"/>
                                        </p:tgtEl>
                                        <p:attrNameLst>
                                          <p:attrName>ppt_h</p:attrName>
                                        </p:attrNameLst>
                                      </p:cBhvr>
                                      <p:tavLst>
                                        <p:tav tm="0">
                                          <p:val>
                                            <p:fltVal val="0"/>
                                          </p:val>
                                        </p:tav>
                                        <p:tav tm="100000">
                                          <p:val>
                                            <p:strVal val="#ppt_h"/>
                                          </p:val>
                                        </p:tav>
                                      </p:tavLst>
                                    </p:anim>
                                    <p:anim calcmode="lin" valueType="num">
                                      <p:cBhvr>
                                        <p:cTn id="48" dur="500" fill="hold"/>
                                        <p:tgtEl>
                                          <p:spTgt spid="56"/>
                                        </p:tgtEl>
                                        <p:attrNameLst>
                                          <p:attrName>ppt_w</p:attrName>
                                        </p:attrNameLst>
                                      </p:cBhvr>
                                      <p:tavLst>
                                        <p:tav tm="0">
                                          <p:val>
                                            <p:fltVal val="0"/>
                                          </p:val>
                                        </p:tav>
                                        <p:tav tm="100000">
                                          <p:val>
                                            <p:strVal val="#ppt_w"/>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5" presetClass="entr" presetSubtype="0" fill="hold" nodeType="click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fade">
                                      <p:cBhvr>
                                        <p:cTn id="58" dur="500"/>
                                        <p:tgtEl>
                                          <p:spTgt spid="57"/>
                                        </p:tgtEl>
                                      </p:cBhvr>
                                    </p:animEffect>
                                    <p:anim calcmode="lin" valueType="num">
                                      <p:cBhvr>
                                        <p:cTn id="59" dur="500" fill="hold"/>
                                        <p:tgtEl>
                                          <p:spTgt spid="57"/>
                                        </p:tgtEl>
                                        <p:attrNameLst>
                                          <p:attrName>style.rotation</p:attrName>
                                        </p:attrNameLst>
                                      </p:cBhvr>
                                      <p:tavLst>
                                        <p:tav tm="0">
                                          <p:val>
                                            <p:fltVal val="720"/>
                                          </p:val>
                                        </p:tav>
                                        <p:tav tm="100000">
                                          <p:val>
                                            <p:fltVal val="0"/>
                                          </p:val>
                                        </p:tav>
                                      </p:tavLst>
                                    </p:anim>
                                    <p:anim calcmode="lin" valueType="num">
                                      <p:cBhvr>
                                        <p:cTn id="60" dur="500" fill="hold"/>
                                        <p:tgtEl>
                                          <p:spTgt spid="57"/>
                                        </p:tgtEl>
                                        <p:attrNameLst>
                                          <p:attrName>ppt_h</p:attrName>
                                        </p:attrNameLst>
                                      </p:cBhvr>
                                      <p:tavLst>
                                        <p:tav tm="0">
                                          <p:val>
                                            <p:fltVal val="0"/>
                                          </p:val>
                                        </p:tav>
                                        <p:tav tm="100000">
                                          <p:val>
                                            <p:strVal val="#ppt_h"/>
                                          </p:val>
                                        </p:tav>
                                      </p:tavLst>
                                    </p:anim>
                                    <p:anim calcmode="lin" valueType="num">
                                      <p:cBhvr>
                                        <p:cTn id="61" dur="500" fill="hold"/>
                                        <p:tgtEl>
                                          <p:spTgt spid="57"/>
                                        </p:tgtEl>
                                        <p:attrNameLst>
                                          <p:attrName>ppt_w</p:attrName>
                                        </p:attrNameLst>
                                      </p:cBhvr>
                                      <p:tavLst>
                                        <p:tav tm="0">
                                          <p:val>
                                            <p:fltVal val="0"/>
                                          </p:val>
                                        </p:tav>
                                        <p:tav tm="100000">
                                          <p:val>
                                            <p:strVal val="#ppt_w"/>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1000"/>
                                        <p:tgtEl>
                                          <p:spTgt spid="11"/>
                                        </p:tgtEl>
                                      </p:cBhvr>
                                    </p:animEffect>
                                    <p:anim calcmode="lin" valueType="num">
                                      <p:cBhvr>
                                        <p:cTn id="65" dur="1000" fill="hold"/>
                                        <p:tgtEl>
                                          <p:spTgt spid="11"/>
                                        </p:tgtEl>
                                        <p:attrNameLst>
                                          <p:attrName>ppt_x</p:attrName>
                                        </p:attrNameLst>
                                      </p:cBhvr>
                                      <p:tavLst>
                                        <p:tav tm="0">
                                          <p:val>
                                            <p:strVal val="#ppt_x"/>
                                          </p:val>
                                        </p:tav>
                                        <p:tav tm="100000">
                                          <p:val>
                                            <p:strVal val="#ppt_x"/>
                                          </p:val>
                                        </p:tav>
                                      </p:tavLst>
                                    </p:anim>
                                    <p:anim calcmode="lin" valueType="num">
                                      <p:cBhvr>
                                        <p:cTn id="6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xmlns=""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15" y="1250302"/>
            <a:ext cx="10612055" cy="4234196"/>
          </a:xfrm>
          <a:prstGeom prst="rect">
            <a:avLst/>
          </a:prstGeom>
        </p:spPr>
      </p:pic>
      <p:pic>
        <p:nvPicPr>
          <p:cNvPr id="5" name="图片 6">
            <a:extLst>
              <a:ext uri="{FF2B5EF4-FFF2-40B4-BE49-F238E27FC236}">
                <a16:creationId xmlns:a16="http://schemas.microsoft.com/office/drawing/2014/main" xmlns=""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1412" y="178094"/>
            <a:ext cx="2160588" cy="2154749"/>
          </a:xfrm>
          <a:prstGeom prst="rect">
            <a:avLst/>
          </a:prstGeom>
        </p:spPr>
      </p:pic>
      <p:sp>
        <p:nvSpPr>
          <p:cNvPr id="8" name="Rectangle 7"/>
          <p:cNvSpPr/>
          <p:nvPr/>
        </p:nvSpPr>
        <p:spPr>
          <a:xfrm>
            <a:off x="1308385" y="2319234"/>
            <a:ext cx="9712113" cy="2955746"/>
          </a:xfrm>
          <a:prstGeom prst="rect">
            <a:avLst/>
          </a:prstGeom>
        </p:spPr>
        <p:txBody>
          <a:bodyPr wrap="square">
            <a:spAutoFit/>
          </a:bodyPr>
          <a:lstStyle/>
          <a:p>
            <a:pPr indent="463550" algn="just">
              <a:lnSpc>
                <a:spcPct val="150000"/>
              </a:lnSpc>
            </a:pPr>
            <a:r>
              <a:rPr lang="en-US" sz="3200" b="1" dirty="0" smtClean="0">
                <a:latin typeface="Arial" panose="020B0604020202020204" pitchFamily="34" charset="0"/>
                <a:ea typeface="Arial-Rounded" panose="020B0500000000000000" pitchFamily="34" charset="0"/>
                <a:cs typeface="Arial" panose="020B0604020202020204" pitchFamily="34" charset="0"/>
              </a:rPr>
              <a:t> Kiến là bạn thân của sóc. Hằng ngày, hai bạn rủ nhau đi học. Một ngày nọ, nhà kiến chuyển sang cánh rừng khác. Sóc và kiến rất buồn. Hai bạn gửi thư cho nhau để bày tỏ nỗi nhớ.</a:t>
            </a:r>
            <a:endParaRPr lang="en-US" sz="3200" b="1" dirty="0">
              <a:latin typeface="Arial" panose="020B0604020202020204" pitchFamily="34" charset="0"/>
              <a:ea typeface="Arial-Rounded" panose="020B0500000000000000" pitchFamily="34" charset="0"/>
              <a:cs typeface="Arial" panose="020B0604020202020204" pitchFamily="34" charset="0"/>
            </a:endParaRPr>
          </a:p>
        </p:txBody>
      </p:sp>
      <p:pic>
        <p:nvPicPr>
          <p:cNvPr id="10" name="Picture 9"/>
          <p:cNvPicPr>
            <a:picLocks noChangeAspect="1"/>
          </p:cNvPicPr>
          <p:nvPr/>
        </p:nvPicPr>
        <p:blipFill rotWithShape="1">
          <a:blip r:embed="rId4"/>
          <a:srcRect l="13436" t="84985" r="12967" b="6114"/>
          <a:stretch/>
        </p:blipFill>
        <p:spPr>
          <a:xfrm>
            <a:off x="-57151" y="0"/>
            <a:ext cx="12249151" cy="312479"/>
          </a:xfrm>
          <a:prstGeom prst="rect">
            <a:avLst/>
          </a:prstGeom>
        </p:spPr>
      </p:pic>
      <p:pic>
        <p:nvPicPr>
          <p:cNvPr id="16" name="Picture 15"/>
          <p:cNvPicPr>
            <a:picLocks noChangeAspect="1"/>
          </p:cNvPicPr>
          <p:nvPr/>
        </p:nvPicPr>
        <p:blipFill rotWithShape="1">
          <a:blip r:embed="rId5"/>
          <a:srcRect l="7607" t="9720" r="7737" b="54882"/>
          <a:stretch/>
        </p:blipFill>
        <p:spPr>
          <a:xfrm>
            <a:off x="-13319" y="5781578"/>
            <a:ext cx="12211050" cy="1104900"/>
          </a:xfrm>
          <a:prstGeom prst="rect">
            <a:avLst/>
          </a:prstGeom>
        </p:spPr>
      </p:pic>
      <p:pic>
        <p:nvPicPr>
          <p:cNvPr id="17" name="图片 7"/>
          <p:cNvPicPr>
            <a:picLocks noChangeAspect="1"/>
          </p:cNvPicPr>
          <p:nvPr/>
        </p:nvPicPr>
        <p:blipFill>
          <a:blip r:embed="rId6"/>
          <a:stretch>
            <a:fillRect/>
          </a:stretch>
        </p:blipFill>
        <p:spPr>
          <a:xfrm>
            <a:off x="22951" y="4851918"/>
            <a:ext cx="1508265" cy="1969498"/>
          </a:xfrm>
          <a:prstGeom prst="rect">
            <a:avLst/>
          </a:prstGeom>
          <a:noFill/>
          <a:ln w="9525">
            <a:noFill/>
          </a:ln>
        </p:spPr>
      </p:pic>
      <p:pic>
        <p:nvPicPr>
          <p:cNvPr id="19" name="图片 8"/>
          <p:cNvPicPr>
            <a:picLocks noChangeAspect="1"/>
          </p:cNvPicPr>
          <p:nvPr/>
        </p:nvPicPr>
        <p:blipFill>
          <a:blip r:embed="rId7"/>
          <a:stretch>
            <a:fillRect/>
          </a:stretch>
        </p:blipFill>
        <p:spPr>
          <a:xfrm>
            <a:off x="10786464" y="5026951"/>
            <a:ext cx="1320274" cy="1824172"/>
          </a:xfrm>
          <a:prstGeom prst="rect">
            <a:avLst/>
          </a:prstGeom>
          <a:noFill/>
          <a:ln w="9525">
            <a:noFill/>
          </a:ln>
        </p:spPr>
      </p:pic>
      <p:sp>
        <p:nvSpPr>
          <p:cNvPr id="20" name="TextBox 19"/>
          <p:cNvSpPr txBox="1"/>
          <p:nvPr/>
        </p:nvSpPr>
        <p:spPr>
          <a:xfrm>
            <a:off x="4659258" y="1654632"/>
            <a:ext cx="4230742" cy="738599"/>
          </a:xfrm>
          <a:prstGeom prst="rect">
            <a:avLst/>
          </a:prstGeom>
          <a:noFill/>
        </p:spPr>
        <p:txBody>
          <a:bodyPr wrap="square" lIns="121855" tIns="60928" rIns="121855" bIns="60928" rtlCol="0">
            <a:spAutoFit/>
          </a:bodyPr>
          <a:lstStyle/>
          <a:p>
            <a:r>
              <a:rPr lang="en-US" sz="40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Tớ nhớ cậu</a:t>
            </a:r>
          </a:p>
        </p:txBody>
      </p:sp>
      <p:sp>
        <p:nvSpPr>
          <p:cNvPr id="21" name="TextBox 20"/>
          <p:cNvSpPr txBox="1"/>
          <p:nvPr/>
        </p:nvSpPr>
        <p:spPr>
          <a:xfrm>
            <a:off x="241288" y="329570"/>
            <a:ext cx="3099071" cy="615489"/>
          </a:xfrm>
          <a:prstGeom prst="rect">
            <a:avLst/>
          </a:prstGeom>
          <a:noFill/>
        </p:spPr>
        <p:txBody>
          <a:bodyPr wrap="square" lIns="121855" tIns="60928" rIns="121855" bIns="60928" rtlCol="0">
            <a:spAutoFit/>
          </a:bodyPr>
          <a:lstStyle/>
          <a:p>
            <a:r>
              <a:rPr lang="en-US" sz="32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1. Nghe – viết</a:t>
            </a:r>
          </a:p>
        </p:txBody>
      </p:sp>
    </p:spTree>
    <p:extLst>
      <p:ext uri="{BB962C8B-B14F-4D97-AF65-F5344CB8AC3E}">
        <p14:creationId xmlns:p14="http://schemas.microsoft.com/office/powerpoint/2010/main" val="52062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2"/>
          <a:srcRect l="13436" r="12967"/>
          <a:stretch/>
        </p:blipFill>
        <p:spPr>
          <a:xfrm>
            <a:off x="0" y="6092786"/>
            <a:ext cx="16370573" cy="804742"/>
          </a:xfrm>
          <a:prstGeom prst="rect">
            <a:avLst/>
          </a:prstGeom>
        </p:spPr>
      </p:pic>
      <p:pic>
        <p:nvPicPr>
          <p:cNvPr id="28" name="Picture 27"/>
          <p:cNvPicPr>
            <a:picLocks noChangeAspect="1"/>
          </p:cNvPicPr>
          <p:nvPr/>
        </p:nvPicPr>
        <p:blipFill rotWithShape="1">
          <a:blip r:embed="rId2"/>
          <a:srcRect l="13436" t="84985" r="12967" b="6114"/>
          <a:stretch/>
        </p:blipFill>
        <p:spPr>
          <a:xfrm>
            <a:off x="-57151" y="0"/>
            <a:ext cx="16370573" cy="312479"/>
          </a:xfrm>
          <a:prstGeom prst="rect">
            <a:avLst/>
          </a:prstGeom>
        </p:spPr>
      </p:pic>
      <p:sp>
        <p:nvSpPr>
          <p:cNvPr id="8" name="TextBox 7"/>
          <p:cNvSpPr txBox="1"/>
          <p:nvPr/>
        </p:nvSpPr>
        <p:spPr>
          <a:xfrm>
            <a:off x="1431564" y="1303809"/>
            <a:ext cx="11047361" cy="615489"/>
          </a:xfrm>
          <a:prstGeom prst="rect">
            <a:avLst/>
          </a:prstGeom>
          <a:noFill/>
        </p:spPr>
        <p:txBody>
          <a:bodyPr wrap="square" lIns="121855" tIns="60928" rIns="121855" bIns="60928" rtlCol="0">
            <a:spAutoFit/>
          </a:bodyPr>
          <a:lstStyle/>
          <a:p>
            <a:r>
              <a:rPr lang="en-US" sz="3200"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Kiến là bạn thân của ai?</a:t>
            </a:r>
          </a:p>
        </p:txBody>
      </p:sp>
      <p:sp>
        <p:nvSpPr>
          <p:cNvPr id="12" name="五角星 32"/>
          <p:cNvSpPr/>
          <p:nvPr/>
        </p:nvSpPr>
        <p:spPr>
          <a:xfrm rot="2121297">
            <a:off x="1178577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Arial" panose="020B0604020202020204" pitchFamily="34" charset="0"/>
              <a:cs typeface="Arial" panose="020B0604020202020204" pitchFamily="34" charset="0"/>
            </a:endParaRPr>
          </a:p>
        </p:txBody>
      </p:sp>
      <p:sp>
        <p:nvSpPr>
          <p:cNvPr id="13" name="五角星 36"/>
          <p:cNvSpPr/>
          <p:nvPr/>
        </p:nvSpPr>
        <p:spPr>
          <a:xfrm rot="2755789">
            <a:off x="998133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4" name="五角星 35"/>
          <p:cNvSpPr/>
          <p:nvPr/>
        </p:nvSpPr>
        <p:spPr>
          <a:xfrm rot="19384917">
            <a:off x="10701549" y="66256"/>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5" name="五角星 34"/>
          <p:cNvSpPr/>
          <p:nvPr/>
        </p:nvSpPr>
        <p:spPr>
          <a:xfrm rot="337835">
            <a:off x="1157321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6" name="五角星 36"/>
          <p:cNvSpPr/>
          <p:nvPr/>
        </p:nvSpPr>
        <p:spPr>
          <a:xfrm rot="20248740">
            <a:off x="1167095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18" name="图片 7"/>
          <p:cNvPicPr>
            <a:picLocks noChangeAspect="1"/>
          </p:cNvPicPr>
          <p:nvPr/>
        </p:nvPicPr>
        <p:blipFill>
          <a:blip r:embed="rId4"/>
          <a:stretch>
            <a:fillRect/>
          </a:stretch>
        </p:blipFill>
        <p:spPr>
          <a:xfrm>
            <a:off x="53443" y="4908842"/>
            <a:ext cx="1522959" cy="1988686"/>
          </a:xfrm>
          <a:prstGeom prst="rect">
            <a:avLst/>
          </a:prstGeom>
          <a:noFill/>
          <a:ln w="9525">
            <a:noFill/>
          </a:ln>
        </p:spPr>
      </p:pic>
      <p:pic>
        <p:nvPicPr>
          <p:cNvPr id="20" name="Picture 19"/>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val="0"/>
              </a:ext>
            </a:extLst>
          </a:blip>
          <a:srcRect t="33228" r="47031"/>
          <a:stretch/>
        </p:blipFill>
        <p:spPr>
          <a:xfrm>
            <a:off x="0" y="-57963"/>
            <a:ext cx="977643" cy="1232391"/>
          </a:xfrm>
          <a:prstGeom prst="rect">
            <a:avLst/>
          </a:prstGeom>
        </p:spPr>
      </p:pic>
      <p:pic>
        <p:nvPicPr>
          <p:cNvPr id="21" name="图片 8"/>
          <p:cNvPicPr>
            <a:picLocks noChangeAspect="1"/>
          </p:cNvPicPr>
          <p:nvPr/>
        </p:nvPicPr>
        <p:blipFill>
          <a:blip r:embed="rId7"/>
          <a:stretch>
            <a:fillRect/>
          </a:stretch>
        </p:blipFill>
        <p:spPr>
          <a:xfrm>
            <a:off x="10786464" y="5026951"/>
            <a:ext cx="1320274" cy="1824172"/>
          </a:xfrm>
          <a:prstGeom prst="rect">
            <a:avLst/>
          </a:prstGeom>
          <a:noFill/>
          <a:ln w="9525">
            <a:noFill/>
          </a:ln>
        </p:spPr>
      </p:pic>
      <p:grpSp>
        <p:nvGrpSpPr>
          <p:cNvPr id="23" name="Group 22"/>
          <p:cNvGrpSpPr/>
          <p:nvPr/>
        </p:nvGrpSpPr>
        <p:grpSpPr>
          <a:xfrm>
            <a:off x="634871" y="1301611"/>
            <a:ext cx="857619" cy="614181"/>
            <a:chOff x="2485459" y="1975436"/>
            <a:chExt cx="1772914" cy="1393004"/>
          </a:xfrm>
        </p:grpSpPr>
        <p:pic>
          <p:nvPicPr>
            <p:cNvPr id="25"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27" name="图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29" name="图片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36" name="TextBox 35"/>
          <p:cNvSpPr txBox="1"/>
          <p:nvPr/>
        </p:nvSpPr>
        <p:spPr>
          <a:xfrm>
            <a:off x="1492490" y="2062934"/>
            <a:ext cx="11047361" cy="615489"/>
          </a:xfrm>
          <a:prstGeom prst="rect">
            <a:avLst/>
          </a:prstGeom>
          <a:noFill/>
        </p:spPr>
        <p:txBody>
          <a:bodyPr wrap="square" lIns="121855" tIns="60928" rIns="121855" bIns="60928" rtlCol="0">
            <a:spAutoFit/>
          </a:bodyPr>
          <a:lstStyle/>
          <a:p>
            <a:r>
              <a:rPr lang="en-US" sz="3200"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Kiến là bạn thân của sóc.</a:t>
            </a:r>
          </a:p>
        </p:txBody>
      </p:sp>
      <p:sp>
        <p:nvSpPr>
          <p:cNvPr id="37" name="TextBox 36"/>
          <p:cNvSpPr txBox="1"/>
          <p:nvPr/>
        </p:nvSpPr>
        <p:spPr>
          <a:xfrm>
            <a:off x="1465374" y="2833372"/>
            <a:ext cx="10757684" cy="615489"/>
          </a:xfrm>
          <a:prstGeom prst="rect">
            <a:avLst/>
          </a:prstGeom>
          <a:noFill/>
        </p:spPr>
        <p:txBody>
          <a:bodyPr wrap="square" lIns="121855" tIns="60928" rIns="121855" bIns="60928" rtlCol="0">
            <a:spAutoFit/>
          </a:bodyPr>
          <a:lstStyle/>
          <a:p>
            <a:r>
              <a:rPr lang="en-US" sz="3200"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Nhà kiến chuyển đi đâu?</a:t>
            </a:r>
          </a:p>
        </p:txBody>
      </p:sp>
      <p:grpSp>
        <p:nvGrpSpPr>
          <p:cNvPr id="39" name="Group 38"/>
          <p:cNvGrpSpPr/>
          <p:nvPr/>
        </p:nvGrpSpPr>
        <p:grpSpPr>
          <a:xfrm>
            <a:off x="557146" y="2734189"/>
            <a:ext cx="847302" cy="587251"/>
            <a:chOff x="5056546" y="1975436"/>
            <a:chExt cx="1772914" cy="1393004"/>
          </a:xfrm>
        </p:grpSpPr>
        <p:pic>
          <p:nvPicPr>
            <p:cNvPr id="46"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48" name="图片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49" name="图片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50" name="TextBox 49"/>
          <p:cNvSpPr txBox="1"/>
          <p:nvPr/>
        </p:nvSpPr>
        <p:spPr>
          <a:xfrm>
            <a:off x="1363936" y="3561768"/>
            <a:ext cx="10757684" cy="615489"/>
          </a:xfrm>
          <a:prstGeom prst="rect">
            <a:avLst/>
          </a:prstGeom>
          <a:noFill/>
        </p:spPr>
        <p:txBody>
          <a:bodyPr wrap="square" lIns="121855" tIns="60928" rIns="121855" bIns="60928" rtlCol="0">
            <a:spAutoFit/>
          </a:bodyPr>
          <a:lstStyle/>
          <a:p>
            <a:r>
              <a:rPr lang="en-US" sz="3200"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Nhà kiến chuyển sang một cánh rừng khác.</a:t>
            </a:r>
          </a:p>
        </p:txBody>
      </p:sp>
      <p:grpSp>
        <p:nvGrpSpPr>
          <p:cNvPr id="3" name="Group 2"/>
          <p:cNvGrpSpPr/>
          <p:nvPr/>
        </p:nvGrpSpPr>
        <p:grpSpPr>
          <a:xfrm>
            <a:off x="3889235" y="207166"/>
            <a:ext cx="4443881" cy="967261"/>
            <a:chOff x="3889235" y="207166"/>
            <a:chExt cx="4443881" cy="967261"/>
          </a:xfrm>
        </p:grpSpPr>
        <p:sp>
          <p:nvSpPr>
            <p:cNvPr id="2" name="Cloud Callout 1"/>
            <p:cNvSpPr/>
            <p:nvPr/>
          </p:nvSpPr>
          <p:spPr>
            <a:xfrm>
              <a:off x="3889235" y="207166"/>
              <a:ext cx="4443881" cy="96726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327048" y="373839"/>
              <a:ext cx="3892744" cy="615489"/>
            </a:xfrm>
            <a:prstGeom prst="rect">
              <a:avLst/>
            </a:prstGeom>
            <a:noFill/>
          </p:spPr>
          <p:txBody>
            <a:bodyPr wrap="square" lIns="121855" tIns="60928" rIns="121855" bIns="60928" rtlCol="0">
              <a:spAutoFit/>
            </a:bodyPr>
            <a:lstStyle/>
            <a:p>
              <a:r>
                <a:rPr lang="en-US" sz="3200"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Nội dung bài viết</a:t>
              </a:r>
            </a:p>
          </p:txBody>
        </p:sp>
      </p:grpSp>
      <p:sp>
        <p:nvSpPr>
          <p:cNvPr id="30" name="TextBox 29"/>
          <p:cNvSpPr txBox="1"/>
          <p:nvPr/>
        </p:nvSpPr>
        <p:spPr>
          <a:xfrm>
            <a:off x="1576402" y="4321160"/>
            <a:ext cx="9613827" cy="615489"/>
          </a:xfrm>
          <a:prstGeom prst="rect">
            <a:avLst/>
          </a:prstGeom>
          <a:noFill/>
        </p:spPr>
        <p:txBody>
          <a:bodyPr wrap="square" lIns="121855" tIns="60928" rIns="121855" bIns="60928" rtlCol="0">
            <a:spAutoFit/>
          </a:bodyPr>
          <a:lstStyle/>
          <a:p>
            <a:r>
              <a:rPr lang="en-US" sz="3200"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Hai bạn liên lạc với nhau bằng cách nào?</a:t>
            </a:r>
          </a:p>
        </p:txBody>
      </p:sp>
      <p:grpSp>
        <p:nvGrpSpPr>
          <p:cNvPr id="31" name="Group 30"/>
          <p:cNvGrpSpPr/>
          <p:nvPr/>
        </p:nvGrpSpPr>
        <p:grpSpPr>
          <a:xfrm>
            <a:off x="524008" y="4299780"/>
            <a:ext cx="906987" cy="569344"/>
            <a:chOff x="8317164" y="2100522"/>
            <a:chExt cx="1772914" cy="1393004"/>
          </a:xfrm>
        </p:grpSpPr>
        <p:pic>
          <p:nvPicPr>
            <p:cNvPr id="32"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33"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34" name="图片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p:cNvSpPr txBox="1"/>
          <p:nvPr/>
        </p:nvSpPr>
        <p:spPr>
          <a:xfrm>
            <a:off x="1576401" y="5023334"/>
            <a:ext cx="9613827" cy="615489"/>
          </a:xfrm>
          <a:prstGeom prst="rect">
            <a:avLst/>
          </a:prstGeom>
          <a:noFill/>
        </p:spPr>
        <p:txBody>
          <a:bodyPr wrap="square" lIns="121855" tIns="60928" rIns="121855" bIns="60928" rtlCol="0">
            <a:spAutoFit/>
          </a:bodyPr>
          <a:lstStyle/>
          <a:p>
            <a:r>
              <a:rPr lang="en-US" sz="3200"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Hai bạn tìm cách gửi thư cho nhau để bày tỏ nhớ.</a:t>
            </a:r>
          </a:p>
        </p:txBody>
      </p:sp>
    </p:spTree>
    <p:extLst>
      <p:ext uri="{BB962C8B-B14F-4D97-AF65-F5344CB8AC3E}">
        <p14:creationId xmlns:p14="http://schemas.microsoft.com/office/powerpoint/2010/main" val="19143360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0">
                                            <p:txEl>
                                              <p:pRg st="0" end="0"/>
                                            </p:txEl>
                                          </p:spTgt>
                                        </p:tgtEl>
                                        <p:attrNameLst>
                                          <p:attrName>style.visibility</p:attrName>
                                        </p:attrNameLst>
                                      </p:cBhvr>
                                      <p:to>
                                        <p:strVal val="visible"/>
                                      </p:to>
                                    </p:set>
                                    <p:animEffect transition="in" filter="fade">
                                      <p:cBhvr>
                                        <p:cTn id="72" dur="1000"/>
                                        <p:tgtEl>
                                          <p:spTgt spid="30">
                                            <p:txEl>
                                              <p:pRg st="0" end="0"/>
                                            </p:txEl>
                                          </p:spTgt>
                                        </p:tgtEl>
                                      </p:cBhvr>
                                    </p:animEffect>
                                    <p:anim calcmode="lin" valueType="num">
                                      <p:cBhvr>
                                        <p:cTn id="73"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74"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6" grpId="0"/>
      <p:bldP spid="37" grpId="0"/>
      <p:bldP spid="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2"/>
          <a:srcRect l="13436" r="12967"/>
          <a:stretch/>
        </p:blipFill>
        <p:spPr>
          <a:xfrm>
            <a:off x="0" y="6092786"/>
            <a:ext cx="16370573" cy="804742"/>
          </a:xfrm>
          <a:prstGeom prst="rect">
            <a:avLst/>
          </a:prstGeom>
        </p:spPr>
      </p:pic>
      <p:pic>
        <p:nvPicPr>
          <p:cNvPr id="28" name="Picture 27"/>
          <p:cNvPicPr>
            <a:picLocks noChangeAspect="1"/>
          </p:cNvPicPr>
          <p:nvPr/>
        </p:nvPicPr>
        <p:blipFill rotWithShape="1">
          <a:blip r:embed="rId2"/>
          <a:srcRect l="13436" t="84985" r="12967" b="6114"/>
          <a:stretch/>
        </p:blipFill>
        <p:spPr>
          <a:xfrm>
            <a:off x="-57151" y="0"/>
            <a:ext cx="16370573" cy="312479"/>
          </a:xfrm>
          <a:prstGeom prst="rect">
            <a:avLst/>
          </a:prstGeom>
        </p:spPr>
      </p:pic>
      <p:sp>
        <p:nvSpPr>
          <p:cNvPr id="7" name="TextBox 6"/>
          <p:cNvSpPr txBox="1"/>
          <p:nvPr/>
        </p:nvSpPr>
        <p:spPr>
          <a:xfrm>
            <a:off x="1511644" y="2212487"/>
            <a:ext cx="9613827" cy="615489"/>
          </a:xfrm>
          <a:prstGeom prst="rect">
            <a:avLst/>
          </a:prstGeom>
          <a:noFill/>
        </p:spPr>
        <p:txBody>
          <a:bodyPr wrap="square" lIns="121855" tIns="60928" rIns="121855" bIns="60928" rtlCol="0">
            <a:spAutoFit/>
          </a:bodyPr>
          <a:lstStyle/>
          <a:p>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Các dấu chấm, dấu phẩy trong bài.</a:t>
            </a:r>
          </a:p>
        </p:txBody>
      </p:sp>
      <p:sp>
        <p:nvSpPr>
          <p:cNvPr id="8" name="TextBox 7"/>
          <p:cNvSpPr txBox="1"/>
          <p:nvPr/>
        </p:nvSpPr>
        <p:spPr>
          <a:xfrm>
            <a:off x="1506002" y="1222368"/>
            <a:ext cx="11047361" cy="615489"/>
          </a:xfrm>
          <a:prstGeom prst="rect">
            <a:avLst/>
          </a:prstGeom>
          <a:noFill/>
        </p:spPr>
        <p:txBody>
          <a:bodyPr wrap="square" lIns="121855" tIns="60928" rIns="121855" bIns="60928" rtlCol="0">
            <a:spAutoFit/>
          </a:bodyPr>
          <a:lstStyle/>
          <a:p>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Viết hoa chữ cái đầu câu và tên riêng.</a:t>
            </a:r>
          </a:p>
        </p:txBody>
      </p:sp>
      <p:sp>
        <p:nvSpPr>
          <p:cNvPr id="10" name="TextBox 9"/>
          <p:cNvSpPr txBox="1"/>
          <p:nvPr/>
        </p:nvSpPr>
        <p:spPr>
          <a:xfrm>
            <a:off x="1535671" y="3174974"/>
            <a:ext cx="9613827" cy="1600374"/>
          </a:xfrm>
          <a:prstGeom prst="rect">
            <a:avLst/>
          </a:prstGeom>
          <a:noFill/>
        </p:spPr>
        <p:txBody>
          <a:bodyPr wrap="square" lIns="121855" tIns="60928" rIns="121855" bIns="60928" rtlCol="0">
            <a:spAutoFit/>
          </a:bodyPr>
          <a:lstStyle/>
          <a:p>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Các từ dễ viết sai trong bài: </a:t>
            </a:r>
          </a:p>
          <a:p>
            <a:endPar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algn="ct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kiến, sóc, chuyển sang, gửi,...</a:t>
            </a:r>
          </a:p>
        </p:txBody>
      </p:sp>
      <p:sp>
        <p:nvSpPr>
          <p:cNvPr id="12" name="五角星 32"/>
          <p:cNvSpPr/>
          <p:nvPr/>
        </p:nvSpPr>
        <p:spPr>
          <a:xfrm rot="2121297">
            <a:off x="11785778" y="99925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Arial" panose="020B0604020202020204" pitchFamily="34" charset="0"/>
              <a:cs typeface="Arial" panose="020B0604020202020204" pitchFamily="34" charset="0"/>
            </a:endParaRPr>
          </a:p>
        </p:txBody>
      </p:sp>
      <p:sp>
        <p:nvSpPr>
          <p:cNvPr id="13" name="五角星 36"/>
          <p:cNvSpPr/>
          <p:nvPr/>
        </p:nvSpPr>
        <p:spPr>
          <a:xfrm rot="2755789">
            <a:off x="9981335" y="13662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Arial" panose="020B0604020202020204" pitchFamily="34" charset="0"/>
              <a:cs typeface="Arial" panose="020B0604020202020204" pitchFamily="34" charset="0"/>
            </a:endParaRPr>
          </a:p>
        </p:txBody>
      </p:sp>
      <p:sp>
        <p:nvSpPr>
          <p:cNvPr id="14" name="五角星 35"/>
          <p:cNvSpPr/>
          <p:nvPr/>
        </p:nvSpPr>
        <p:spPr>
          <a:xfrm rot="19384917">
            <a:off x="10701549" y="58316"/>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Arial" panose="020B0604020202020204" pitchFamily="34" charset="0"/>
              <a:cs typeface="Arial" panose="020B0604020202020204" pitchFamily="34" charset="0"/>
            </a:endParaRPr>
          </a:p>
        </p:txBody>
      </p:sp>
      <p:sp>
        <p:nvSpPr>
          <p:cNvPr id="15" name="五角星 34"/>
          <p:cNvSpPr/>
          <p:nvPr/>
        </p:nvSpPr>
        <p:spPr>
          <a:xfrm rot="337835">
            <a:off x="11573210" y="-3641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Arial" panose="020B0604020202020204" pitchFamily="34" charset="0"/>
              <a:cs typeface="Arial" panose="020B0604020202020204" pitchFamily="34" charset="0"/>
            </a:endParaRPr>
          </a:p>
        </p:txBody>
      </p:sp>
      <p:sp>
        <p:nvSpPr>
          <p:cNvPr id="16" name="五角星 36"/>
          <p:cNvSpPr/>
          <p:nvPr/>
        </p:nvSpPr>
        <p:spPr>
          <a:xfrm rot="20248740">
            <a:off x="11670957" y="164395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18" name="图片 7"/>
          <p:cNvPicPr>
            <a:picLocks noChangeAspect="1"/>
          </p:cNvPicPr>
          <p:nvPr/>
        </p:nvPicPr>
        <p:blipFill>
          <a:blip r:embed="rId4"/>
          <a:stretch>
            <a:fillRect/>
          </a:stretch>
        </p:blipFill>
        <p:spPr>
          <a:xfrm>
            <a:off x="53443" y="4715624"/>
            <a:ext cx="1670928" cy="2181904"/>
          </a:xfrm>
          <a:prstGeom prst="rect">
            <a:avLst/>
          </a:prstGeom>
          <a:noFill/>
          <a:ln w="9525">
            <a:noFill/>
          </a:ln>
        </p:spPr>
      </p:pic>
      <p:pic>
        <p:nvPicPr>
          <p:cNvPr id="20" name="Picture 19"/>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val="0"/>
              </a:ext>
            </a:extLst>
          </a:blip>
          <a:srcRect t="33228" r="47031"/>
          <a:stretch/>
        </p:blipFill>
        <p:spPr>
          <a:xfrm>
            <a:off x="53443" y="-45627"/>
            <a:ext cx="977643" cy="1232391"/>
          </a:xfrm>
          <a:prstGeom prst="rect">
            <a:avLst/>
          </a:prstGeom>
        </p:spPr>
      </p:pic>
      <p:pic>
        <p:nvPicPr>
          <p:cNvPr id="21" name="图片 8"/>
          <p:cNvPicPr>
            <a:picLocks noChangeAspect="1"/>
          </p:cNvPicPr>
          <p:nvPr/>
        </p:nvPicPr>
        <p:blipFill>
          <a:blip r:embed="rId7"/>
          <a:stretch>
            <a:fillRect/>
          </a:stretch>
        </p:blipFill>
        <p:spPr>
          <a:xfrm>
            <a:off x="10786464" y="5026951"/>
            <a:ext cx="1320274" cy="1824172"/>
          </a:xfrm>
          <a:prstGeom prst="rect">
            <a:avLst/>
          </a:prstGeom>
          <a:noFill/>
          <a:ln w="9525">
            <a:noFill/>
          </a:ln>
        </p:spPr>
      </p:pic>
      <p:grpSp>
        <p:nvGrpSpPr>
          <p:cNvPr id="23" name="Group 22"/>
          <p:cNvGrpSpPr/>
          <p:nvPr/>
        </p:nvGrpSpPr>
        <p:grpSpPr>
          <a:xfrm>
            <a:off x="709309" y="1220170"/>
            <a:ext cx="857619" cy="614181"/>
            <a:chOff x="2485459" y="1975436"/>
            <a:chExt cx="1772914" cy="1393004"/>
          </a:xfrm>
        </p:grpSpPr>
        <p:pic>
          <p:nvPicPr>
            <p:cNvPr id="25"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27" name="图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29" name="图片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grpSp>
        <p:nvGrpSpPr>
          <p:cNvPr id="31" name="Group 30"/>
          <p:cNvGrpSpPr/>
          <p:nvPr/>
        </p:nvGrpSpPr>
        <p:grpSpPr>
          <a:xfrm>
            <a:off x="714949" y="2113304"/>
            <a:ext cx="847302" cy="587251"/>
            <a:chOff x="5056546" y="1975436"/>
            <a:chExt cx="1772914" cy="1393004"/>
          </a:xfrm>
        </p:grpSpPr>
        <p:pic>
          <p:nvPicPr>
            <p:cNvPr id="33"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34" name="图片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35" name="图片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grpSp>
        <p:nvGrpSpPr>
          <p:cNvPr id="38" name="Group 37"/>
          <p:cNvGrpSpPr/>
          <p:nvPr/>
        </p:nvGrpSpPr>
        <p:grpSpPr>
          <a:xfrm>
            <a:off x="714949" y="3125467"/>
            <a:ext cx="906987" cy="569344"/>
            <a:chOff x="8317164" y="2100522"/>
            <a:chExt cx="1772914" cy="1393004"/>
          </a:xfrm>
        </p:grpSpPr>
        <p:pic>
          <p:nvPicPr>
            <p:cNvPr id="40"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41"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42" name="图片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grpSp>
        <p:nvGrpSpPr>
          <p:cNvPr id="2" name="Group 1"/>
          <p:cNvGrpSpPr/>
          <p:nvPr/>
        </p:nvGrpSpPr>
        <p:grpSpPr>
          <a:xfrm>
            <a:off x="3889236" y="199226"/>
            <a:ext cx="4405678" cy="1274604"/>
            <a:chOff x="3889236" y="207166"/>
            <a:chExt cx="3494976" cy="1274604"/>
          </a:xfrm>
        </p:grpSpPr>
        <p:sp>
          <p:nvSpPr>
            <p:cNvPr id="36" name="Cloud Callout 35"/>
            <p:cNvSpPr/>
            <p:nvPr/>
          </p:nvSpPr>
          <p:spPr>
            <a:xfrm>
              <a:off x="3889236" y="207166"/>
              <a:ext cx="3494976" cy="96726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37" name="TextBox 36"/>
            <p:cNvSpPr txBox="1"/>
            <p:nvPr/>
          </p:nvSpPr>
          <p:spPr>
            <a:xfrm>
              <a:off x="4327048" y="373839"/>
              <a:ext cx="2708274" cy="1107931"/>
            </a:xfrm>
            <a:prstGeom prst="rect">
              <a:avLst/>
            </a:prstGeom>
            <a:noFill/>
          </p:spPr>
          <p:txBody>
            <a:bodyPr wrap="square" lIns="121855" tIns="60928" rIns="121855" bIns="60928" rtlCol="0">
              <a:spAutoFit/>
            </a:bodyPr>
            <a:lstStyle/>
            <a:p>
              <a:r>
                <a:rPr lang="en-US" sz="32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Lưu ý khi viết</a:t>
              </a:r>
            </a:p>
          </p:txBody>
        </p:sp>
      </p:grpSp>
    </p:spTree>
    <p:extLst>
      <p:ext uri="{BB962C8B-B14F-4D97-AF65-F5344CB8AC3E}">
        <p14:creationId xmlns:p14="http://schemas.microsoft.com/office/powerpoint/2010/main" val="1932084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1000"/>
                                        <p:tgtEl>
                                          <p:spTgt spid="31"/>
                                        </p:tgtEl>
                                      </p:cBhvr>
                                    </p:animEffect>
                                    <p:anim calcmode="lin" valueType="num">
                                      <p:cBhvr>
                                        <p:cTn id="42" dur="1000" fill="hold"/>
                                        <p:tgtEl>
                                          <p:spTgt spid="31"/>
                                        </p:tgtEl>
                                        <p:attrNameLst>
                                          <p:attrName>ppt_x</p:attrName>
                                        </p:attrNameLst>
                                      </p:cBhvr>
                                      <p:tavLst>
                                        <p:tav tm="0">
                                          <p:val>
                                            <p:strVal val="#ppt_x"/>
                                          </p:val>
                                        </p:tav>
                                        <p:tav tm="100000">
                                          <p:val>
                                            <p:strVal val="#ppt_x"/>
                                          </p:val>
                                        </p:tav>
                                      </p:tavLst>
                                    </p:anim>
                                    <p:anim calcmode="lin" valueType="num">
                                      <p:cBhvr>
                                        <p:cTn id="43" dur="1000" fill="hold"/>
                                        <p:tgtEl>
                                          <p:spTgt spid="3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0">
                                            <p:txEl>
                                              <p:pRg st="0" end="0"/>
                                            </p:txEl>
                                          </p:spTgt>
                                        </p:tgtEl>
                                        <p:attrNameLst>
                                          <p:attrName>style.visibility</p:attrName>
                                        </p:attrNameLst>
                                      </p:cBhvr>
                                      <p:to>
                                        <p:strVal val="visible"/>
                                      </p:to>
                                    </p:set>
                                    <p:animEffect transition="in" filter="fade">
                                      <p:cBhvr>
                                        <p:cTn id="58" dur="1000"/>
                                        <p:tgtEl>
                                          <p:spTgt spid="10">
                                            <p:txEl>
                                              <p:pRg st="0" end="0"/>
                                            </p:txEl>
                                          </p:spTgt>
                                        </p:tgtEl>
                                      </p:cBhvr>
                                    </p:animEffect>
                                    <p:anim calcmode="lin" valueType="num">
                                      <p:cBhvr>
                                        <p:cTn id="59"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10">
                                            <p:txEl>
                                              <p:pRg st="2" end="2"/>
                                            </p:txEl>
                                          </p:spTgt>
                                        </p:tgtEl>
                                        <p:attrNameLst>
                                          <p:attrName>style.visibility</p:attrName>
                                        </p:attrNameLst>
                                      </p:cBhvr>
                                      <p:to>
                                        <p:strVal val="visible"/>
                                      </p:to>
                                    </p:set>
                                    <p:animEffect transition="in" filter="fade">
                                      <p:cBhvr>
                                        <p:cTn id="63" dur="1000"/>
                                        <p:tgtEl>
                                          <p:spTgt spid="10">
                                            <p:txEl>
                                              <p:pRg st="2" end="2"/>
                                            </p:txEl>
                                          </p:spTgt>
                                        </p:tgtEl>
                                      </p:cBhvr>
                                    </p:animEffect>
                                    <p:anim calcmode="lin" valueType="num">
                                      <p:cBhvr>
                                        <p:cTn id="64"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2566" y="1546989"/>
            <a:ext cx="3284120" cy="3479962"/>
          </a:xfrm>
          <a:prstGeom prst="rect">
            <a:avLst/>
          </a:prstGeom>
        </p:spPr>
      </p:pic>
      <p:pic>
        <p:nvPicPr>
          <p:cNvPr id="6" name="Picture 5"/>
          <p:cNvPicPr>
            <a:picLocks noChangeAspect="1"/>
          </p:cNvPicPr>
          <p:nvPr/>
        </p:nvPicPr>
        <p:blipFill rotWithShape="1">
          <a:blip r:embed="rId3"/>
          <a:srcRect l="13436" t="84985" r="12967" b="6114"/>
          <a:stretch/>
        </p:blipFill>
        <p:spPr>
          <a:xfrm>
            <a:off x="-57151" y="0"/>
            <a:ext cx="12249151" cy="312479"/>
          </a:xfrm>
          <a:prstGeom prst="rect">
            <a:avLst/>
          </a:prstGeom>
        </p:spPr>
      </p:pic>
      <p:pic>
        <p:nvPicPr>
          <p:cNvPr id="7" name="Picture 6"/>
          <p:cNvPicPr>
            <a:picLocks noChangeAspect="1"/>
          </p:cNvPicPr>
          <p:nvPr/>
        </p:nvPicPr>
        <p:blipFill rotWithShape="1">
          <a:blip r:embed="rId4"/>
          <a:srcRect l="7607" t="9720" r="7737" b="54882"/>
          <a:stretch/>
        </p:blipFill>
        <p:spPr>
          <a:xfrm>
            <a:off x="-13319" y="5781578"/>
            <a:ext cx="12211050" cy="1104900"/>
          </a:xfrm>
          <a:prstGeom prst="rect">
            <a:avLst/>
          </a:prstGeom>
        </p:spPr>
      </p:pic>
      <p:pic>
        <p:nvPicPr>
          <p:cNvPr id="8" name="图片 7"/>
          <p:cNvPicPr>
            <a:picLocks noChangeAspect="1"/>
          </p:cNvPicPr>
          <p:nvPr/>
        </p:nvPicPr>
        <p:blipFill>
          <a:blip r:embed="rId5"/>
          <a:stretch>
            <a:fillRect/>
          </a:stretch>
        </p:blipFill>
        <p:spPr>
          <a:xfrm>
            <a:off x="22951" y="4851918"/>
            <a:ext cx="1508265" cy="1969498"/>
          </a:xfrm>
          <a:prstGeom prst="rect">
            <a:avLst/>
          </a:prstGeom>
          <a:noFill/>
          <a:ln w="9525">
            <a:noFill/>
          </a:ln>
        </p:spPr>
      </p:pic>
      <p:pic>
        <p:nvPicPr>
          <p:cNvPr id="10" name="图片 8"/>
          <p:cNvPicPr>
            <a:picLocks noChangeAspect="1"/>
          </p:cNvPicPr>
          <p:nvPr/>
        </p:nvPicPr>
        <p:blipFill>
          <a:blip r:embed="rId6"/>
          <a:stretch>
            <a:fillRect/>
          </a:stretch>
        </p:blipFill>
        <p:spPr>
          <a:xfrm>
            <a:off x="10786464" y="5026951"/>
            <a:ext cx="1320274" cy="1824172"/>
          </a:xfrm>
          <a:prstGeom prst="rect">
            <a:avLst/>
          </a:prstGeom>
          <a:noFill/>
          <a:ln w="9525">
            <a:noFill/>
          </a:ln>
        </p:spPr>
      </p:pic>
      <p:sp>
        <p:nvSpPr>
          <p:cNvPr id="11"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Arial" panose="020B0604020202020204" pitchFamily="34" charset="0"/>
              <a:cs typeface="Arial" panose="020B0604020202020204" pitchFamily="34" charset="0"/>
            </a:endParaRPr>
          </a:p>
        </p:txBody>
      </p:sp>
      <p:sp>
        <p:nvSpPr>
          <p:cNvPr id="12"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Arial" panose="020B0604020202020204" pitchFamily="34" charset="0"/>
              <a:cs typeface="Arial" panose="020B0604020202020204" pitchFamily="34" charset="0"/>
            </a:endParaRPr>
          </a:p>
        </p:txBody>
      </p:sp>
      <p:sp>
        <p:nvSpPr>
          <p:cNvPr id="13"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4"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Arial" panose="020B0604020202020204" pitchFamily="34" charset="0"/>
              <a:cs typeface="Arial" panose="020B0604020202020204" pitchFamily="34" charset="0"/>
            </a:endParaRPr>
          </a:p>
        </p:txBody>
      </p:sp>
      <p:sp>
        <p:nvSpPr>
          <p:cNvPr id="15"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Arial" panose="020B0604020202020204" pitchFamily="34" charset="0"/>
              <a:cs typeface="Arial" panose="020B0604020202020204" pitchFamily="34" charset="0"/>
            </a:endParaRPr>
          </a:p>
        </p:txBody>
      </p:sp>
      <p:grpSp>
        <p:nvGrpSpPr>
          <p:cNvPr id="33" name="Group 32"/>
          <p:cNvGrpSpPr/>
          <p:nvPr/>
        </p:nvGrpSpPr>
        <p:grpSpPr>
          <a:xfrm>
            <a:off x="1899234" y="489789"/>
            <a:ext cx="5398965" cy="768270"/>
            <a:chOff x="693241" y="945059"/>
            <a:chExt cx="5398965" cy="768270"/>
          </a:xfrm>
        </p:grpSpPr>
        <p:sp>
          <p:nvSpPr>
            <p:cNvPr id="29" name="Rounded Rectangle 28"/>
            <p:cNvSpPr/>
            <p:nvPr/>
          </p:nvSpPr>
          <p:spPr>
            <a:xfrm>
              <a:off x="693241" y="945059"/>
              <a:ext cx="3220853"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30" name="TextBox 29"/>
            <p:cNvSpPr txBox="1"/>
            <p:nvPr/>
          </p:nvSpPr>
          <p:spPr>
            <a:xfrm>
              <a:off x="693241" y="958427"/>
              <a:ext cx="5398965" cy="615489"/>
            </a:xfrm>
            <a:prstGeom prst="rect">
              <a:avLst/>
            </a:prstGeom>
            <a:noFill/>
          </p:spPr>
          <p:txBody>
            <a:bodyPr wrap="square" lIns="121855" tIns="60928" rIns="121855" bIns="60928" rtlCol="0">
              <a:spAutoFit/>
            </a:bodyPr>
            <a:lstStyle/>
            <a:p>
              <a:r>
                <a:rPr lang="en-US" sz="32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Tư thế ngồi viết</a:t>
              </a:r>
            </a:p>
          </p:txBody>
        </p:sp>
      </p:grpSp>
      <p:sp>
        <p:nvSpPr>
          <p:cNvPr id="32" name="TextBox 31"/>
          <p:cNvSpPr txBox="1"/>
          <p:nvPr/>
        </p:nvSpPr>
        <p:spPr>
          <a:xfrm>
            <a:off x="1250924" y="1281502"/>
            <a:ext cx="6757464" cy="5047471"/>
          </a:xfrm>
          <a:prstGeom prst="rect">
            <a:avLst/>
          </a:prstGeom>
          <a:noFill/>
        </p:spPr>
        <p:txBody>
          <a:bodyPr wrap="square" lIns="121855" tIns="60928" rIns="121855" bIns="60928" rtlCol="0">
            <a:spAutoFit/>
          </a:bodyPr>
          <a:lstStyle/>
          <a:p>
            <a:pPr marL="457200" indent="-457200">
              <a:buFontTx/>
              <a:buChar char="-"/>
            </a:pP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Lưng thẳng.</a:t>
            </a:r>
          </a:p>
          <a:p>
            <a:pPr marL="457200" indent="-457200">
              <a:buFontTx/>
              <a:buChar char="-"/>
            </a:pP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Không tì ngực xuống bàn.</a:t>
            </a:r>
          </a:p>
          <a:p>
            <a:pPr marL="457200" indent="-457200">
              <a:buFontTx/>
              <a:buChar char="-"/>
            </a:pP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Đầu hơi cúi.</a:t>
            </a:r>
          </a:p>
          <a:p>
            <a:pPr marL="457200" indent="-457200">
              <a:buFontTx/>
              <a:buChar char="-"/>
            </a:pP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Mắt cách vở khoảng 25-30cm.</a:t>
            </a:r>
          </a:p>
          <a:p>
            <a:pPr marL="457200" indent="-457200">
              <a:buFontTx/>
              <a:buChar char="-"/>
            </a:pP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Tay phải cầm bút</a:t>
            </a:r>
          </a:p>
          <a:p>
            <a:pPr marL="457200" indent="-457200">
              <a:buFontTx/>
              <a:buChar char="-"/>
            </a:pP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Tay trái tì nhẹ lên mép vở để giữ.</a:t>
            </a:r>
          </a:p>
          <a:p>
            <a:pPr marL="457200" indent="-457200">
              <a:buFontTx/>
              <a:buChar char="-"/>
            </a:pP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Hai chân để song song thoải mái.</a:t>
            </a:r>
          </a:p>
          <a:p>
            <a:endPar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252669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7"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Effect transition="in" filter="fade">
                                      <p:cBhvr>
                                        <p:cTn id="19" dur="500"/>
                                        <p:tgtEl>
                                          <p:spTgt spid="32">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xEl>
                                              <p:pRg st="1" end="1"/>
                                            </p:txEl>
                                          </p:spTgt>
                                        </p:tgtEl>
                                        <p:attrNameLst>
                                          <p:attrName>style.visibility</p:attrName>
                                        </p:attrNameLst>
                                      </p:cBhvr>
                                      <p:to>
                                        <p:strVal val="visible"/>
                                      </p:to>
                                    </p:set>
                                    <p:animEffect transition="in" filter="fade">
                                      <p:cBhvr>
                                        <p:cTn id="22" dur="500"/>
                                        <p:tgtEl>
                                          <p:spTgt spid="32">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xEl>
                                              <p:pRg st="2" end="2"/>
                                            </p:txEl>
                                          </p:spTgt>
                                        </p:tgtEl>
                                        <p:attrNameLst>
                                          <p:attrName>style.visibility</p:attrName>
                                        </p:attrNameLst>
                                      </p:cBhvr>
                                      <p:to>
                                        <p:strVal val="visible"/>
                                      </p:to>
                                    </p:set>
                                    <p:animEffect transition="in" filter="fade">
                                      <p:cBhvr>
                                        <p:cTn id="25" dur="500"/>
                                        <p:tgtEl>
                                          <p:spTgt spid="32">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xEl>
                                              <p:pRg st="3" end="3"/>
                                            </p:txEl>
                                          </p:spTgt>
                                        </p:tgtEl>
                                        <p:attrNameLst>
                                          <p:attrName>style.visibility</p:attrName>
                                        </p:attrNameLst>
                                      </p:cBhvr>
                                      <p:to>
                                        <p:strVal val="visible"/>
                                      </p:to>
                                    </p:set>
                                    <p:animEffect transition="in" filter="fade">
                                      <p:cBhvr>
                                        <p:cTn id="28" dur="500"/>
                                        <p:tgtEl>
                                          <p:spTgt spid="32">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xEl>
                                              <p:pRg st="4" end="4"/>
                                            </p:txEl>
                                          </p:spTgt>
                                        </p:tgtEl>
                                        <p:attrNameLst>
                                          <p:attrName>style.visibility</p:attrName>
                                        </p:attrNameLst>
                                      </p:cBhvr>
                                      <p:to>
                                        <p:strVal val="visible"/>
                                      </p:to>
                                    </p:set>
                                    <p:animEffect transition="in" filter="fade">
                                      <p:cBhvr>
                                        <p:cTn id="31" dur="500"/>
                                        <p:tgtEl>
                                          <p:spTgt spid="32">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xEl>
                                              <p:pRg st="5" end="5"/>
                                            </p:txEl>
                                          </p:spTgt>
                                        </p:tgtEl>
                                        <p:attrNameLst>
                                          <p:attrName>style.visibility</p:attrName>
                                        </p:attrNameLst>
                                      </p:cBhvr>
                                      <p:to>
                                        <p:strVal val="visible"/>
                                      </p:to>
                                    </p:set>
                                    <p:animEffect transition="in" filter="fade">
                                      <p:cBhvr>
                                        <p:cTn id="34" dur="500"/>
                                        <p:tgtEl>
                                          <p:spTgt spid="32">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xEl>
                                              <p:pRg st="6" end="6"/>
                                            </p:txEl>
                                          </p:spTgt>
                                        </p:tgtEl>
                                        <p:attrNameLst>
                                          <p:attrName>style.visibility</p:attrName>
                                        </p:attrNameLst>
                                      </p:cBhvr>
                                      <p:to>
                                        <p:strVal val="visible"/>
                                      </p:to>
                                    </p:set>
                                    <p:animEffect transition="in" filter="fade">
                                      <p:cBhvr>
                                        <p:cTn id="37" dur="500"/>
                                        <p:tgtEl>
                                          <p:spTgt spid="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462712" y="2324477"/>
            <a:ext cx="11209583" cy="1138773"/>
          </a:xfrm>
          <a:prstGeom prst="rect">
            <a:avLst/>
          </a:prstGeom>
        </p:spPr>
        <p:txBody>
          <a:bodyPr wrap="square">
            <a:spAutoFit/>
          </a:bodyPr>
          <a:lstStyle/>
          <a:p>
            <a:pPr indent="463550" algn="just">
              <a:lnSpc>
                <a:spcPct val="200000"/>
              </a:lnSpc>
            </a:pPr>
            <a:r>
              <a:rPr lang="en-US" sz="3400" b="1" dirty="0" smtClean="0">
                <a:latin typeface="HP001 4 hàng" pitchFamily="34" charset="0"/>
                <a:ea typeface="Arial-Rounded" panose="020B0500000000000000" pitchFamily="34" charset="0"/>
                <a:cs typeface="Arial-Rounded" panose="020B0500000000000000" pitchFamily="34" charset="0"/>
              </a:rPr>
              <a:t> </a:t>
            </a:r>
            <a:r>
              <a:rPr lang="en-US" sz="3400" b="1" dirty="0">
                <a:latin typeface="HP001 4 hàng" pitchFamily="34" charset="0"/>
                <a:ea typeface="Arial-Rounded" panose="020B0500000000000000" pitchFamily="34" charset="0"/>
                <a:cs typeface="Arial-Rounded" panose="020B0500000000000000" pitchFamily="34" charset="0"/>
              </a:rPr>
              <a:t> K</a:t>
            </a:r>
            <a:r>
              <a:rPr lang="el-GR" sz="3400" b="1" dirty="0">
                <a:latin typeface="HP001 4 hàng" pitchFamily="34" charset="0"/>
                <a:ea typeface="Arial-Rounded" panose="020B0500000000000000" pitchFamily="34" charset="0"/>
                <a:cs typeface="Arial-Rounded" panose="020B0500000000000000" pitchFamily="34" charset="0"/>
              </a:rPr>
              <a:t>Η</a:t>
            </a:r>
            <a:r>
              <a:rPr lang="en-US" sz="3400" b="1" dirty="0">
                <a:latin typeface="HP001 4 hàng" pitchFamily="34" charset="0"/>
                <a:ea typeface="Arial-Rounded" panose="020B0500000000000000" pitchFamily="34" charset="0"/>
                <a:cs typeface="Arial-Rounded" panose="020B0500000000000000" pitchFamily="34" charset="0"/>
              </a:rPr>
              <a:t>Ğn là bạn </a:t>
            </a:r>
            <a:r>
              <a:rPr lang="el-GR" sz="3400" b="1" dirty="0">
                <a:latin typeface="HP001 4 hàng" pitchFamily="34" charset="0"/>
                <a:ea typeface="Arial-Rounded" panose="020B0500000000000000" pitchFamily="34" charset="0"/>
                <a:cs typeface="Arial-Rounded" panose="020B0500000000000000" pitchFamily="34" charset="0"/>
              </a:rPr>
              <a:t>κ</a:t>
            </a:r>
            <a:r>
              <a:rPr lang="en-US" sz="3400" b="1" dirty="0">
                <a:latin typeface="HP001 4 hàng" pitchFamily="34" charset="0"/>
                <a:ea typeface="Arial-Rounded" panose="020B0500000000000000" pitchFamily="34" charset="0"/>
                <a:cs typeface="Arial-Rounded" panose="020B0500000000000000" pitchFamily="34" charset="0"/>
              </a:rPr>
              <a:t>ân của </a:t>
            </a:r>
            <a:r>
              <a:rPr lang="en-US" sz="3400" b="1" dirty="0" smtClean="0">
                <a:latin typeface="HP001 4 hàng" pitchFamily="34" charset="0"/>
                <a:ea typeface="Arial-Rounded" panose="020B0500000000000000" pitchFamily="34" charset="0"/>
                <a:cs typeface="Arial-Rounded" panose="020B0500000000000000" pitchFamily="34" charset="0"/>
              </a:rPr>
              <a:t>sŉ. Hằng </a:t>
            </a:r>
            <a:r>
              <a:rPr lang="en-US" sz="3400" b="1" dirty="0">
                <a:latin typeface="HP001 4 hàng" pitchFamily="34" charset="0"/>
                <a:ea typeface="Arial-Rounded" panose="020B0500000000000000" pitchFamily="34" charset="0"/>
                <a:cs typeface="Arial-Rounded" panose="020B0500000000000000" pitchFamily="34" charset="0"/>
              </a:rPr>
              <a:t>wgày, hai </a:t>
            </a:r>
            <a:r>
              <a:rPr lang="en-US" sz="3400" b="1" dirty="0" smtClean="0">
                <a:latin typeface="HP001 4 hàng" pitchFamily="34" charset="0"/>
                <a:ea typeface="Arial-Rounded" panose="020B0500000000000000" pitchFamily="34" charset="0"/>
                <a:cs typeface="Arial-Rounded" panose="020B0500000000000000" pitchFamily="34" charset="0"/>
              </a:rPr>
              <a:t>bạn</a:t>
            </a:r>
            <a:endParaRPr lang="en-US" sz="3400" b="1" dirty="0">
              <a:latin typeface="HP001 4 hàng" pitchFamily="34" charset="0"/>
              <a:ea typeface="Arial-Rounded" panose="020B0500000000000000" pitchFamily="34" charset="0"/>
              <a:cs typeface="Arial-Rounded" panose="020B0500000000000000" pitchFamily="34" charset="0"/>
            </a:endParaRPr>
          </a:p>
        </p:txBody>
      </p:sp>
      <p:sp>
        <p:nvSpPr>
          <p:cNvPr id="6" name="Rectangle 5"/>
          <p:cNvSpPr/>
          <p:nvPr/>
        </p:nvSpPr>
        <p:spPr>
          <a:xfrm>
            <a:off x="1238548" y="2997153"/>
            <a:ext cx="12044222" cy="1138773"/>
          </a:xfrm>
          <a:prstGeom prst="rect">
            <a:avLst/>
          </a:prstGeom>
        </p:spPr>
        <p:txBody>
          <a:bodyPr wrap="square">
            <a:spAutoFit/>
          </a:bodyPr>
          <a:lstStyle/>
          <a:p>
            <a:pPr indent="463550" algn="just">
              <a:lnSpc>
                <a:spcPct val="200000"/>
              </a:lnSpc>
            </a:pPr>
            <a:r>
              <a:rPr lang="en-US" sz="3400" b="1" dirty="0" smtClean="0">
                <a:latin typeface="HP001 4 hàng" pitchFamily="34" charset="0"/>
                <a:ea typeface="Arial-Rounded" panose="020B0500000000000000" pitchFamily="34" charset="0"/>
                <a:cs typeface="Arial-Rounded" panose="020B0500000000000000" pitchFamily="34" charset="0"/>
              </a:rPr>
              <a:t>ǟủ </a:t>
            </a:r>
            <a:r>
              <a:rPr lang="el-GR" sz="3400" b="1" dirty="0" smtClean="0">
                <a:latin typeface="HP001 4 hàng" pitchFamily="34" charset="0"/>
                <a:ea typeface="Arial-Rounded" panose="020B0500000000000000" pitchFamily="34" charset="0"/>
                <a:cs typeface="Arial-Rounded" panose="020B0500000000000000" pitchFamily="34" charset="0"/>
              </a:rPr>
              <a:t>η</a:t>
            </a:r>
            <a:r>
              <a:rPr lang="vi-VN" sz="3400" b="1" dirty="0">
                <a:latin typeface="HP001 4 hàng" pitchFamily="34" charset="0"/>
                <a:ea typeface="Arial-Rounded" panose="020B0500000000000000" pitchFamily="34" charset="0"/>
                <a:cs typeface="Arial-Rounded" panose="020B0500000000000000" pitchFamily="34" charset="0"/>
              </a:rPr>
              <a:t>au đi </a:t>
            </a:r>
            <a:r>
              <a:rPr lang="vi-VN" sz="3400" b="1" dirty="0" smtClean="0">
                <a:latin typeface="HP001 4 hàng" pitchFamily="34" charset="0"/>
                <a:ea typeface="Arial-Rounded" panose="020B0500000000000000" pitchFamily="34" charset="0"/>
                <a:cs typeface="Arial-Rounded" panose="020B0500000000000000" pitchFamily="34" charset="0"/>
              </a:rPr>
              <a:t>hǌ. MŎ </a:t>
            </a:r>
            <a:r>
              <a:rPr lang="vi-VN" sz="3400" b="1" dirty="0">
                <a:latin typeface="HP001 4 hàng" pitchFamily="34" charset="0"/>
                <a:ea typeface="Arial-Rounded" panose="020B0500000000000000" pitchFamily="34" charset="0"/>
                <a:cs typeface="Arial-Rounded" panose="020B0500000000000000" pitchFamily="34" charset="0"/>
              </a:rPr>
              <a:t>wgày wọ, </a:t>
            </a:r>
            <a:r>
              <a:rPr lang="el-GR" sz="3400" b="1" dirty="0">
                <a:latin typeface="HP001 4 hàng" pitchFamily="34" charset="0"/>
                <a:ea typeface="Arial-Rounded" panose="020B0500000000000000" pitchFamily="34" charset="0"/>
                <a:cs typeface="Arial-Rounded" panose="020B0500000000000000" pitchFamily="34" charset="0"/>
              </a:rPr>
              <a:t>η</a:t>
            </a:r>
            <a:r>
              <a:rPr lang="vi-VN" sz="3400" b="1" dirty="0">
                <a:latin typeface="HP001 4 hàng" pitchFamily="34" charset="0"/>
                <a:ea typeface="Arial-Rounded" panose="020B0500000000000000" pitchFamily="34" charset="0"/>
                <a:cs typeface="Arial-Rounded" panose="020B0500000000000000" pitchFamily="34" charset="0"/>
              </a:rPr>
              <a:t>à k</a:t>
            </a:r>
            <a:r>
              <a:rPr lang="el-GR" sz="3400" b="1" dirty="0">
                <a:latin typeface="HP001 4 hàng" pitchFamily="34" charset="0"/>
                <a:ea typeface="Arial-Rounded" panose="020B0500000000000000" pitchFamily="34" charset="0"/>
                <a:cs typeface="Arial-Rounded" panose="020B0500000000000000" pitchFamily="34" charset="0"/>
              </a:rPr>
              <a:t>Η</a:t>
            </a:r>
            <a:r>
              <a:rPr lang="vi-VN" sz="3400" b="1" dirty="0">
                <a:latin typeface="HP001 4 hàng" pitchFamily="34" charset="0"/>
                <a:ea typeface="Arial-Rounded" panose="020B0500000000000000" pitchFamily="34" charset="0"/>
                <a:cs typeface="Arial-Rounded" panose="020B0500000000000000" pitchFamily="34" charset="0"/>
              </a:rPr>
              <a:t>Ğn </a:t>
            </a:r>
            <a:r>
              <a:rPr lang="el-GR" sz="3400" b="1" dirty="0">
                <a:latin typeface="HP001 4 hàng" pitchFamily="34" charset="0"/>
                <a:ea typeface="Arial-Rounded" panose="020B0500000000000000" pitchFamily="34" charset="0"/>
                <a:cs typeface="Arial-Rounded" panose="020B0500000000000000" pitchFamily="34" charset="0"/>
              </a:rPr>
              <a:t>ε</a:t>
            </a:r>
            <a:r>
              <a:rPr lang="vi-VN" sz="3400" b="1" dirty="0">
                <a:latin typeface="HP001 4 hàng" pitchFamily="34" charset="0"/>
                <a:ea typeface="Arial-Rounded" panose="020B0500000000000000" pitchFamily="34" charset="0"/>
                <a:cs typeface="Arial-Rounded" panose="020B0500000000000000" pitchFamily="34" charset="0"/>
              </a:rPr>
              <a:t>u</a:t>
            </a:r>
            <a:r>
              <a:rPr lang="el-GR" sz="3400" b="1" dirty="0">
                <a:latin typeface="HP001 4 hàng" pitchFamily="34" charset="0"/>
                <a:ea typeface="Arial-Rounded" panose="020B0500000000000000" pitchFamily="34" charset="0"/>
                <a:cs typeface="Arial-Rounded" panose="020B0500000000000000" pitchFamily="34" charset="0"/>
              </a:rPr>
              <a:t>ΐϜ</a:t>
            </a:r>
            <a:r>
              <a:rPr lang="vi-VN" sz="3400" b="1" dirty="0">
                <a:latin typeface="HP001 4 hàng" pitchFamily="34" charset="0"/>
                <a:ea typeface="Arial-Rounded" panose="020B0500000000000000" pitchFamily="34" charset="0"/>
                <a:cs typeface="Arial-Rounded" panose="020B0500000000000000" pitchFamily="34" charset="0"/>
              </a:rPr>
              <a:t>n </a:t>
            </a:r>
            <a:r>
              <a:rPr lang="vi-VN" sz="3400" b="1" dirty="0" smtClean="0">
                <a:latin typeface="HP001 4 hàng" pitchFamily="34" charset="0"/>
                <a:ea typeface="Arial-Rounded" panose="020B0500000000000000" pitchFamily="34" charset="0"/>
                <a:cs typeface="Arial-Rounded" panose="020B0500000000000000" pitchFamily="34" charset="0"/>
              </a:rPr>
              <a:t>sang</a:t>
            </a:r>
            <a:endParaRPr lang="en-US" sz="3400" b="1" dirty="0">
              <a:latin typeface="HP001 4 hàng" pitchFamily="34" charset="0"/>
              <a:ea typeface="Arial-Rounded" panose="020B0500000000000000" pitchFamily="34" charset="0"/>
              <a:cs typeface="Arial-Rounded" panose="020B0500000000000000" pitchFamily="34" charset="0"/>
            </a:endParaRPr>
          </a:p>
        </p:txBody>
      </p:sp>
      <p:sp>
        <p:nvSpPr>
          <p:cNvPr id="7" name="Rectangle 6"/>
          <p:cNvSpPr/>
          <p:nvPr/>
        </p:nvSpPr>
        <p:spPr>
          <a:xfrm>
            <a:off x="1036983" y="3678732"/>
            <a:ext cx="12471204" cy="1138773"/>
          </a:xfrm>
          <a:prstGeom prst="rect">
            <a:avLst/>
          </a:prstGeom>
        </p:spPr>
        <p:txBody>
          <a:bodyPr wrap="square">
            <a:spAutoFit/>
          </a:bodyPr>
          <a:lstStyle/>
          <a:p>
            <a:pPr indent="463550" algn="just">
              <a:lnSpc>
                <a:spcPct val="200000"/>
              </a:lnSpc>
            </a:pPr>
            <a:r>
              <a:rPr lang="en-US" sz="3400" b="1" dirty="0">
                <a:latin typeface="HP001 4 hàng" pitchFamily="34" charset="0"/>
                <a:ea typeface="Arial-Rounded" panose="020B0500000000000000" pitchFamily="34" charset="0"/>
                <a:cs typeface="Arial-Rounded" panose="020B0500000000000000" pitchFamily="34" charset="0"/>
              </a:rPr>
              <a:t> cá</a:t>
            </a:r>
            <a:r>
              <a:rPr lang="el-GR" sz="3400" b="1" dirty="0">
                <a:latin typeface="HP001 4 hàng" pitchFamily="34" charset="0"/>
                <a:ea typeface="Arial-Rounded" panose="020B0500000000000000" pitchFamily="34" charset="0"/>
                <a:cs typeface="Arial-Rounded" panose="020B0500000000000000" pitchFamily="34" charset="0"/>
              </a:rPr>
              <a:t>ζ </a:t>
            </a:r>
            <a:r>
              <a:rPr lang="en-US" sz="3400" b="1" dirty="0">
                <a:latin typeface="HP001 4 hàng" pitchFamily="34" charset="0"/>
                <a:ea typeface="Arial-Rounded" panose="020B0500000000000000" pitchFamily="34" charset="0"/>
                <a:cs typeface="Arial-Rounded" panose="020B0500000000000000" pitchFamily="34" charset="0"/>
              </a:rPr>
              <a:t>ǟừng </a:t>
            </a:r>
            <a:r>
              <a:rPr lang="el-GR" sz="3400" b="1" dirty="0" smtClean="0">
                <a:latin typeface="HP001 4 hàng" pitchFamily="34" charset="0"/>
                <a:ea typeface="Arial-Rounded" panose="020B0500000000000000" pitchFamily="34" charset="0"/>
                <a:cs typeface="Arial-Rounded" panose="020B0500000000000000" pitchFamily="34" charset="0"/>
              </a:rPr>
              <a:t>δ</a:t>
            </a:r>
            <a:r>
              <a:rPr lang="en-US" sz="3400" b="1" dirty="0" smtClean="0">
                <a:latin typeface="HP001 4 hàng" pitchFamily="34" charset="0"/>
                <a:ea typeface="Arial-Rounded" panose="020B0500000000000000" pitchFamily="34" charset="0"/>
                <a:cs typeface="Arial-Rounded" panose="020B0500000000000000" pitchFamily="34" charset="0"/>
              </a:rPr>
              <a:t>ác. Sŉ </a:t>
            </a:r>
            <a:r>
              <a:rPr lang="en-US" sz="3400" b="1" dirty="0">
                <a:latin typeface="HP001 4 hàng" pitchFamily="34" charset="0"/>
                <a:ea typeface="Arial-Rounded" panose="020B0500000000000000" pitchFamily="34" charset="0"/>
                <a:cs typeface="Arial-Rounded" panose="020B0500000000000000" pitchFamily="34" charset="0"/>
              </a:rPr>
              <a:t>và k</a:t>
            </a:r>
            <a:r>
              <a:rPr lang="el-GR" sz="3400" b="1" dirty="0">
                <a:latin typeface="HP001 4 hàng" pitchFamily="34" charset="0"/>
                <a:ea typeface="Arial-Rounded" panose="020B0500000000000000" pitchFamily="34" charset="0"/>
                <a:cs typeface="Arial-Rounded" panose="020B0500000000000000" pitchFamily="34" charset="0"/>
              </a:rPr>
              <a:t>Η</a:t>
            </a:r>
            <a:r>
              <a:rPr lang="en-US" sz="3400" b="1" dirty="0">
                <a:latin typeface="HP001 4 hàng" pitchFamily="34" charset="0"/>
                <a:ea typeface="Arial-Rounded" panose="020B0500000000000000" pitchFamily="34" charset="0"/>
                <a:cs typeface="Arial-Rounded" panose="020B0500000000000000" pitchFamily="34" charset="0"/>
              </a:rPr>
              <a:t>Ğn ǟất </a:t>
            </a:r>
            <a:r>
              <a:rPr lang="el-GR" sz="3400" b="1" dirty="0">
                <a:latin typeface="HP001 4 hàng" pitchFamily="34" charset="0"/>
                <a:ea typeface="Arial-Rounded" panose="020B0500000000000000" pitchFamily="34" charset="0"/>
                <a:cs typeface="Arial-Rounded" panose="020B0500000000000000" pitchFamily="34" charset="0"/>
              </a:rPr>
              <a:t>λί</a:t>
            </a:r>
            <a:r>
              <a:rPr lang="en-US" sz="3400" b="1" dirty="0" smtClean="0">
                <a:latin typeface="HP001 4 hàng" pitchFamily="34" charset="0"/>
                <a:ea typeface="Arial-Rounded" panose="020B0500000000000000" pitchFamily="34" charset="0"/>
                <a:cs typeface="Arial-Rounded" panose="020B0500000000000000" pitchFamily="34" charset="0"/>
              </a:rPr>
              <a:t>Ŭ. Hai </a:t>
            </a:r>
            <a:r>
              <a:rPr lang="en-US" sz="3400" b="1" dirty="0">
                <a:latin typeface="HP001 4 hàng" pitchFamily="34" charset="0"/>
                <a:ea typeface="Arial-Rounded" panose="020B0500000000000000" pitchFamily="34" charset="0"/>
                <a:cs typeface="Arial-Rounded" panose="020B0500000000000000" pitchFamily="34" charset="0"/>
              </a:rPr>
              <a:t>bạn </a:t>
            </a:r>
            <a:r>
              <a:rPr lang="en-US" sz="3400" b="1" dirty="0" smtClean="0">
                <a:latin typeface="HP001 4 hàng" pitchFamily="34" charset="0"/>
                <a:ea typeface="Arial-Rounded" panose="020B0500000000000000" pitchFamily="34" charset="0"/>
                <a:cs typeface="Arial-Rounded" panose="020B0500000000000000" pitchFamily="34" charset="0"/>
              </a:rPr>
              <a:t>gửi</a:t>
            </a:r>
          </a:p>
        </p:txBody>
      </p:sp>
      <p:sp>
        <p:nvSpPr>
          <p:cNvPr id="8" name="Rectangle 7"/>
          <p:cNvSpPr/>
          <p:nvPr/>
        </p:nvSpPr>
        <p:spPr>
          <a:xfrm>
            <a:off x="1154943" y="4354594"/>
            <a:ext cx="6959606" cy="1007968"/>
          </a:xfrm>
          <a:prstGeom prst="rect">
            <a:avLst/>
          </a:prstGeom>
        </p:spPr>
        <p:txBody>
          <a:bodyPr wrap="square">
            <a:spAutoFit/>
          </a:bodyPr>
          <a:lstStyle/>
          <a:p>
            <a:pPr indent="463550" algn="just">
              <a:lnSpc>
                <a:spcPct val="200000"/>
              </a:lnSpc>
            </a:pPr>
            <a:r>
              <a:rPr lang="vi-VN" sz="3400" b="1" dirty="0" smtClean="0">
                <a:latin typeface="HP001 4 hàng" pitchFamily="34" charset="0"/>
                <a:ea typeface="Arial-Rounded" panose="020B0500000000000000" pitchFamily="34" charset="0"/>
                <a:cs typeface="Arial-Rounded" panose="020B0500000000000000" pitchFamily="34" charset="0"/>
              </a:rPr>
              <a:t>κư </a:t>
            </a:r>
            <a:r>
              <a:rPr lang="vi-VN" sz="3400" b="1" dirty="0">
                <a:latin typeface="HP001 4 hàng" pitchFamily="34" charset="0"/>
                <a:ea typeface="Arial-Rounded" panose="020B0500000000000000" pitchFamily="34" charset="0"/>
                <a:cs typeface="Arial-Rounded" panose="020B0500000000000000" pitchFamily="34" charset="0"/>
              </a:rPr>
              <a:t>εo ηau Α˘ bày Ǉỏ wĕ ηớ . </a:t>
            </a:r>
            <a:endParaRPr lang="en-US" sz="3400" b="1" dirty="0">
              <a:latin typeface="HP001 4 hàng"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4940084" y="1340237"/>
            <a:ext cx="3378632" cy="646266"/>
          </a:xfrm>
          <a:prstGeom prst="rect">
            <a:avLst/>
          </a:prstGeom>
          <a:noFill/>
        </p:spPr>
        <p:txBody>
          <a:bodyPr wrap="square" lIns="121855" tIns="60928" rIns="121855" bIns="60928" rtlCol="0">
            <a:spAutoFit/>
          </a:bodyPr>
          <a:lstStyle/>
          <a:p>
            <a:r>
              <a:rPr lang="en-US" sz="3400" b="1" dirty="0" smtClean="0">
                <a:solidFill>
                  <a:srgbClr val="FF0000"/>
                </a:solidFill>
                <a:latin typeface="HP001 4 hàng" pitchFamily="34" charset="0"/>
                <a:ea typeface="Arial-Rounded" panose="020B0500000000000000" pitchFamily="34" charset="0"/>
                <a:cs typeface="Arial-Rounded" panose="020B0500000000000000" pitchFamily="34" charset="0"/>
              </a:rPr>
              <a:t>Tớ nhớ cậu</a:t>
            </a:r>
          </a:p>
        </p:txBody>
      </p:sp>
      <p:sp>
        <p:nvSpPr>
          <p:cNvPr id="10" name="TextBox 9"/>
          <p:cNvSpPr txBox="1"/>
          <p:nvPr/>
        </p:nvSpPr>
        <p:spPr>
          <a:xfrm>
            <a:off x="4940084" y="643545"/>
            <a:ext cx="3378632" cy="646266"/>
          </a:xfrm>
          <a:prstGeom prst="rect">
            <a:avLst/>
          </a:prstGeom>
          <a:noFill/>
        </p:spPr>
        <p:txBody>
          <a:bodyPr wrap="square" lIns="121855" tIns="60928" rIns="121855" bIns="60928" rtlCol="0">
            <a:spAutoFit/>
          </a:bodyPr>
          <a:lstStyle/>
          <a:p>
            <a:r>
              <a:rPr lang="en-US" sz="3400" b="1" dirty="0" smtClean="0">
                <a:latin typeface="HP001 4 hàng" pitchFamily="34" charset="0"/>
                <a:ea typeface="Arial-Rounded" panose="020B0500000000000000" pitchFamily="34" charset="0"/>
                <a:cs typeface="Arial-Rounded" panose="020B0500000000000000" pitchFamily="34" charset="0"/>
              </a:rPr>
              <a:t>Chính tả</a:t>
            </a:r>
          </a:p>
        </p:txBody>
      </p:sp>
      <p:pic>
        <p:nvPicPr>
          <p:cNvPr id="2" name="Picture 1"/>
          <p:cNvPicPr>
            <a:picLocks noChangeAspect="1"/>
          </p:cNvPicPr>
          <p:nvPr/>
        </p:nvPicPr>
        <p:blipFill>
          <a:blip r:embed="rId4"/>
          <a:stretch>
            <a:fillRect/>
          </a:stretch>
        </p:blipFill>
        <p:spPr>
          <a:xfrm>
            <a:off x="-35888" y="0"/>
            <a:ext cx="12227888" cy="6857702"/>
          </a:xfrm>
          <a:prstGeom prst="rect">
            <a:avLst/>
          </a:prstGeom>
        </p:spPr>
      </p:pic>
    </p:spTree>
    <p:extLst>
      <p:ext uri="{BB962C8B-B14F-4D97-AF65-F5344CB8AC3E}">
        <p14:creationId xmlns:p14="http://schemas.microsoft.com/office/powerpoint/2010/main" val="310898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3438" b="77344" l="32868" r="76912"/>
                    </a14:imgEffect>
                  </a14:imgLayer>
                </a14:imgProps>
              </a:ext>
              <a:ext uri="{28A0092B-C50C-407E-A947-70E740481C1C}">
                <a14:useLocalDpi xmlns:a14="http://schemas.microsoft.com/office/drawing/2010/main" val="0"/>
              </a:ext>
            </a:extLst>
          </a:blip>
          <a:srcRect l="32739" t="22198" r="23570" b="22845"/>
          <a:stretch/>
        </p:blipFill>
        <p:spPr bwMode="auto">
          <a:xfrm>
            <a:off x="2932394" y="1162344"/>
            <a:ext cx="4261511" cy="3026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31771" b="62630" l="9779" r="29706"/>
                    </a14:imgEffect>
                  </a14:imgLayer>
                </a14:imgProps>
              </a:ext>
              <a:ext uri="{28A0092B-C50C-407E-A947-70E740481C1C}">
                <a14:useLocalDpi xmlns:a14="http://schemas.microsoft.com/office/drawing/2010/main" val="0"/>
              </a:ext>
            </a:extLst>
          </a:blip>
          <a:srcRect l="10243" t="33513" r="71501" b="38901"/>
          <a:stretch/>
        </p:blipFill>
        <p:spPr bwMode="auto">
          <a:xfrm>
            <a:off x="378374" y="2128322"/>
            <a:ext cx="2364828" cy="2017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9818" b="64974" l="33456" r="64779"/>
                    </a14:imgEffect>
                  </a14:imgLayer>
                </a14:imgProps>
              </a:ext>
              <a:ext uri="{28A0092B-C50C-407E-A947-70E740481C1C}">
                <a14:useLocalDpi xmlns:a14="http://schemas.microsoft.com/office/drawing/2010/main" val="0"/>
              </a:ext>
            </a:extLst>
          </a:blip>
          <a:srcRect l="33610" t="30065" r="35598" b="36746"/>
          <a:stretch/>
        </p:blipFill>
        <p:spPr bwMode="auto">
          <a:xfrm>
            <a:off x="7146607" y="2639673"/>
            <a:ext cx="2475187" cy="1506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7">
            <a:extLst>
              <a:ext uri="{BEBA8EAE-BF5A-486C-A8C5-ECC9F3942E4B}">
                <a14:imgProps xmlns:a14="http://schemas.microsoft.com/office/drawing/2010/main">
                  <a14:imgLayer r:embed="rId6">
                    <a14:imgEffect>
                      <a14:backgroundRemoval t="35417" b="58464" l="66618" r="82206"/>
                    </a14:imgEffect>
                  </a14:imgLayer>
                </a14:imgProps>
              </a:ext>
              <a:ext uri="{28A0092B-C50C-407E-A947-70E740481C1C}">
                <a14:useLocalDpi xmlns:a14="http://schemas.microsoft.com/office/drawing/2010/main" val="0"/>
              </a:ext>
            </a:extLst>
          </a:blip>
          <a:srcRect l="66836" t="36098" r="17829" b="42134"/>
          <a:stretch/>
        </p:blipFill>
        <p:spPr bwMode="auto">
          <a:xfrm>
            <a:off x="9963807" y="2698105"/>
            <a:ext cx="1860331" cy="1491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15310" y="501832"/>
            <a:ext cx="11508828" cy="1107931"/>
          </a:xfrm>
          <a:prstGeom prst="rect">
            <a:avLst/>
          </a:prstGeom>
          <a:noFill/>
        </p:spPr>
        <p:txBody>
          <a:bodyPr wrap="square" lIns="121855" tIns="60928" rIns="121855" bIns="60928" rtlCol="0">
            <a:spAutoFit/>
          </a:bodyPr>
          <a:lstStyle/>
          <a:p>
            <a:r>
              <a:rPr lang="en-US" sz="32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2. Tìm từ ngữ có tiếng bằng </a:t>
            </a:r>
            <a:r>
              <a:rPr lang="en-US" sz="3200" b="1" i="1" u="sng"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c</a:t>
            </a:r>
            <a:r>
              <a:rPr lang="en-US" sz="32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 hoặc </a:t>
            </a:r>
            <a:r>
              <a:rPr lang="en-US" sz="3200" b="1" i="1" u="sng"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k</a:t>
            </a:r>
            <a:r>
              <a:rPr lang="en-US" sz="32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 gọi tên mỗi con vật trong hình.</a:t>
            </a:r>
          </a:p>
        </p:txBody>
      </p:sp>
      <p:pic>
        <p:nvPicPr>
          <p:cNvPr id="9" name="Picture 8"/>
          <p:cNvPicPr>
            <a:picLocks noChangeAspect="1"/>
          </p:cNvPicPr>
          <p:nvPr/>
        </p:nvPicPr>
        <p:blipFill rotWithShape="1">
          <a:blip r:embed="rId8"/>
          <a:srcRect l="13436" t="84985" r="12967" b="6114"/>
          <a:stretch/>
        </p:blipFill>
        <p:spPr>
          <a:xfrm>
            <a:off x="-57151" y="0"/>
            <a:ext cx="12249151" cy="312479"/>
          </a:xfrm>
          <a:prstGeom prst="rect">
            <a:avLst/>
          </a:prstGeom>
        </p:spPr>
      </p:pic>
      <p:pic>
        <p:nvPicPr>
          <p:cNvPr id="10" name="Picture 9"/>
          <p:cNvPicPr>
            <a:picLocks noChangeAspect="1"/>
          </p:cNvPicPr>
          <p:nvPr/>
        </p:nvPicPr>
        <p:blipFill rotWithShape="1">
          <a:blip r:embed="rId9"/>
          <a:srcRect l="7607" t="9720" r="7737" b="54882"/>
          <a:stretch/>
        </p:blipFill>
        <p:spPr>
          <a:xfrm>
            <a:off x="-13319" y="5781578"/>
            <a:ext cx="12211050" cy="1104900"/>
          </a:xfrm>
          <a:prstGeom prst="rect">
            <a:avLst/>
          </a:prstGeom>
        </p:spPr>
      </p:pic>
      <p:pic>
        <p:nvPicPr>
          <p:cNvPr id="11" name="图片 7"/>
          <p:cNvPicPr>
            <a:picLocks noChangeAspect="1"/>
          </p:cNvPicPr>
          <p:nvPr/>
        </p:nvPicPr>
        <p:blipFill>
          <a:blip r:embed="rId10"/>
          <a:stretch>
            <a:fillRect/>
          </a:stretch>
        </p:blipFill>
        <p:spPr>
          <a:xfrm>
            <a:off x="22951" y="4851918"/>
            <a:ext cx="1508265" cy="1969498"/>
          </a:xfrm>
          <a:prstGeom prst="rect">
            <a:avLst/>
          </a:prstGeom>
          <a:noFill/>
          <a:ln w="9525">
            <a:noFill/>
          </a:ln>
        </p:spPr>
      </p:pic>
      <p:pic>
        <p:nvPicPr>
          <p:cNvPr id="13" name="图片 8"/>
          <p:cNvPicPr>
            <a:picLocks noChangeAspect="1"/>
          </p:cNvPicPr>
          <p:nvPr/>
        </p:nvPicPr>
        <p:blipFill>
          <a:blip r:embed="rId11"/>
          <a:stretch>
            <a:fillRect/>
          </a:stretch>
        </p:blipFill>
        <p:spPr>
          <a:xfrm>
            <a:off x="10786464" y="5026951"/>
            <a:ext cx="1320274" cy="1824172"/>
          </a:xfrm>
          <a:prstGeom prst="rect">
            <a:avLst/>
          </a:prstGeom>
          <a:noFill/>
          <a:ln w="9525">
            <a:noFill/>
          </a:ln>
        </p:spPr>
      </p:pic>
      <p:sp>
        <p:nvSpPr>
          <p:cNvPr id="14" name="TextBox 13"/>
          <p:cNvSpPr txBox="1"/>
          <p:nvPr/>
        </p:nvSpPr>
        <p:spPr>
          <a:xfrm>
            <a:off x="777082" y="4236429"/>
            <a:ext cx="2360255" cy="615489"/>
          </a:xfrm>
          <a:prstGeom prst="rect">
            <a:avLst/>
          </a:prstGeom>
          <a:noFill/>
        </p:spPr>
        <p:txBody>
          <a:bodyPr wrap="square" lIns="121855" tIns="60928" rIns="121855" bIns="60928" rtlCol="0">
            <a:spAutoFit/>
          </a:bodyPr>
          <a:lstStyle/>
          <a:p>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con </a:t>
            </a:r>
            <a:r>
              <a:rPr lang="en-US" sz="32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c</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ua</a:t>
            </a:r>
            <a:endPar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15" name="TextBox 14"/>
          <p:cNvSpPr txBox="1"/>
          <p:nvPr/>
        </p:nvSpPr>
        <p:spPr>
          <a:xfrm>
            <a:off x="4022489" y="4236429"/>
            <a:ext cx="2360255" cy="615489"/>
          </a:xfrm>
          <a:prstGeom prst="rect">
            <a:avLst/>
          </a:prstGeom>
          <a:noFill/>
        </p:spPr>
        <p:txBody>
          <a:bodyPr wrap="square" lIns="121855" tIns="60928" rIns="121855" bIns="60928" rtlCol="0">
            <a:spAutoFit/>
          </a:bodyPr>
          <a:lstStyle/>
          <a:p>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con </a:t>
            </a:r>
            <a:r>
              <a:rPr lang="en-US" sz="32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c</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ông</a:t>
            </a:r>
            <a:endPar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16" name="TextBox 15"/>
          <p:cNvSpPr txBox="1"/>
          <p:nvPr/>
        </p:nvSpPr>
        <p:spPr>
          <a:xfrm>
            <a:off x="7619587" y="4189322"/>
            <a:ext cx="2360255" cy="615489"/>
          </a:xfrm>
          <a:prstGeom prst="rect">
            <a:avLst/>
          </a:prstGeom>
          <a:noFill/>
        </p:spPr>
        <p:txBody>
          <a:bodyPr wrap="square" lIns="121855" tIns="60928" rIns="121855" bIns="60928" rtlCol="0">
            <a:spAutoFit/>
          </a:bodyPr>
          <a:lstStyle/>
          <a:p>
            <a:r>
              <a:rPr lang="en-US" sz="32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k</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ì nhông</a:t>
            </a:r>
            <a:endPar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17" name="TextBox 16"/>
          <p:cNvSpPr txBox="1"/>
          <p:nvPr/>
        </p:nvSpPr>
        <p:spPr>
          <a:xfrm>
            <a:off x="10156399" y="4146308"/>
            <a:ext cx="2360255" cy="615489"/>
          </a:xfrm>
          <a:prstGeom prst="rect">
            <a:avLst/>
          </a:prstGeom>
          <a:noFill/>
        </p:spPr>
        <p:txBody>
          <a:bodyPr wrap="square" lIns="121855" tIns="60928" rIns="121855" bIns="60928" rtlCol="0">
            <a:spAutoFit/>
          </a:bodyPr>
          <a:lstStyle/>
          <a:p>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con </a:t>
            </a:r>
            <a:r>
              <a:rPr lang="en-US" sz="32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k</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iến</a:t>
            </a:r>
            <a:endPar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18"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Arial" panose="020B0604020202020204" pitchFamily="34" charset="0"/>
              <a:cs typeface="Arial" panose="020B0604020202020204" pitchFamily="34" charset="0"/>
            </a:endParaRPr>
          </a:p>
        </p:txBody>
      </p:sp>
      <p:sp>
        <p:nvSpPr>
          <p:cNvPr id="19"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Arial" panose="020B0604020202020204" pitchFamily="34" charset="0"/>
              <a:cs typeface="Arial" panose="020B0604020202020204" pitchFamily="34" charset="0"/>
            </a:endParaRPr>
          </a:p>
        </p:txBody>
      </p:sp>
      <p:sp>
        <p:nvSpPr>
          <p:cNvPr id="20"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21"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22"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938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par>
                                <p:cTn id="47" presetID="53" presetClass="entr" presetSubtype="16" fill="hold" nodeType="withEffect">
                                  <p:stCondLst>
                                    <p:cond delay="0"/>
                                  </p:stCondLst>
                                  <p:childTnLst>
                                    <p:set>
                                      <p:cBhvr>
                                        <p:cTn id="48" dur="1" fill="hold">
                                          <p:stCondLst>
                                            <p:cond delay="0"/>
                                          </p:stCondLst>
                                        </p:cTn>
                                        <p:tgtEl>
                                          <p:spTgt spid="1027"/>
                                        </p:tgtEl>
                                        <p:attrNameLst>
                                          <p:attrName>style.visibility</p:attrName>
                                        </p:attrNameLst>
                                      </p:cBhvr>
                                      <p:to>
                                        <p:strVal val="visible"/>
                                      </p:to>
                                    </p:set>
                                    <p:anim calcmode="lin" valueType="num">
                                      <p:cBhvr>
                                        <p:cTn id="49" dur="500" fill="hold"/>
                                        <p:tgtEl>
                                          <p:spTgt spid="1027"/>
                                        </p:tgtEl>
                                        <p:attrNameLst>
                                          <p:attrName>ppt_w</p:attrName>
                                        </p:attrNameLst>
                                      </p:cBhvr>
                                      <p:tavLst>
                                        <p:tav tm="0">
                                          <p:val>
                                            <p:fltVal val="0"/>
                                          </p:val>
                                        </p:tav>
                                        <p:tav tm="100000">
                                          <p:val>
                                            <p:strVal val="#ppt_w"/>
                                          </p:val>
                                        </p:tav>
                                      </p:tavLst>
                                    </p:anim>
                                    <p:anim calcmode="lin" valueType="num">
                                      <p:cBhvr>
                                        <p:cTn id="50" dur="500" fill="hold"/>
                                        <p:tgtEl>
                                          <p:spTgt spid="1027"/>
                                        </p:tgtEl>
                                        <p:attrNameLst>
                                          <p:attrName>ppt_h</p:attrName>
                                        </p:attrNameLst>
                                      </p:cBhvr>
                                      <p:tavLst>
                                        <p:tav tm="0">
                                          <p:val>
                                            <p:fltVal val="0"/>
                                          </p:val>
                                        </p:tav>
                                        <p:tav tm="100000">
                                          <p:val>
                                            <p:strVal val="#ppt_h"/>
                                          </p:val>
                                        </p:tav>
                                      </p:tavLst>
                                    </p:anim>
                                    <p:animEffect transition="in" filter="fade">
                                      <p:cBhvr>
                                        <p:cTn id="51" dur="500"/>
                                        <p:tgtEl>
                                          <p:spTgt spid="1027"/>
                                        </p:tgtEl>
                                      </p:cBhvr>
                                    </p:animEffect>
                                  </p:childTnLst>
                                </p:cTn>
                              </p:par>
                              <p:par>
                                <p:cTn id="52" presetID="53" presetClass="entr" presetSubtype="16" fill="hold" nodeType="withEffect">
                                  <p:stCondLst>
                                    <p:cond delay="0"/>
                                  </p:stCondLst>
                                  <p:childTnLst>
                                    <p:set>
                                      <p:cBhvr>
                                        <p:cTn id="53" dur="1" fill="hold">
                                          <p:stCondLst>
                                            <p:cond delay="0"/>
                                          </p:stCondLst>
                                        </p:cTn>
                                        <p:tgtEl>
                                          <p:spTgt spid="1026"/>
                                        </p:tgtEl>
                                        <p:attrNameLst>
                                          <p:attrName>style.visibility</p:attrName>
                                        </p:attrNameLst>
                                      </p:cBhvr>
                                      <p:to>
                                        <p:strVal val="visible"/>
                                      </p:to>
                                    </p:set>
                                    <p:anim calcmode="lin" valueType="num">
                                      <p:cBhvr>
                                        <p:cTn id="54" dur="500" fill="hold"/>
                                        <p:tgtEl>
                                          <p:spTgt spid="1026"/>
                                        </p:tgtEl>
                                        <p:attrNameLst>
                                          <p:attrName>ppt_w</p:attrName>
                                        </p:attrNameLst>
                                      </p:cBhvr>
                                      <p:tavLst>
                                        <p:tav tm="0">
                                          <p:val>
                                            <p:fltVal val="0"/>
                                          </p:val>
                                        </p:tav>
                                        <p:tav tm="100000">
                                          <p:val>
                                            <p:strVal val="#ppt_w"/>
                                          </p:val>
                                        </p:tav>
                                      </p:tavLst>
                                    </p:anim>
                                    <p:anim calcmode="lin" valueType="num">
                                      <p:cBhvr>
                                        <p:cTn id="55" dur="500" fill="hold"/>
                                        <p:tgtEl>
                                          <p:spTgt spid="1026"/>
                                        </p:tgtEl>
                                        <p:attrNameLst>
                                          <p:attrName>ppt_h</p:attrName>
                                        </p:attrNameLst>
                                      </p:cBhvr>
                                      <p:tavLst>
                                        <p:tav tm="0">
                                          <p:val>
                                            <p:fltVal val="0"/>
                                          </p:val>
                                        </p:tav>
                                        <p:tav tm="100000">
                                          <p:val>
                                            <p:strVal val="#ppt_h"/>
                                          </p:val>
                                        </p:tav>
                                      </p:tavLst>
                                    </p:anim>
                                    <p:animEffect transition="in" filter="fade">
                                      <p:cBhvr>
                                        <p:cTn id="56" dur="500"/>
                                        <p:tgtEl>
                                          <p:spTgt spid="1026"/>
                                        </p:tgtEl>
                                      </p:cBhvr>
                                    </p:animEffect>
                                  </p:childTnLst>
                                </p:cTn>
                              </p:par>
                              <p:par>
                                <p:cTn id="57" presetID="53" presetClass="entr" presetSubtype="16" fill="hold" nodeType="withEffect">
                                  <p:stCondLst>
                                    <p:cond delay="0"/>
                                  </p:stCondLst>
                                  <p:childTnLst>
                                    <p:set>
                                      <p:cBhvr>
                                        <p:cTn id="58" dur="1" fill="hold">
                                          <p:stCondLst>
                                            <p:cond delay="0"/>
                                          </p:stCondLst>
                                        </p:cTn>
                                        <p:tgtEl>
                                          <p:spTgt spid="1028"/>
                                        </p:tgtEl>
                                        <p:attrNameLst>
                                          <p:attrName>style.visibility</p:attrName>
                                        </p:attrNameLst>
                                      </p:cBhvr>
                                      <p:to>
                                        <p:strVal val="visible"/>
                                      </p:to>
                                    </p:set>
                                    <p:anim calcmode="lin" valueType="num">
                                      <p:cBhvr>
                                        <p:cTn id="59" dur="500" fill="hold"/>
                                        <p:tgtEl>
                                          <p:spTgt spid="1028"/>
                                        </p:tgtEl>
                                        <p:attrNameLst>
                                          <p:attrName>ppt_w</p:attrName>
                                        </p:attrNameLst>
                                      </p:cBhvr>
                                      <p:tavLst>
                                        <p:tav tm="0">
                                          <p:val>
                                            <p:fltVal val="0"/>
                                          </p:val>
                                        </p:tav>
                                        <p:tav tm="100000">
                                          <p:val>
                                            <p:strVal val="#ppt_w"/>
                                          </p:val>
                                        </p:tav>
                                      </p:tavLst>
                                    </p:anim>
                                    <p:anim calcmode="lin" valueType="num">
                                      <p:cBhvr>
                                        <p:cTn id="60" dur="500" fill="hold"/>
                                        <p:tgtEl>
                                          <p:spTgt spid="1028"/>
                                        </p:tgtEl>
                                        <p:attrNameLst>
                                          <p:attrName>ppt_h</p:attrName>
                                        </p:attrNameLst>
                                      </p:cBhvr>
                                      <p:tavLst>
                                        <p:tav tm="0">
                                          <p:val>
                                            <p:fltVal val="0"/>
                                          </p:val>
                                        </p:tav>
                                        <p:tav tm="100000">
                                          <p:val>
                                            <p:strVal val="#ppt_h"/>
                                          </p:val>
                                        </p:tav>
                                      </p:tavLst>
                                    </p:anim>
                                    <p:animEffect transition="in" filter="fade">
                                      <p:cBhvr>
                                        <p:cTn id="61" dur="500"/>
                                        <p:tgtEl>
                                          <p:spTgt spid="1028"/>
                                        </p:tgtEl>
                                      </p:cBhvr>
                                    </p:animEffect>
                                  </p:childTnLst>
                                </p:cTn>
                              </p:par>
                              <p:par>
                                <p:cTn id="62" presetID="53" presetClass="entr" presetSubtype="16" fill="hold" nodeType="withEffect">
                                  <p:stCondLst>
                                    <p:cond delay="0"/>
                                  </p:stCondLst>
                                  <p:childTnLst>
                                    <p:set>
                                      <p:cBhvr>
                                        <p:cTn id="63" dur="1" fill="hold">
                                          <p:stCondLst>
                                            <p:cond delay="0"/>
                                          </p:stCondLst>
                                        </p:cTn>
                                        <p:tgtEl>
                                          <p:spTgt spid="1029"/>
                                        </p:tgtEl>
                                        <p:attrNameLst>
                                          <p:attrName>style.visibility</p:attrName>
                                        </p:attrNameLst>
                                      </p:cBhvr>
                                      <p:to>
                                        <p:strVal val="visible"/>
                                      </p:to>
                                    </p:set>
                                    <p:anim calcmode="lin" valueType="num">
                                      <p:cBhvr>
                                        <p:cTn id="64" dur="500" fill="hold"/>
                                        <p:tgtEl>
                                          <p:spTgt spid="1029"/>
                                        </p:tgtEl>
                                        <p:attrNameLst>
                                          <p:attrName>ppt_w</p:attrName>
                                        </p:attrNameLst>
                                      </p:cBhvr>
                                      <p:tavLst>
                                        <p:tav tm="0">
                                          <p:val>
                                            <p:fltVal val="0"/>
                                          </p:val>
                                        </p:tav>
                                        <p:tav tm="100000">
                                          <p:val>
                                            <p:strVal val="#ppt_w"/>
                                          </p:val>
                                        </p:tav>
                                      </p:tavLst>
                                    </p:anim>
                                    <p:anim calcmode="lin" valueType="num">
                                      <p:cBhvr>
                                        <p:cTn id="65" dur="500" fill="hold"/>
                                        <p:tgtEl>
                                          <p:spTgt spid="1029"/>
                                        </p:tgtEl>
                                        <p:attrNameLst>
                                          <p:attrName>ppt_h</p:attrName>
                                        </p:attrNameLst>
                                      </p:cBhvr>
                                      <p:tavLst>
                                        <p:tav tm="0">
                                          <p:val>
                                            <p:fltVal val="0"/>
                                          </p:val>
                                        </p:tav>
                                        <p:tav tm="100000">
                                          <p:val>
                                            <p:strVal val="#ppt_h"/>
                                          </p:val>
                                        </p:tav>
                                      </p:tavLst>
                                    </p:anim>
                                    <p:animEffect transition="in" filter="fade">
                                      <p:cBhvr>
                                        <p:cTn id="66" dur="500"/>
                                        <p:tgtEl>
                                          <p:spTgt spid="1029"/>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circle(in)">
                                      <p:cBhvr>
                                        <p:cTn id="71" dur="2000"/>
                                        <p:tgtEl>
                                          <p:spTgt spid="14"/>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circle(in)">
                                      <p:cBhvr>
                                        <p:cTn id="76" dur="2000"/>
                                        <p:tgtEl>
                                          <p:spTgt spid="15"/>
                                        </p:tgtEl>
                                      </p:cBhvr>
                                    </p:animEffec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circle(in)">
                                      <p:cBhvr>
                                        <p:cTn id="81" dur="2000"/>
                                        <p:tgtEl>
                                          <p:spTgt spid="16"/>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grpId="0" nodeType="click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circle(in)">
                                      <p:cBhvr>
                                        <p:cTn id="86"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5" grpId="0"/>
      <p:bldP spid="16" grpId="0"/>
      <p:bldP spid="17" grpId="0"/>
      <p:bldP spid="18" grpId="0" animBg="1"/>
      <p:bldP spid="19" grpId="0" animBg="1"/>
      <p:bldP spid="20"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3416" y="265342"/>
            <a:ext cx="3594538" cy="615489"/>
          </a:xfrm>
          <a:prstGeom prst="rect">
            <a:avLst/>
          </a:prstGeom>
          <a:noFill/>
        </p:spPr>
        <p:txBody>
          <a:bodyPr wrap="square" lIns="121855" tIns="60928" rIns="121855" bIns="60928" rtlCol="0">
            <a:spAutoFit/>
          </a:bodyPr>
          <a:lstStyle/>
          <a:p>
            <a:r>
              <a:rPr lang="en-US" sz="32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3. Chọn a hoặc b</a:t>
            </a:r>
          </a:p>
        </p:txBody>
      </p:sp>
      <p:pic>
        <p:nvPicPr>
          <p:cNvPr id="9" name="Picture 8"/>
          <p:cNvPicPr>
            <a:picLocks noChangeAspect="1"/>
          </p:cNvPicPr>
          <p:nvPr/>
        </p:nvPicPr>
        <p:blipFill rotWithShape="1">
          <a:blip r:embed="rId2"/>
          <a:srcRect l="13436" t="84985" r="12967" b="6114"/>
          <a:stretch/>
        </p:blipFill>
        <p:spPr>
          <a:xfrm>
            <a:off x="-57151" y="0"/>
            <a:ext cx="12249151" cy="312479"/>
          </a:xfrm>
          <a:prstGeom prst="rect">
            <a:avLst/>
          </a:prstGeom>
        </p:spPr>
      </p:pic>
      <p:pic>
        <p:nvPicPr>
          <p:cNvPr id="10" name="Picture 9"/>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11" name="图片 7"/>
          <p:cNvPicPr>
            <a:picLocks noChangeAspect="1"/>
          </p:cNvPicPr>
          <p:nvPr/>
        </p:nvPicPr>
        <p:blipFill>
          <a:blip r:embed="rId4"/>
          <a:stretch>
            <a:fillRect/>
          </a:stretch>
        </p:blipFill>
        <p:spPr>
          <a:xfrm>
            <a:off x="22951" y="4851918"/>
            <a:ext cx="1508265" cy="1969498"/>
          </a:xfrm>
          <a:prstGeom prst="rect">
            <a:avLst/>
          </a:prstGeom>
          <a:noFill/>
          <a:ln w="9525">
            <a:noFill/>
          </a:ln>
        </p:spPr>
      </p:pic>
      <p:pic>
        <p:nvPicPr>
          <p:cNvPr id="13" name="图片 8"/>
          <p:cNvPicPr>
            <a:picLocks noChangeAspect="1"/>
          </p:cNvPicPr>
          <p:nvPr/>
        </p:nvPicPr>
        <p:blipFill>
          <a:blip r:embed="rId5"/>
          <a:stretch>
            <a:fillRect/>
          </a:stretch>
        </p:blipFill>
        <p:spPr>
          <a:xfrm>
            <a:off x="10786464" y="5026951"/>
            <a:ext cx="1320274" cy="1824172"/>
          </a:xfrm>
          <a:prstGeom prst="rect">
            <a:avLst/>
          </a:prstGeom>
          <a:noFill/>
          <a:ln w="9525">
            <a:noFill/>
          </a:ln>
        </p:spPr>
      </p:pic>
      <p:sp>
        <p:nvSpPr>
          <p:cNvPr id="18" name="TextBox 17"/>
          <p:cNvSpPr txBox="1"/>
          <p:nvPr/>
        </p:nvSpPr>
        <p:spPr>
          <a:xfrm>
            <a:off x="777083" y="894565"/>
            <a:ext cx="11508828" cy="615489"/>
          </a:xfrm>
          <a:prstGeom prst="rect">
            <a:avLst/>
          </a:prstGeom>
          <a:noFill/>
        </p:spPr>
        <p:txBody>
          <a:bodyPr wrap="square" lIns="121855" tIns="60928" rIns="121855" bIns="60928" rtlCol="0">
            <a:spAutoFit/>
          </a:bodyPr>
          <a:lstStyle/>
          <a:p>
            <a:r>
              <a:rPr lang="en-US" sz="32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a. Chọn tiếng có vần </a:t>
            </a:r>
            <a:r>
              <a:rPr lang="en-US" sz="3200" b="1" i="1" u="sng"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iêu</a:t>
            </a:r>
            <a:r>
              <a:rPr lang="en-US" sz="32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 hoặc </a:t>
            </a:r>
            <a:r>
              <a:rPr lang="en-US" sz="3200" b="1" i="1" u="sng"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ươu</a:t>
            </a:r>
            <a:r>
              <a:rPr lang="en-US" sz="32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 thay cho ô vuông.</a:t>
            </a:r>
          </a:p>
        </p:txBody>
      </p:sp>
      <p:sp>
        <p:nvSpPr>
          <p:cNvPr id="19" name="TextBox 18"/>
          <p:cNvSpPr txBox="1"/>
          <p:nvPr/>
        </p:nvSpPr>
        <p:spPr>
          <a:xfrm>
            <a:off x="4119373" y="1619775"/>
            <a:ext cx="4236352" cy="615489"/>
          </a:xfrm>
          <a:prstGeom prst="rect">
            <a:avLst/>
          </a:prstGeom>
          <a:noFill/>
        </p:spPr>
        <p:txBody>
          <a:bodyPr wrap="square" lIns="121855" tIns="60928" rIns="121855" bIns="60928" rtlCol="0">
            <a:spAutoFit/>
          </a:bodyPr>
          <a:lstStyle/>
          <a:p>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hươu, nhiều, khướu</a:t>
            </a:r>
          </a:p>
        </p:txBody>
      </p:sp>
      <p:sp>
        <p:nvSpPr>
          <p:cNvPr id="20" name="TextBox 19"/>
          <p:cNvSpPr txBox="1"/>
          <p:nvPr/>
        </p:nvSpPr>
        <p:spPr>
          <a:xfrm>
            <a:off x="890262" y="2597518"/>
            <a:ext cx="10728923" cy="2092816"/>
          </a:xfrm>
          <a:prstGeom prst="rect">
            <a:avLst/>
          </a:prstGeom>
          <a:noFill/>
        </p:spPr>
        <p:txBody>
          <a:bodyPr wrap="square" lIns="121855" tIns="60928" rIns="121855" bIns="60928" rtlCol="0">
            <a:spAutoFit/>
          </a:bodyPr>
          <a:lstStyle/>
          <a:p>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Sóc hái rất </a:t>
            </a:r>
            <a:r>
              <a:rPr lang="en-US" sz="3200" b="1"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nhiều</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hoa để tặng bạn bè. Nó tặng </a:t>
            </a:r>
            <a:r>
              <a:rPr lang="en-US" sz="32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hươu</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cao cổ một bó hoa thiên điểu rực rỡ. Còn chim </a:t>
            </a:r>
            <a:r>
              <a:rPr lang="en-US" sz="32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khướu</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và chim liếu điếu được sóc tặng một bó hoa bồ công anh nhẹ như bông.</a:t>
            </a:r>
          </a:p>
        </p:txBody>
      </p:sp>
      <p:sp>
        <p:nvSpPr>
          <p:cNvPr id="14"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Arial" panose="020B0604020202020204" pitchFamily="34" charset="0"/>
              <a:cs typeface="Arial" panose="020B0604020202020204" pitchFamily="34" charset="0"/>
            </a:endParaRPr>
          </a:p>
        </p:txBody>
      </p:sp>
      <p:sp>
        <p:nvSpPr>
          <p:cNvPr id="15"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Arial" panose="020B0604020202020204" pitchFamily="34" charset="0"/>
              <a:cs typeface="Arial" panose="020B0604020202020204" pitchFamily="34" charset="0"/>
            </a:endParaRPr>
          </a:p>
        </p:txBody>
      </p:sp>
      <p:sp>
        <p:nvSpPr>
          <p:cNvPr id="16"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7"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21"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Arial" panose="020B0604020202020204" pitchFamily="34" charset="0"/>
              <a:cs typeface="Arial" panose="020B0604020202020204" pitchFamily="34" charset="0"/>
            </a:endParaRPr>
          </a:p>
        </p:txBody>
      </p:sp>
      <p:sp>
        <p:nvSpPr>
          <p:cNvPr id="22" name="Rounded Rectangle 21"/>
          <p:cNvSpPr/>
          <p:nvPr/>
        </p:nvSpPr>
        <p:spPr>
          <a:xfrm>
            <a:off x="4119373" y="2677165"/>
            <a:ext cx="1218493"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Rounded Rectangle 22"/>
          <p:cNvSpPr/>
          <p:nvPr/>
        </p:nvSpPr>
        <p:spPr>
          <a:xfrm>
            <a:off x="1030718" y="3193722"/>
            <a:ext cx="1077481"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Rounded Rectangle 23"/>
          <p:cNvSpPr/>
          <p:nvPr/>
        </p:nvSpPr>
        <p:spPr>
          <a:xfrm>
            <a:off x="1016000" y="3694352"/>
            <a:ext cx="1295400"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210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1" nodeType="clickEffect">
                                  <p:stCondLst>
                                    <p:cond delay="0"/>
                                  </p:stCondLst>
                                  <p:childTnLst>
                                    <p:animEffect transition="out" filter="fade">
                                      <p:cBhvr>
                                        <p:cTn id="34" dur="1000"/>
                                        <p:tgtEl>
                                          <p:spTgt spid="22"/>
                                        </p:tgtEl>
                                      </p:cBhvr>
                                    </p:animEffect>
                                    <p:anim calcmode="lin" valueType="num">
                                      <p:cBhvr>
                                        <p:cTn id="35" dur="1000"/>
                                        <p:tgtEl>
                                          <p:spTgt spid="22"/>
                                        </p:tgtEl>
                                        <p:attrNameLst>
                                          <p:attrName>ppt_x</p:attrName>
                                        </p:attrNameLst>
                                      </p:cBhvr>
                                      <p:tavLst>
                                        <p:tav tm="0">
                                          <p:val>
                                            <p:strVal val="ppt_x"/>
                                          </p:val>
                                        </p:tav>
                                        <p:tav tm="100000">
                                          <p:val>
                                            <p:strVal val="ppt_x"/>
                                          </p:val>
                                        </p:tav>
                                      </p:tavLst>
                                    </p:anim>
                                    <p:anim calcmode="lin" valueType="num">
                                      <p:cBhvr>
                                        <p:cTn id="36" dur="1000"/>
                                        <p:tgtEl>
                                          <p:spTgt spid="22"/>
                                        </p:tgtEl>
                                        <p:attrNameLst>
                                          <p:attrName>ppt_y</p:attrName>
                                        </p:attrNameLst>
                                      </p:cBhvr>
                                      <p:tavLst>
                                        <p:tav tm="0">
                                          <p:val>
                                            <p:strVal val="ppt_y"/>
                                          </p:val>
                                        </p:tav>
                                        <p:tav tm="100000">
                                          <p:val>
                                            <p:strVal val="ppt_y+.1"/>
                                          </p:val>
                                        </p:tav>
                                      </p:tavLst>
                                    </p:anim>
                                    <p:set>
                                      <p:cBhvr>
                                        <p:cTn id="37" dur="1" fill="hold">
                                          <p:stCondLst>
                                            <p:cond delay="999"/>
                                          </p:stCondLst>
                                        </p:cTn>
                                        <p:tgtEl>
                                          <p:spTgt spid="2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grpId="1" nodeType="clickEffect">
                                  <p:stCondLst>
                                    <p:cond delay="0"/>
                                  </p:stCondLst>
                                  <p:childTnLst>
                                    <p:animEffect transition="out" filter="fade">
                                      <p:cBhvr>
                                        <p:cTn id="41" dur="1000"/>
                                        <p:tgtEl>
                                          <p:spTgt spid="23"/>
                                        </p:tgtEl>
                                      </p:cBhvr>
                                    </p:animEffect>
                                    <p:anim calcmode="lin" valueType="num">
                                      <p:cBhvr>
                                        <p:cTn id="42" dur="1000"/>
                                        <p:tgtEl>
                                          <p:spTgt spid="23"/>
                                        </p:tgtEl>
                                        <p:attrNameLst>
                                          <p:attrName>ppt_x</p:attrName>
                                        </p:attrNameLst>
                                      </p:cBhvr>
                                      <p:tavLst>
                                        <p:tav tm="0">
                                          <p:val>
                                            <p:strVal val="ppt_x"/>
                                          </p:val>
                                        </p:tav>
                                        <p:tav tm="100000">
                                          <p:val>
                                            <p:strVal val="ppt_x"/>
                                          </p:val>
                                        </p:tav>
                                      </p:tavLst>
                                    </p:anim>
                                    <p:anim calcmode="lin" valueType="num">
                                      <p:cBhvr>
                                        <p:cTn id="43" dur="1000"/>
                                        <p:tgtEl>
                                          <p:spTgt spid="23"/>
                                        </p:tgtEl>
                                        <p:attrNameLst>
                                          <p:attrName>ppt_y</p:attrName>
                                        </p:attrNameLst>
                                      </p:cBhvr>
                                      <p:tavLst>
                                        <p:tav tm="0">
                                          <p:val>
                                            <p:strVal val="ppt_y"/>
                                          </p:val>
                                        </p:tav>
                                        <p:tav tm="100000">
                                          <p:val>
                                            <p:strVal val="ppt_y+.1"/>
                                          </p:val>
                                        </p:tav>
                                      </p:tavLst>
                                    </p:anim>
                                    <p:set>
                                      <p:cBhvr>
                                        <p:cTn id="44" dur="1" fill="hold">
                                          <p:stCondLst>
                                            <p:cond delay="999"/>
                                          </p:stCondLst>
                                        </p:cTn>
                                        <p:tgtEl>
                                          <p:spTgt spid="2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2" presetClass="exit" presetSubtype="0" fill="hold" grpId="1" nodeType="clickEffect">
                                  <p:stCondLst>
                                    <p:cond delay="0"/>
                                  </p:stCondLst>
                                  <p:childTnLst>
                                    <p:animEffect transition="out" filter="fade">
                                      <p:cBhvr>
                                        <p:cTn id="48" dur="1000"/>
                                        <p:tgtEl>
                                          <p:spTgt spid="24"/>
                                        </p:tgtEl>
                                      </p:cBhvr>
                                    </p:animEffect>
                                    <p:anim calcmode="lin" valueType="num">
                                      <p:cBhvr>
                                        <p:cTn id="49" dur="1000"/>
                                        <p:tgtEl>
                                          <p:spTgt spid="24"/>
                                        </p:tgtEl>
                                        <p:attrNameLst>
                                          <p:attrName>ppt_x</p:attrName>
                                        </p:attrNameLst>
                                      </p:cBhvr>
                                      <p:tavLst>
                                        <p:tav tm="0">
                                          <p:val>
                                            <p:strVal val="ppt_x"/>
                                          </p:val>
                                        </p:tav>
                                        <p:tav tm="100000">
                                          <p:val>
                                            <p:strVal val="ppt_x"/>
                                          </p:val>
                                        </p:tav>
                                      </p:tavLst>
                                    </p:anim>
                                    <p:anim calcmode="lin" valueType="num">
                                      <p:cBhvr>
                                        <p:cTn id="50" dur="1000"/>
                                        <p:tgtEl>
                                          <p:spTgt spid="24"/>
                                        </p:tgtEl>
                                        <p:attrNameLst>
                                          <p:attrName>ppt_y</p:attrName>
                                        </p:attrNameLst>
                                      </p:cBhvr>
                                      <p:tavLst>
                                        <p:tav tm="0">
                                          <p:val>
                                            <p:strVal val="ppt_y"/>
                                          </p:val>
                                        </p:tav>
                                        <p:tav tm="100000">
                                          <p:val>
                                            <p:strVal val="ppt_y+.1"/>
                                          </p:val>
                                        </p:tav>
                                      </p:tavLst>
                                    </p:anim>
                                    <p:set>
                                      <p:cBhvr>
                                        <p:cTn id="51" dur="1" fill="hold">
                                          <p:stCondLst>
                                            <p:cond delay="9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19" grpId="0"/>
      <p:bldP spid="20" grpId="0"/>
      <p:bldP spid="22" grpId="0" animBg="1"/>
      <p:bldP spid="22" grpId="1" animBg="1"/>
      <p:bldP spid="23" grpId="0" animBg="1"/>
      <p:bldP spid="23" grpId="1" animBg="1"/>
      <p:bldP spid="24" grpId="0" animBg="1"/>
      <p:bldP spid="24"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786</TotalTime>
  <Words>566</Words>
  <Application>Microsoft Office PowerPoint</Application>
  <PresentationFormat>Widescreen</PresentationFormat>
  <Paragraphs>68</Paragraphs>
  <Slides>12</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宋体</vt:lpstr>
      <vt:lpstr>Arial</vt:lpstr>
      <vt:lpstr>Arial-Rounded</vt:lpstr>
      <vt:lpstr>Calibri</vt:lpstr>
      <vt:lpstr>Calibri Light</vt:lpstr>
      <vt:lpstr>HP001 4 hàng</vt:lpstr>
      <vt:lpstr>思源黑体 CN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My PC</cp:lastModifiedBy>
  <cp:revision>154</cp:revision>
  <dcterms:created xsi:type="dcterms:W3CDTF">2021-06-02T14:23:54Z</dcterms:created>
  <dcterms:modified xsi:type="dcterms:W3CDTF">2021-11-07T14:22:49Z</dcterms:modified>
</cp:coreProperties>
</file>