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3" r:id="rId2"/>
  </p:sldMasterIdLst>
  <p:sldIdLst>
    <p:sldId id="322" r:id="rId3"/>
    <p:sldId id="267" r:id="rId4"/>
    <p:sldId id="257" r:id="rId5"/>
    <p:sldId id="266" r:id="rId6"/>
    <p:sldId id="268" r:id="rId7"/>
    <p:sldId id="269" r:id="rId8"/>
    <p:sldId id="289" r:id="rId9"/>
    <p:sldId id="301" r:id="rId10"/>
    <p:sldId id="303" r:id="rId11"/>
    <p:sldId id="313" r:id="rId12"/>
    <p:sldId id="270" r:id="rId13"/>
    <p:sldId id="261" r:id="rId14"/>
    <p:sldId id="309" r:id="rId15"/>
    <p:sldId id="314" r:id="rId16"/>
    <p:sldId id="315" r:id="rId17"/>
    <p:sldId id="316" r:id="rId18"/>
    <p:sldId id="317" r:id="rId19"/>
    <p:sldId id="308" r:id="rId20"/>
    <p:sldId id="318" r:id="rId21"/>
    <p:sldId id="285" r:id="rId22"/>
    <p:sldId id="277" r:id="rId23"/>
    <p:sldId id="31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99FF99"/>
    <a:srgbClr val="66CCFF"/>
    <a:srgbClr val="0000CC"/>
    <a:srgbClr val="FF00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6DD4-412E-4DB1-82BE-28EF30128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6C22-2330-4831-BC5A-9173A39C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CC16-E3F1-4802-BFBB-33CAC7AD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DEA9-CE1E-49CC-86F9-356B5B489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12AE-5B09-48A2-BAC5-2B4865D7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9A90-C3C9-4C90-B725-3E765F4C5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6F15-581B-4014-A7E2-284C1983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3E10-BF67-4050-82EF-95C4B1F4B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F20A-177B-4520-8C83-54DB35C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860E-6F2F-4478-8CF8-D2D699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AAFC8-DE65-46B8-9D8B-893AC94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29413F-16B3-4EB9-A56A-69761B50C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6829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F20A-177B-4520-8C83-54DB35C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860E-6F2F-4478-8CF8-D2D699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AAFC8-DE65-46B8-9D8B-893AC94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29413F-16B3-4EB9-A56A-69761B50C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22244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F20A-177B-4520-8C83-54DB35C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860E-6F2F-4478-8CF8-D2D699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AAFC8-DE65-46B8-9D8B-893AC94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29413F-16B3-4EB9-A56A-69761B50C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322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F20A-177B-4520-8C83-54DB35C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860E-6F2F-4478-8CF8-D2D699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AAFC8-DE65-46B8-9D8B-893AC94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29413F-16B3-4EB9-A56A-69761B50C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470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F20A-177B-4520-8C83-54DB35C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860E-6F2F-4478-8CF8-D2D699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AAFC8-DE65-46B8-9D8B-893AC94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29413F-16B3-4EB9-A56A-69761B50C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524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95A585E-578D-4CF2-9DDD-B05ED34F3FA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93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83CC49-8EAC-4F2A-8D61-F1BDAAD17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7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E202C64-73C2-4915-8C4E-333A859191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43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0E29BE-2279-4923-97E9-21A23A2338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4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6F15-581B-4014-A7E2-284C1983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56C8329-C0CA-440B-9B4A-CD1CB60C98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28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2409C88-8485-4DFE-885C-28177EFF40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AC4BC6-A424-4AD9-A984-061D68960D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5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E3D0A44-FF93-4E22-B9BA-9FBC8809F8D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44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B565C49-4951-44D7-9473-E7287A5AA5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83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3C983A-F1A9-4612-A23C-792D998A54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E1A57B-1D1B-49D5-9773-EEC85F3EBD2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95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C39391C-51EE-4D86-97DF-7FDABBD260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0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7BA3C94-54D8-455C-B711-941C491835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8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B777C2C-2536-433A-8A8D-D892E8F1B0C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6F15-581B-4014-A7E2-284C1983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78875DB-6F1B-409F-89D2-A49BF846CAA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07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044511F-B498-48CC-92F9-C8C6638C8D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6F15-581B-4014-A7E2-284C1983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6F15-581B-4014-A7E2-284C1983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9F7E-6CB4-423A-AD5C-0642FE31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42AF-2C41-49CE-A40A-CAB0552F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A7CD-658D-445D-A984-1CDA0089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845E00B-5507-4124-A270-67A621260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704" r:id="rId3"/>
    <p:sldLayoutId id="2147483703" r:id="rId4"/>
    <p:sldLayoutId id="2147483702" r:id="rId5"/>
    <p:sldLayoutId id="2147483701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12" r:id="rId12"/>
    <p:sldLayoutId id="2147483711" r:id="rId13"/>
    <p:sldLayoutId id="2147483706" r:id="rId14"/>
    <p:sldLayoutId id="2147483705" r:id="rId15"/>
    <p:sldLayoutId id="2147483699" r:id="rId16"/>
    <p:sldLayoutId id="2147483694" r:id="rId17"/>
    <p:sldLayoutId id="2147483695" r:id="rId18"/>
    <p:sldLayoutId id="2147483696" r:id="rId19"/>
    <p:sldLayoutId id="2147483697" r:id="rId20"/>
    <p:sldLayoutId id="2147483700" r:id="rId21"/>
    <p:sldLayoutId id="2147483710" r:id="rId22"/>
    <p:sldLayoutId id="2147483709" r:id="rId23"/>
    <p:sldLayoutId id="2147483708" r:id="rId24"/>
    <p:sldLayoutId id="2147483707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46B779A-BBEF-416D-A033-985517743E0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900738"/>
            <a:ext cx="8207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7575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95988"/>
            <a:ext cx="8382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97563"/>
            <a:ext cx="8382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28600"/>
            <a:ext cx="857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5950" y="2888062"/>
            <a:ext cx="56036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latin typeface=".VnCooperH" panose="020B7200000000000000" pitchFamily="34" charset="0"/>
                <a:cs typeface="Arial" panose="020B0604020202020204" pitchFamily="34" charset="0"/>
              </a:rPr>
              <a:t>DÙNG TỪ ĐỒNG ÂM ĐỂ CHƠI CHỮ</a:t>
            </a:r>
            <a:endParaRPr kumimoji="0" lang="en-US" sz="4400" b="1" i="0" u="none" strike="noStrike" kern="1200" cap="none" spc="0" normalizeH="0" baseline="0" noProof="0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.VnCooper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43010"/>
            <a:ext cx="638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3945" y="1573203"/>
            <a:ext cx="6381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en-US" sz="4000" b="1" i="0" u="none" strike="noStrike" kern="1200" cap="none" spc="0" normalizeH="0" baseline="0" noProof="0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1440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AutoShape 9">
            <a:extLst>
              <a:ext uri="{FF2B5EF4-FFF2-40B4-BE49-F238E27FC236}">
                <a16:creationId xmlns:a16="http://schemas.microsoft.com/office/drawing/2014/main" id="{61FF87EC-D0FC-491F-BDAA-0574043B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7924800" cy="2209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CC"/>
                </a:solidFill>
              </a:rPr>
              <a:t>Dùng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từ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âm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để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chơi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chữ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dựa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vào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hiện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tượng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</a:p>
          <a:p>
            <a:r>
              <a:rPr lang="en-US" altLang="en-US" sz="2400" dirty="0" err="1">
                <a:solidFill>
                  <a:srgbClr val="0000CC"/>
                </a:solidFill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âm</a:t>
            </a:r>
            <a:r>
              <a:rPr lang="en-US" altLang="en-US" sz="2400" dirty="0">
                <a:solidFill>
                  <a:srgbClr val="0000CC"/>
                </a:solidFill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</a:rPr>
              <a:t>tạo</a:t>
            </a:r>
            <a:r>
              <a:rPr lang="en-US" altLang="en-US" sz="2400" dirty="0">
                <a:solidFill>
                  <a:srgbClr val="0000CC"/>
                </a:solidFill>
              </a:rPr>
              <a:t> ra </a:t>
            </a:r>
            <a:r>
              <a:rPr lang="en-US" altLang="en-US" sz="2400" dirty="0" err="1">
                <a:solidFill>
                  <a:srgbClr val="0000CC"/>
                </a:solidFill>
              </a:rPr>
              <a:t>những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câu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nói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có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nhiều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nghĩa</a:t>
            </a:r>
            <a:r>
              <a:rPr lang="en-US" altLang="en-US" sz="2400" dirty="0">
                <a:solidFill>
                  <a:srgbClr val="0000CC"/>
                </a:solidFill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</a:rPr>
              <a:t>gây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</a:p>
          <a:p>
            <a:r>
              <a:rPr lang="en-US" altLang="en-US" sz="2400" dirty="0" err="1">
                <a:solidFill>
                  <a:srgbClr val="0000CC"/>
                </a:solidFill>
              </a:rPr>
              <a:t>những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bất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ngờ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thú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vị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đọc</a:t>
            </a:r>
            <a:r>
              <a:rPr lang="en-US" altLang="en-US" sz="2400" dirty="0">
                <a:solidFill>
                  <a:srgbClr val="0000CC"/>
                </a:solidFill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nghe</a:t>
            </a:r>
            <a:r>
              <a:rPr lang="en-US" altLang="en-US" sz="2400" dirty="0">
                <a:solidFill>
                  <a:srgbClr val="0000CC"/>
                </a:solidFill>
              </a:rPr>
              <a:t>.</a:t>
            </a:r>
          </a:p>
          <a:p>
            <a:endParaRPr lang="en-US" alt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D5E5D-3578-451C-ABCC-8E1A0BBD805C}"/>
              </a:ext>
            </a:extLst>
          </p:cNvPr>
          <p:cNvSpPr/>
          <p:nvPr/>
        </p:nvSpPr>
        <p:spPr>
          <a:xfrm>
            <a:off x="1600200" y="1600200"/>
            <a:ext cx="546604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924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57200" y="990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Bài 1 :Các câu sau đã sử dụng những từ đồng âm nào để chơi chữ ?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b="1"/>
              <a:t>Ruồi đậu mâm xôi đậu.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     Kiến bò đĩa thịt bò.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2819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b)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nghề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chín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chín</a:t>
            </a:r>
            <a:r>
              <a:rPr lang="en-US" sz="2400" b="1" dirty="0"/>
              <a:t> </a:t>
            </a:r>
            <a:r>
              <a:rPr lang="en-US" sz="2400" b="1" dirty="0" err="1"/>
              <a:t>nghề</a:t>
            </a:r>
            <a:r>
              <a:rPr lang="en-US" sz="2400" b="1" dirty="0"/>
              <a:t>.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3429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c) Bác bác trứng, tôi tôi vôi.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09600" y="39624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d) Con </a:t>
            </a:r>
            <a:r>
              <a:rPr lang="en-US" sz="2400" b="1" dirty="0" err="1"/>
              <a:t>ngựa</a:t>
            </a:r>
            <a:r>
              <a:rPr lang="en-US" sz="2400" b="1" dirty="0"/>
              <a:t> </a:t>
            </a:r>
            <a:r>
              <a:rPr lang="en-US" sz="2400" b="1" dirty="0" err="1"/>
              <a:t>đá</a:t>
            </a:r>
            <a:r>
              <a:rPr lang="en-US" sz="2400" b="1" dirty="0"/>
              <a:t> con </a:t>
            </a:r>
            <a:r>
              <a:rPr lang="en-US" sz="2400" b="1" dirty="0" err="1"/>
              <a:t>ngựa</a:t>
            </a:r>
            <a:r>
              <a:rPr lang="en-US" sz="2400" b="1" dirty="0"/>
              <a:t> </a:t>
            </a:r>
            <a:r>
              <a:rPr lang="en-US" sz="2400" b="1" dirty="0" err="1"/>
              <a:t>đá</a:t>
            </a:r>
            <a:r>
              <a:rPr lang="en-US" sz="2400" b="1" dirty="0"/>
              <a:t>, con </a:t>
            </a:r>
            <a:r>
              <a:rPr lang="en-US" sz="2400" b="1" dirty="0" err="1"/>
              <a:t>ngựa</a:t>
            </a:r>
            <a:r>
              <a:rPr lang="en-US" sz="2400" b="1" dirty="0"/>
              <a:t> </a:t>
            </a:r>
            <a:r>
              <a:rPr lang="en-US" sz="2400" b="1" dirty="0" err="1"/>
              <a:t>đá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đá</a:t>
            </a:r>
            <a:r>
              <a:rPr lang="en-US" sz="2400" b="1" dirty="0"/>
              <a:t> con </a:t>
            </a:r>
            <a:r>
              <a:rPr lang="en-US" sz="2400" b="1" dirty="0" err="1"/>
              <a:t>ngựa</a:t>
            </a:r>
            <a:r>
              <a:rPr lang="en-US" sz="24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b="1"/>
              <a:t>Ruồi đậu mâm xôi đậu.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     Kiến bò đĩa thịt bò.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1905000" y="2133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3886200" y="2133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1905000" y="2667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505200" y="2667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33" grpId="0" animBg="1"/>
      <p:bldP spid="13334" grpId="0" animBg="1"/>
      <p:bldP spid="13335" grpId="0" animBg="1"/>
      <p:bldP spid="133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LLOON3">
            <a:extLst>
              <a:ext uri="{FF2B5EF4-FFF2-40B4-BE49-F238E27FC236}">
                <a16:creationId xmlns:a16="http://schemas.microsoft.com/office/drawing/2014/main" id="{B5B5CC92-175E-4E0F-B27F-8A7F30A7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1000"/>
            <a:ext cx="6953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C1ED7145-8E71-4230-B3A9-E15A5E1C2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8534400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600" dirty="0" err="1"/>
              <a:t>Ruồi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đậu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mâm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xôi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đậu</a:t>
            </a:r>
            <a:r>
              <a:rPr lang="en-US" altLang="en-US" sz="2600" dirty="0"/>
              <a:t>.</a:t>
            </a:r>
          </a:p>
          <a:p>
            <a:pPr>
              <a:spcBef>
                <a:spcPct val="75000"/>
              </a:spcBef>
            </a:pPr>
            <a:r>
              <a:rPr lang="en-US" altLang="en-US" sz="2600" dirty="0"/>
              <a:t>	</a:t>
            </a:r>
            <a:r>
              <a:rPr lang="en-US" altLang="en-US" sz="2600" dirty="0" err="1"/>
              <a:t>Kiến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bò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đĩa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thịt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bò</a:t>
            </a:r>
            <a:r>
              <a:rPr lang="en-US" alt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9195" name="Text Box 11">
            <a:extLst>
              <a:ext uri="{FF2B5EF4-FFF2-40B4-BE49-F238E27FC236}">
                <a16:creationId xmlns:a16="http://schemas.microsoft.com/office/drawing/2014/main" id="{B25271D4-6088-46E3-864E-E4BA6F69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795" y="1999735"/>
            <a:ext cx="4267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đậu (1)</a:t>
            </a:r>
            <a:r>
              <a:rPr lang="en-US" altLang="en-US" sz="2400"/>
              <a:t>: hoạt động (đỗ lại, dừng lại) của con ruồi. 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đậu (2)</a:t>
            </a:r>
            <a:r>
              <a:rPr lang="en-US" altLang="en-US" sz="2400"/>
              <a:t>: chỉ hạt đậu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bò (1)</a:t>
            </a:r>
            <a:r>
              <a:rPr lang="en-US" altLang="en-US" sz="2400"/>
              <a:t>: hoạt động (bò) của con kiến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bò (2)</a:t>
            </a:r>
            <a:r>
              <a:rPr lang="en-US" altLang="en-US" sz="2400"/>
              <a:t>: danh từ chỉ con bò</a:t>
            </a:r>
            <a:endParaRPr lang="en-GB" altLang="en-US" sz="2400"/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09647E16-F960-4472-AF39-D4FD9ED6CFB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438400"/>
            <a:ext cx="2633663" cy="1119187"/>
            <a:chOff x="912" y="2367"/>
            <a:chExt cx="1659" cy="705"/>
          </a:xfrm>
        </p:grpSpPr>
        <p:grpSp>
          <p:nvGrpSpPr>
            <p:cNvPr id="15368" name="Group 24">
              <a:extLst>
                <a:ext uri="{FF2B5EF4-FFF2-40B4-BE49-F238E27FC236}">
                  <a16:creationId xmlns:a16="http://schemas.microsoft.com/office/drawing/2014/main" id="{4C3B9281-3DEC-40D6-8481-1C266603B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67"/>
              <a:ext cx="1611" cy="288"/>
              <a:chOff x="960" y="2448"/>
              <a:chExt cx="1611" cy="288"/>
            </a:xfrm>
          </p:grpSpPr>
          <p:grpSp>
            <p:nvGrpSpPr>
              <p:cNvPr id="15376" name="Group 20">
                <a:extLst>
                  <a:ext uri="{FF2B5EF4-FFF2-40B4-BE49-F238E27FC236}">
                    <a16:creationId xmlns:a16="http://schemas.microsoft.com/office/drawing/2014/main" id="{56E0BBB5-5594-4C49-8A23-0EE34E3FB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463"/>
                <a:ext cx="1440" cy="0"/>
                <a:chOff x="960" y="2400"/>
                <a:chExt cx="1440" cy="0"/>
              </a:xfrm>
            </p:grpSpPr>
            <p:sp>
              <p:nvSpPr>
                <p:cNvPr id="15380" name="Line 7">
                  <a:extLst>
                    <a:ext uri="{FF2B5EF4-FFF2-40B4-BE49-F238E27FC236}">
                      <a16:creationId xmlns:a16="http://schemas.microsoft.com/office/drawing/2014/main" id="{27296874-95B3-45C7-A924-4ABF94BB8C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4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1" name="Line 8">
                  <a:extLst>
                    <a:ext uri="{FF2B5EF4-FFF2-40B4-BE49-F238E27FC236}">
                      <a16:creationId xmlns:a16="http://schemas.microsoft.com/office/drawing/2014/main" id="{9FD39E96-6B4F-4D42-83EB-2D9639438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24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77" name="Group 19">
                <a:extLst>
                  <a:ext uri="{FF2B5EF4-FFF2-40B4-BE49-F238E27FC236}">
                    <a16:creationId xmlns:a16="http://schemas.microsoft.com/office/drawing/2014/main" id="{53B4F0BF-25F5-485B-995F-4672164AD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448"/>
                <a:ext cx="1611" cy="288"/>
                <a:chOff x="960" y="2400"/>
                <a:chExt cx="1611" cy="288"/>
              </a:xfrm>
            </p:grpSpPr>
            <p:sp>
              <p:nvSpPr>
                <p:cNvPr id="15378" name="Text Box 15">
                  <a:extLst>
                    <a:ext uri="{FF2B5EF4-FFF2-40B4-BE49-F238E27FC236}">
                      <a16:creationId xmlns:a16="http://schemas.microsoft.com/office/drawing/2014/main" id="{1C4EE228-9D2A-4E19-AEA1-35505DD6AD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(1)</a:t>
                  </a:r>
                  <a:endParaRPr lang="en-GB" altLang="en-US"/>
                </a:p>
              </p:txBody>
            </p:sp>
            <p:sp>
              <p:nvSpPr>
                <p:cNvPr id="15379" name="Text Box 16">
                  <a:extLst>
                    <a:ext uri="{FF2B5EF4-FFF2-40B4-BE49-F238E27FC236}">
                      <a16:creationId xmlns:a16="http://schemas.microsoft.com/office/drawing/2014/main" id="{829225C3-3CEC-4ADA-97EB-010E2BBD56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1" y="2400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(2)</a:t>
                  </a:r>
                  <a:endParaRPr lang="en-GB" altLang="en-US"/>
                </a:p>
              </p:txBody>
            </p:sp>
          </p:grpSp>
        </p:grpSp>
        <p:grpSp>
          <p:nvGrpSpPr>
            <p:cNvPr id="15369" name="Group 25">
              <a:extLst>
                <a:ext uri="{FF2B5EF4-FFF2-40B4-BE49-F238E27FC236}">
                  <a16:creationId xmlns:a16="http://schemas.microsoft.com/office/drawing/2014/main" id="{9A9E4D32-99A2-4452-8B64-F3EEE0638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784"/>
              <a:ext cx="1386" cy="288"/>
              <a:chOff x="912" y="2880"/>
              <a:chExt cx="1386" cy="288"/>
            </a:xfrm>
          </p:grpSpPr>
          <p:grpSp>
            <p:nvGrpSpPr>
              <p:cNvPr id="15370" name="Group 22">
                <a:extLst>
                  <a:ext uri="{FF2B5EF4-FFF2-40B4-BE49-F238E27FC236}">
                    <a16:creationId xmlns:a16="http://schemas.microsoft.com/office/drawing/2014/main" id="{B925DF71-A897-491F-AAAD-163A0CC01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907"/>
                <a:ext cx="1152" cy="3"/>
                <a:chOff x="960" y="2829"/>
                <a:chExt cx="1152" cy="3"/>
              </a:xfrm>
            </p:grpSpPr>
            <p:sp>
              <p:nvSpPr>
                <p:cNvPr id="15374" name="Line 9">
                  <a:extLst>
                    <a:ext uri="{FF2B5EF4-FFF2-40B4-BE49-F238E27FC236}">
                      <a16:creationId xmlns:a16="http://schemas.microsoft.com/office/drawing/2014/main" id="{429584BE-8090-4543-9F98-12E821A4C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29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5" name="Line 10">
                  <a:extLst>
                    <a:ext uri="{FF2B5EF4-FFF2-40B4-BE49-F238E27FC236}">
                      <a16:creationId xmlns:a16="http://schemas.microsoft.com/office/drawing/2014/main" id="{3390B2BA-CA2A-4B1B-8A94-649C4A7AE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283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71" name="Group 21">
                <a:extLst>
                  <a:ext uri="{FF2B5EF4-FFF2-40B4-BE49-F238E27FC236}">
                    <a16:creationId xmlns:a16="http://schemas.microsoft.com/office/drawing/2014/main" id="{1C592579-AD9F-47A4-AE1B-E6AA6C108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880"/>
                <a:ext cx="1386" cy="288"/>
                <a:chOff x="918" y="2832"/>
                <a:chExt cx="1386" cy="288"/>
              </a:xfrm>
            </p:grpSpPr>
            <p:sp>
              <p:nvSpPr>
                <p:cNvPr id="15372" name="Text Box 17">
                  <a:extLst>
                    <a:ext uri="{FF2B5EF4-FFF2-40B4-BE49-F238E27FC236}">
                      <a16:creationId xmlns:a16="http://schemas.microsoft.com/office/drawing/2014/main" id="{469F254C-BB0E-4412-8C61-897355C82D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8" y="2832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(1)</a:t>
                  </a:r>
                  <a:endParaRPr lang="en-GB" altLang="en-US"/>
                </a:p>
              </p:txBody>
            </p:sp>
            <p:sp>
              <p:nvSpPr>
                <p:cNvPr id="15373" name="Text Box 18">
                  <a:extLst>
                    <a:ext uri="{FF2B5EF4-FFF2-40B4-BE49-F238E27FC236}">
                      <a16:creationId xmlns:a16="http://schemas.microsoft.com/office/drawing/2014/main" id="{8422CF4E-03F9-4AC9-8892-12DEFF128A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2832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(2)</a:t>
                  </a:r>
                  <a:endParaRPr lang="en-GB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28775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Kết quả hình ảnh cho hinh anh kiem bo dia thit bo">
            <a:extLst>
              <a:ext uri="{FF2B5EF4-FFF2-40B4-BE49-F238E27FC236}">
                <a16:creationId xmlns:a16="http://schemas.microsoft.com/office/drawing/2014/main" id="{89C582D7-FB3F-4C25-AAA6-23EE7C074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35050"/>
            <a:ext cx="3494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Kết quả hình ảnh cho hinh anh mam xoi dau">
            <a:extLst>
              <a:ext uri="{FF2B5EF4-FFF2-40B4-BE49-F238E27FC236}">
                <a16:creationId xmlns:a16="http://schemas.microsoft.com/office/drawing/2014/main" id="{241CBCE5-ED69-4CBC-8461-E57EEDE8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311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10" descr="Kết quả hình ảnh cho hình ảnh con kiến">
            <a:extLst>
              <a:ext uri="{FF2B5EF4-FFF2-40B4-BE49-F238E27FC236}">
                <a16:creationId xmlns:a16="http://schemas.microsoft.com/office/drawing/2014/main" id="{5948348E-1ABB-4CA7-BA3D-C24A0DCD8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Text Box 15">
            <a:extLst>
              <a:ext uri="{FF2B5EF4-FFF2-40B4-BE49-F238E27FC236}">
                <a16:creationId xmlns:a16="http://schemas.microsoft.com/office/drawing/2014/main" id="{A9569E87-B3AB-4F66-BACE-F0D57B0C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sz="2400" b="1" i="1">
                <a:solidFill>
                  <a:srgbClr val="000099"/>
                </a:solidFill>
              </a:rPr>
              <a:t>Ruồi</a:t>
            </a:r>
            <a:r>
              <a:rPr lang="en-US" altLang="en-US" sz="2400" b="1" i="1">
                <a:solidFill>
                  <a:srgbClr val="FF0000"/>
                </a:solidFill>
              </a:rPr>
              <a:t> đậu</a:t>
            </a:r>
            <a:r>
              <a:rPr lang="en-US" altLang="en-US" sz="2400" b="1" i="1">
                <a:solidFill>
                  <a:srgbClr val="000099"/>
                </a:solidFill>
              </a:rPr>
              <a:t> mâm xôi </a:t>
            </a:r>
            <a:r>
              <a:rPr lang="en-US" altLang="en-US" sz="2400" b="1" i="1">
                <a:solidFill>
                  <a:srgbClr val="FF0000"/>
                </a:solidFill>
              </a:rPr>
              <a:t>đậu</a:t>
            </a:r>
          </a:p>
        </p:txBody>
      </p:sp>
      <p:sp>
        <p:nvSpPr>
          <p:cNvPr id="16393" name="Text Box 16">
            <a:extLst>
              <a:ext uri="{FF2B5EF4-FFF2-40B4-BE49-F238E27FC236}">
                <a16:creationId xmlns:a16="http://schemas.microsoft.com/office/drawing/2014/main" id="{C7DD4A96-3D4E-4BCB-A16F-8687BC270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sz="2400" b="1" i="1">
                <a:solidFill>
                  <a:srgbClr val="000099"/>
                </a:solidFill>
              </a:rPr>
              <a:t>Kiến </a:t>
            </a:r>
            <a:r>
              <a:rPr lang="en-US" altLang="en-US" sz="2400" b="1" i="1">
                <a:solidFill>
                  <a:srgbClr val="FF0000"/>
                </a:solidFill>
              </a:rPr>
              <a:t>bò</a:t>
            </a:r>
            <a:r>
              <a:rPr lang="en-US" altLang="en-US" sz="2400" b="1" i="1">
                <a:solidFill>
                  <a:srgbClr val="000099"/>
                </a:solidFill>
              </a:rPr>
              <a:t> đĩa thịt </a:t>
            </a:r>
            <a:r>
              <a:rPr lang="en-US" altLang="en-US" sz="2400" b="1" i="1">
                <a:solidFill>
                  <a:srgbClr val="FF0000"/>
                </a:solidFill>
              </a:rPr>
              <a:t>bò.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rcRect t="6684"/>
          <a:stretch>
            <a:fillRect/>
          </a:stretch>
        </p:blipFill>
        <p:spPr>
          <a:xfrm rot="21367969">
            <a:off x="4568091" y="1535506"/>
            <a:ext cx="1605466" cy="140915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6107" y="1052513"/>
            <a:ext cx="1085499" cy="14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LLOON3">
            <a:extLst>
              <a:ext uri="{FF2B5EF4-FFF2-40B4-BE49-F238E27FC236}">
                <a16:creationId xmlns:a16="http://schemas.microsoft.com/office/drawing/2014/main" id="{EEAD463F-F173-4748-B37D-11AB261C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-914400"/>
            <a:ext cx="6953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C3F95EE1-BBBD-4C2B-8FD2-5054F77A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763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dirty="0"/>
              <a:t>b) </a:t>
            </a:r>
            <a:r>
              <a:rPr lang="en-US" altLang="en-US" sz="3400" dirty="0" err="1"/>
              <a:t>Một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nghề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cho</a:t>
            </a:r>
            <a:r>
              <a:rPr lang="en-US" altLang="en-US" sz="3400" dirty="0"/>
              <a:t> </a:t>
            </a:r>
            <a:r>
              <a:rPr lang="en-US" altLang="en-US" sz="3400" dirty="0" err="1">
                <a:solidFill>
                  <a:srgbClr val="FF0000"/>
                </a:solidFill>
              </a:rPr>
              <a:t>chín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còn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hơn</a:t>
            </a:r>
            <a:r>
              <a:rPr lang="en-US" altLang="en-US" sz="3400" dirty="0"/>
              <a:t> </a:t>
            </a:r>
            <a:r>
              <a:rPr lang="en-US" altLang="en-US" sz="3400" dirty="0" err="1">
                <a:solidFill>
                  <a:srgbClr val="FF0000"/>
                </a:solidFill>
              </a:rPr>
              <a:t>chín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nghề</a:t>
            </a:r>
            <a:r>
              <a:rPr lang="en-US" altLang="en-US" sz="3400" dirty="0"/>
              <a:t>.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E80C6BDC-FD8B-4452-B63B-3848A06BE90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447800"/>
            <a:ext cx="3733800" cy="37855525"/>
            <a:chOff x="2208" y="2688"/>
            <a:chExt cx="2352" cy="23846"/>
          </a:xfrm>
        </p:grpSpPr>
        <p:grpSp>
          <p:nvGrpSpPr>
            <p:cNvPr id="17417" name="Group 13">
              <a:extLst>
                <a:ext uri="{FF2B5EF4-FFF2-40B4-BE49-F238E27FC236}">
                  <a16:creationId xmlns:a16="http://schemas.microsoft.com/office/drawing/2014/main" id="{98C78816-4939-4E49-B5F3-17C359F7F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721"/>
              <a:ext cx="2208" cy="23813"/>
              <a:chOff x="2208" y="2496"/>
              <a:chExt cx="2208" cy="23813"/>
            </a:xfrm>
          </p:grpSpPr>
          <p:sp>
            <p:nvSpPr>
              <p:cNvPr id="17421" name="Line 7">
                <a:extLst>
                  <a:ext uri="{FF2B5EF4-FFF2-40B4-BE49-F238E27FC236}">
                    <a16:creationId xmlns:a16="http://schemas.microsoft.com/office/drawing/2014/main" id="{61E64CBE-418C-4976-B6D2-7A1D48F5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630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Line 8">
                <a:extLst>
                  <a:ext uri="{FF2B5EF4-FFF2-40B4-BE49-F238E27FC236}">
                    <a16:creationId xmlns:a16="http://schemas.microsoft.com/office/drawing/2014/main" id="{69AEB47C-ED3B-4EA5-BD8B-DACEA440E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496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18" name="Group 12">
              <a:extLst>
                <a:ext uri="{FF2B5EF4-FFF2-40B4-BE49-F238E27FC236}">
                  <a16:creationId xmlns:a16="http://schemas.microsoft.com/office/drawing/2014/main" id="{A765D209-2DCC-4849-A521-8D6121F5E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688"/>
              <a:ext cx="2208" cy="281"/>
              <a:chOff x="2352" y="2679"/>
              <a:chExt cx="2208" cy="281"/>
            </a:xfrm>
          </p:grpSpPr>
          <p:sp>
            <p:nvSpPr>
              <p:cNvPr id="17419" name="Text Box 9">
                <a:extLst>
                  <a:ext uri="{FF2B5EF4-FFF2-40B4-BE49-F238E27FC236}">
                    <a16:creationId xmlns:a16="http://schemas.microsoft.com/office/drawing/2014/main" id="{C5B39CD7-78E8-4A54-9588-8852F4AC6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679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(1)</a:t>
                </a:r>
                <a:endParaRPr lang="en-GB" altLang="en-US"/>
              </a:p>
            </p:txBody>
          </p:sp>
          <p:sp>
            <p:nvSpPr>
              <p:cNvPr id="17420" name="Text Box 10">
                <a:extLst>
                  <a:ext uri="{FF2B5EF4-FFF2-40B4-BE49-F238E27FC236}">
                    <a16:creationId xmlns:a16="http://schemas.microsoft.com/office/drawing/2014/main" id="{15698139-A939-4774-9D28-D08DA0883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27"/>
                <a:ext cx="6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   (2)</a:t>
                </a:r>
                <a:endParaRPr lang="en-GB" altLang="en-US"/>
              </a:p>
            </p:txBody>
          </p:sp>
        </p:grpSp>
      </p:grpSp>
      <p:sp>
        <p:nvSpPr>
          <p:cNvPr id="351243" name="Text Box 11">
            <a:extLst>
              <a:ext uri="{FF2B5EF4-FFF2-40B4-BE49-F238E27FC236}">
                <a16:creationId xmlns:a16="http://schemas.microsoft.com/office/drawing/2014/main" id="{2187635F-E1E6-4A1C-A6B0-C0D5345A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67" y="2667000"/>
            <a:ext cx="7543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chín</a:t>
            </a:r>
            <a:r>
              <a:rPr lang="en-US" altLang="en-US" sz="2800" b="1" dirty="0"/>
              <a:t> (1): </a:t>
            </a:r>
            <a:r>
              <a:rPr lang="en-US" altLang="en-US" sz="2800" dirty="0" err="1"/>
              <a:t>tinh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thông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giỏi</a:t>
            </a:r>
            <a:endParaRPr lang="en-US" altLang="en-US" sz="2800" dirty="0"/>
          </a:p>
          <a:p>
            <a:pPr>
              <a:spcBef>
                <a:spcPct val="50000"/>
              </a:spcBef>
            </a:pPr>
            <a:r>
              <a:rPr lang="en-US" altLang="en-US" sz="2800" b="1" dirty="0" err="1"/>
              <a:t>chín</a:t>
            </a:r>
            <a:r>
              <a:rPr lang="en-US" altLang="en-US" sz="2800" b="1" dirty="0"/>
              <a:t> (2):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9</a:t>
            </a:r>
            <a:endParaRPr lang="en-GB" alt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4190B5-D92C-4CA4-9039-B95F1D1BB6D4}"/>
              </a:ext>
            </a:extLst>
          </p:cNvPr>
          <p:cNvCxnSpPr/>
          <p:nvPr/>
        </p:nvCxnSpPr>
        <p:spPr>
          <a:xfrm>
            <a:off x="6543932" y="1524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170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LLOON3">
            <a:extLst>
              <a:ext uri="{FF2B5EF4-FFF2-40B4-BE49-F238E27FC236}">
                <a16:creationId xmlns:a16="http://schemas.microsoft.com/office/drawing/2014/main" id="{830C7585-8079-4414-ADAA-3C6C2661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1000"/>
            <a:ext cx="6953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28127355-08A0-40B7-A777-7B2A032A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23709"/>
            <a:ext cx="8763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dirty="0"/>
              <a:t>c) </a:t>
            </a:r>
            <a:r>
              <a:rPr lang="en-US" altLang="en-US" sz="3400" dirty="0" err="1">
                <a:solidFill>
                  <a:srgbClr val="FF0000"/>
                </a:solidFill>
              </a:rPr>
              <a:t>Bác</a:t>
            </a:r>
            <a:r>
              <a:rPr lang="en-US" altLang="en-US" sz="3400" dirty="0"/>
              <a:t> </a:t>
            </a:r>
            <a:r>
              <a:rPr lang="en-US" altLang="en-US" sz="3400" dirty="0" err="1">
                <a:solidFill>
                  <a:srgbClr val="FF0000"/>
                </a:solidFill>
              </a:rPr>
              <a:t>bác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trứng</a:t>
            </a:r>
            <a:r>
              <a:rPr lang="en-US" altLang="en-US" sz="3400" dirty="0"/>
              <a:t>, </a:t>
            </a:r>
            <a:r>
              <a:rPr lang="en-US" altLang="en-US" sz="3400" dirty="0" err="1">
                <a:solidFill>
                  <a:srgbClr val="0070C0"/>
                </a:solidFill>
              </a:rPr>
              <a:t>tôi</a:t>
            </a:r>
            <a:r>
              <a:rPr lang="en-US" altLang="en-US" sz="3400" dirty="0"/>
              <a:t> </a:t>
            </a:r>
            <a:r>
              <a:rPr lang="en-US" altLang="en-US" sz="3400" dirty="0" err="1">
                <a:solidFill>
                  <a:srgbClr val="0070C0"/>
                </a:solidFill>
              </a:rPr>
              <a:t>tôi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vôi</a:t>
            </a:r>
            <a:r>
              <a:rPr lang="en-US" altLang="en-US" sz="3400" dirty="0"/>
              <a:t>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FF4B2AF-F319-48BC-B8EA-5D2B355DEA75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1635917"/>
            <a:ext cx="4257675" cy="1030959"/>
            <a:chOff x="630" y="2566"/>
            <a:chExt cx="2682" cy="303"/>
          </a:xfrm>
        </p:grpSpPr>
        <p:grpSp>
          <p:nvGrpSpPr>
            <p:cNvPr id="18443" name="Group 19">
              <a:extLst>
                <a:ext uri="{FF2B5EF4-FFF2-40B4-BE49-F238E27FC236}">
                  <a16:creationId xmlns:a16="http://schemas.microsoft.com/office/drawing/2014/main" id="{F9315CF6-070F-4912-B2D6-C9F20DA85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" y="2584"/>
              <a:ext cx="2538" cy="8"/>
              <a:chOff x="543" y="2443"/>
              <a:chExt cx="2538" cy="8"/>
            </a:xfrm>
          </p:grpSpPr>
          <p:sp>
            <p:nvSpPr>
              <p:cNvPr id="18449" name="Line 7">
                <a:extLst>
                  <a:ext uri="{FF2B5EF4-FFF2-40B4-BE49-F238E27FC236}">
                    <a16:creationId xmlns:a16="http://schemas.microsoft.com/office/drawing/2014/main" id="{EE9C39D6-93D8-4587-92D9-CDE626207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" y="244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8">
                <a:extLst>
                  <a:ext uri="{FF2B5EF4-FFF2-40B4-BE49-F238E27FC236}">
                    <a16:creationId xmlns:a16="http://schemas.microsoft.com/office/drawing/2014/main" id="{E3A1640A-9878-45D9-BFF2-F54DC88CA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9" y="2448"/>
                <a:ext cx="24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9">
                <a:extLst>
                  <a:ext uri="{FF2B5EF4-FFF2-40B4-BE49-F238E27FC236}">
                    <a16:creationId xmlns:a16="http://schemas.microsoft.com/office/drawing/2014/main" id="{50ABCF92-988C-4A0A-88DA-4E1DD9625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3" y="24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Line 10">
                <a:extLst>
                  <a:ext uri="{FF2B5EF4-FFF2-40B4-BE49-F238E27FC236}">
                    <a16:creationId xmlns:a16="http://schemas.microsoft.com/office/drawing/2014/main" id="{C63BBB05-C689-464C-A477-C87236A6B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3" y="2451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4" name="Group 18">
              <a:extLst>
                <a:ext uri="{FF2B5EF4-FFF2-40B4-BE49-F238E27FC236}">
                  <a16:creationId xmlns:a16="http://schemas.microsoft.com/office/drawing/2014/main" id="{DEF55C87-606C-420B-AE97-F9185224C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566"/>
              <a:ext cx="2640" cy="303"/>
              <a:chOff x="666" y="2470"/>
              <a:chExt cx="2640" cy="303"/>
            </a:xfrm>
          </p:grpSpPr>
          <p:sp>
            <p:nvSpPr>
              <p:cNvPr id="18445" name="Text Box 11">
                <a:extLst>
                  <a:ext uri="{FF2B5EF4-FFF2-40B4-BE49-F238E27FC236}">
                    <a16:creationId xmlns:a16="http://schemas.microsoft.com/office/drawing/2014/main" id="{71AC1E26-EF48-4E50-9102-128DB29F9D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" y="2485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(1)</a:t>
                </a:r>
                <a:endParaRPr lang="en-GB" altLang="en-US" dirty="0"/>
              </a:p>
            </p:txBody>
          </p:sp>
          <p:sp>
            <p:nvSpPr>
              <p:cNvPr id="18446" name="Text Box 12">
                <a:extLst>
                  <a:ext uri="{FF2B5EF4-FFF2-40B4-BE49-F238E27FC236}">
                    <a16:creationId xmlns:a16="http://schemas.microsoft.com/office/drawing/2014/main" id="{B0318A96-373C-44EE-8F91-A70E99AA1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496"/>
                <a:ext cx="480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  (2)</a:t>
                </a:r>
                <a:endParaRPr lang="en-GB" altLang="en-US"/>
              </a:p>
            </p:txBody>
          </p:sp>
          <p:sp>
            <p:nvSpPr>
              <p:cNvPr id="18447" name="Text Box 15">
                <a:extLst>
                  <a:ext uri="{FF2B5EF4-FFF2-40B4-BE49-F238E27FC236}">
                    <a16:creationId xmlns:a16="http://schemas.microsoft.com/office/drawing/2014/main" id="{127DE569-A873-4942-9866-C828513FA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6" y="2485"/>
                <a:ext cx="528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(1)</a:t>
                </a:r>
                <a:endParaRPr lang="en-GB" altLang="en-US" dirty="0"/>
              </a:p>
            </p:txBody>
          </p:sp>
          <p:sp>
            <p:nvSpPr>
              <p:cNvPr id="18448" name="Text Box 16">
                <a:extLst>
                  <a:ext uri="{FF2B5EF4-FFF2-40B4-BE49-F238E27FC236}">
                    <a16:creationId xmlns:a16="http://schemas.microsoft.com/office/drawing/2014/main" id="{D4B5F3FE-6654-48CD-89F0-5DC87D723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6" y="2470"/>
                <a:ext cx="480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(2)</a:t>
                </a:r>
                <a:endParaRPr lang="en-GB" altLang="en-US"/>
              </a:p>
            </p:txBody>
          </p:sp>
        </p:grpSp>
      </p:grpSp>
      <p:sp>
        <p:nvSpPr>
          <p:cNvPr id="353297" name="Text Box 17">
            <a:extLst>
              <a:ext uri="{FF2B5EF4-FFF2-40B4-BE49-F238E27FC236}">
                <a16:creationId xmlns:a16="http://schemas.microsoft.com/office/drawing/2014/main" id="{94CA8A1D-1423-4075-A7A4-A1DADE0F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1" y="3029868"/>
            <a:ext cx="8763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/>
              <a:t>Bác</a:t>
            </a:r>
            <a:r>
              <a:rPr lang="en-US" altLang="en-US" sz="2800" b="1" dirty="0"/>
              <a:t> (1):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gọi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nghe</a:t>
            </a:r>
            <a:r>
              <a:rPr lang="en-US" altLang="en-US" sz="2800" dirty="0"/>
              <a:t>.</a:t>
            </a:r>
          </a:p>
          <a:p>
            <a:r>
              <a:rPr lang="en-US" altLang="en-US" sz="2800" b="1" dirty="0" err="1"/>
              <a:t>bác</a:t>
            </a:r>
            <a:r>
              <a:rPr lang="en-US" altLang="en-US" sz="2800" b="1" dirty="0"/>
              <a:t> (2):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nhỏ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lửa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đều</a:t>
            </a:r>
            <a:r>
              <a:rPr lang="en-US" altLang="en-US" sz="2800" dirty="0"/>
              <a:t>.</a:t>
            </a:r>
          </a:p>
          <a:p>
            <a:r>
              <a:rPr lang="en-US" altLang="en-US" sz="2800" b="1" dirty="0" err="1"/>
              <a:t>tôi</a:t>
            </a:r>
            <a:r>
              <a:rPr lang="en-US" altLang="en-US" sz="2800" b="1" dirty="0"/>
              <a:t> (1)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xưng</a:t>
            </a:r>
            <a:r>
              <a:rPr lang="en-US" altLang="en-US" sz="2800" dirty="0"/>
              <a:t>.</a:t>
            </a:r>
          </a:p>
          <a:p>
            <a:r>
              <a:rPr lang="en-US" altLang="en-US" sz="2800" b="1" dirty="0" err="1"/>
              <a:t>tôi</a:t>
            </a:r>
            <a:r>
              <a:rPr lang="en-US" altLang="en-US" sz="2800" b="1" dirty="0"/>
              <a:t> (2)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nước</a:t>
            </a:r>
            <a:r>
              <a:rPr lang="en-US" altLang="en-US" sz="2800" dirty="0"/>
              <a:t>.</a:t>
            </a:r>
            <a:endParaRPr lang="en-GB" altLang="en-US" sz="2800" dirty="0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B67076EF-275F-4DFA-B30E-89448FF9AF25}"/>
              </a:ext>
            </a:extLst>
          </p:cNvPr>
          <p:cNvGrpSpPr>
            <a:grpSpLocks/>
          </p:cNvGrpSpPr>
          <p:nvPr/>
        </p:nvGrpSpPr>
        <p:grpSpPr bwMode="auto">
          <a:xfrm>
            <a:off x="1932709" y="1249441"/>
            <a:ext cx="2715491" cy="390525"/>
            <a:chOff x="1011" y="2226"/>
            <a:chExt cx="1581" cy="246"/>
          </a:xfrm>
        </p:grpSpPr>
        <p:sp>
          <p:nvSpPr>
            <p:cNvPr id="18441" name="Line 20">
              <a:extLst>
                <a:ext uri="{FF2B5EF4-FFF2-40B4-BE49-F238E27FC236}">
                  <a16:creationId xmlns:a16="http://schemas.microsoft.com/office/drawing/2014/main" id="{EB978DC8-C766-4D95-BEBD-942A6EC1B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1" y="223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21">
              <a:extLst>
                <a:ext uri="{FF2B5EF4-FFF2-40B4-BE49-F238E27FC236}">
                  <a16:creationId xmlns:a16="http://schemas.microsoft.com/office/drawing/2014/main" id="{8E0C92E6-960D-418F-A814-706C6E373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226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167614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9E03C-13EF-4EF1-94C5-BAFE2C662CB5}"/>
              </a:ext>
            </a:extLst>
          </p:cNvPr>
          <p:cNvSpPr txBox="1"/>
          <p:nvPr/>
        </p:nvSpPr>
        <p:spPr>
          <a:xfrm>
            <a:off x="1447800" y="4191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trứng</a:t>
            </a:r>
            <a:endParaRPr lang="en-US" dirty="0"/>
          </a:p>
        </p:txBody>
      </p:sp>
      <p:pic>
        <p:nvPicPr>
          <p:cNvPr id="2056" name="Picture 8" descr="Mơ thấy Vôi có phải là điềm may mắn?">
            <a:extLst>
              <a:ext uri="{FF2B5EF4-FFF2-40B4-BE49-F238E27FC236}">
                <a16:creationId xmlns:a16="http://schemas.microsoft.com/office/drawing/2014/main" id="{66CDDC32-E72F-4868-8A8F-905E0D94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598"/>
            <a:ext cx="34290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22DB3-D2CB-4917-9F9F-4BB57D4F62A8}"/>
              </a:ext>
            </a:extLst>
          </p:cNvPr>
          <p:cNvSpPr txBox="1"/>
          <p:nvPr/>
        </p:nvSpPr>
        <p:spPr>
          <a:xfrm>
            <a:off x="-1295400" y="6884313"/>
            <a:ext cx="4677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Bác</a:t>
            </a:r>
            <a:r>
              <a:rPr lang="en-US" sz="1100" dirty="0"/>
              <a:t> </a:t>
            </a:r>
            <a:r>
              <a:rPr lang="en-US" sz="1100" dirty="0" err="1"/>
              <a:t>trứng</a:t>
            </a:r>
            <a:r>
              <a:rPr lang="en-US" sz="1100" dirty="0"/>
              <a:t>: 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Cho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trứng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đã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đánh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vào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chảo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,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quấy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đều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cho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sền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 </a:t>
            </a:r>
            <a:r>
              <a:rPr lang="en-US" sz="1100" b="0" i="0" dirty="0" err="1">
                <a:solidFill>
                  <a:srgbClr val="5A5A5A"/>
                </a:solidFill>
                <a:effectLst/>
                <a:latin typeface="Helvetica Neue"/>
              </a:rPr>
              <a:t>sệt</a:t>
            </a:r>
            <a:r>
              <a:rPr lang="en-US" sz="1100" b="0" i="0" dirty="0">
                <a:solidFill>
                  <a:srgbClr val="5A5A5A"/>
                </a:solidFill>
                <a:effectLst/>
                <a:latin typeface="Helvetica Neue"/>
              </a:rPr>
              <a:t>.</a:t>
            </a:r>
          </a:p>
          <a:p>
            <a:r>
              <a:rPr lang="en-US" sz="1100" dirty="0" err="1">
                <a:solidFill>
                  <a:srgbClr val="5A5A5A"/>
                </a:solidFill>
                <a:latin typeface="Helvetica Neue"/>
              </a:rPr>
              <a:t>Tôi</a:t>
            </a:r>
            <a:r>
              <a:rPr lang="en-US" sz="1100" dirty="0">
                <a:solidFill>
                  <a:srgbClr val="5A5A5A"/>
                </a:solidFill>
                <a:latin typeface="Helvetica Neue"/>
              </a:rPr>
              <a:t> </a:t>
            </a:r>
            <a:r>
              <a:rPr lang="en-US" sz="1100" dirty="0" err="1">
                <a:solidFill>
                  <a:srgbClr val="5A5A5A"/>
                </a:solidFill>
                <a:latin typeface="Helvetica Neue"/>
              </a:rPr>
              <a:t>vôi</a:t>
            </a:r>
            <a:r>
              <a:rPr lang="en-US" sz="1100" dirty="0">
                <a:solidFill>
                  <a:srgbClr val="5A5A5A"/>
                </a:solidFill>
                <a:latin typeface="Helvetica Neue"/>
              </a:rPr>
              <a:t>: </a:t>
            </a:r>
            <a:r>
              <a:rPr lang="vi-VN" sz="1100" b="0" i="0" dirty="0">
                <a:solidFill>
                  <a:srgbClr val="5A5A5A"/>
                </a:solidFill>
                <a:effectLst/>
                <a:latin typeface="Helvetica Neue"/>
              </a:rPr>
              <a:t>thả vôi sống vào nước cho nhuyễn ra dùng trong việc xây dựng</a:t>
            </a:r>
            <a:r>
              <a:rPr lang="en-US" sz="1100" dirty="0"/>
              <a:t>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101A3BF0-D985-493C-8CA8-50E90296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9" y="609598"/>
            <a:ext cx="369011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66644-3A5A-41A7-94A5-D87F320EE398}"/>
              </a:ext>
            </a:extLst>
          </p:cNvPr>
          <p:cNvSpPr txBox="1"/>
          <p:nvPr/>
        </p:nvSpPr>
        <p:spPr>
          <a:xfrm>
            <a:off x="5715000" y="4191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LLOON3">
            <a:extLst>
              <a:ext uri="{FF2B5EF4-FFF2-40B4-BE49-F238E27FC236}">
                <a16:creationId xmlns:a16="http://schemas.microsoft.com/office/drawing/2014/main" id="{E3F8DFEC-6380-475D-9247-711EBFE4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1000"/>
            <a:ext cx="6953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4">
            <a:extLst>
              <a:ext uri="{FF2B5EF4-FFF2-40B4-BE49-F238E27FC236}">
                <a16:creationId xmlns:a16="http://schemas.microsoft.com/office/drawing/2014/main" id="{E0E53BBF-D09A-4FCF-8017-457B6F135D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40"/>
              </a:avLst>
            </a:prstTxWarp>
          </a:bodyPr>
          <a:lstStyle/>
          <a:p>
            <a:pPr algn="ctr"/>
            <a:endParaRPr lang="en-US" sz="500" b="1" i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4B03D94B-95BD-4F31-990C-983E94CBA4B0}"/>
              </a:ext>
            </a:extLst>
          </p:cNvPr>
          <p:cNvGrpSpPr>
            <a:grpSpLocks/>
          </p:cNvGrpSpPr>
          <p:nvPr/>
        </p:nvGrpSpPr>
        <p:grpSpPr bwMode="auto">
          <a:xfrm>
            <a:off x="1891958" y="1486166"/>
            <a:ext cx="6477000" cy="519113"/>
            <a:chOff x="1344" y="2544"/>
            <a:chExt cx="3504" cy="327"/>
          </a:xfrm>
        </p:grpSpPr>
        <p:grpSp>
          <p:nvGrpSpPr>
            <p:cNvPr id="19468" name="Group 16">
              <a:extLst>
                <a:ext uri="{FF2B5EF4-FFF2-40B4-BE49-F238E27FC236}">
                  <a16:creationId xmlns:a16="http://schemas.microsoft.com/office/drawing/2014/main" id="{2A78FFEF-FD41-4304-849C-781B69067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544"/>
              <a:ext cx="3504" cy="327"/>
              <a:chOff x="1335" y="2340"/>
              <a:chExt cx="3504" cy="327"/>
            </a:xfrm>
          </p:grpSpPr>
          <p:sp>
            <p:nvSpPr>
              <p:cNvPr id="19474" name="Text Box 7">
                <a:extLst>
                  <a:ext uri="{FF2B5EF4-FFF2-40B4-BE49-F238E27FC236}">
                    <a16:creationId xmlns:a16="http://schemas.microsoft.com/office/drawing/2014/main" id="{EF8B9E62-2C0B-4DE5-B855-73D5F6D8E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5" y="2379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(1)</a:t>
                </a:r>
                <a:endParaRPr lang="en-GB" altLang="en-US"/>
              </a:p>
            </p:txBody>
          </p:sp>
          <p:sp>
            <p:nvSpPr>
              <p:cNvPr id="19475" name="Text Box 8">
                <a:extLst>
                  <a:ext uri="{FF2B5EF4-FFF2-40B4-BE49-F238E27FC236}">
                    <a16:creationId xmlns:a16="http://schemas.microsoft.com/office/drawing/2014/main" id="{D4E2C057-4283-47C3-905C-9BBF03D1D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1" y="2379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(2)</a:t>
                </a:r>
                <a:endParaRPr lang="en-GB" altLang="en-US"/>
              </a:p>
            </p:txBody>
          </p:sp>
          <p:sp>
            <p:nvSpPr>
              <p:cNvPr id="19476" name="Text Box 9">
                <a:extLst>
                  <a:ext uri="{FF2B5EF4-FFF2-40B4-BE49-F238E27FC236}">
                    <a16:creationId xmlns:a16="http://schemas.microsoft.com/office/drawing/2014/main" id="{CEDC7E4B-3BC5-4499-B174-BE0BD7D37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3" y="2379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(3)</a:t>
                </a:r>
                <a:endParaRPr lang="en-GB" altLang="en-US"/>
              </a:p>
            </p:txBody>
          </p:sp>
          <p:sp>
            <p:nvSpPr>
              <p:cNvPr id="19477" name="Text Box 10">
                <a:extLst>
                  <a:ext uri="{FF2B5EF4-FFF2-40B4-BE49-F238E27FC236}">
                    <a16:creationId xmlns:a16="http://schemas.microsoft.com/office/drawing/2014/main" id="{DDE8501A-BD07-4A1E-A80B-C5A7852C2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9" y="2340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(4)</a:t>
                </a:r>
                <a:endParaRPr lang="en-GB" altLang="en-US"/>
              </a:p>
            </p:txBody>
          </p:sp>
        </p:grpSp>
        <p:grpSp>
          <p:nvGrpSpPr>
            <p:cNvPr id="19469" name="Group 17">
              <a:extLst>
                <a:ext uri="{FF2B5EF4-FFF2-40B4-BE49-F238E27FC236}">
                  <a16:creationId xmlns:a16="http://schemas.microsoft.com/office/drawing/2014/main" id="{771A555A-FAC0-41F0-A0D2-44862BC22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" y="2589"/>
              <a:ext cx="3297" cy="9"/>
              <a:chOff x="1353" y="2367"/>
              <a:chExt cx="3297" cy="9"/>
            </a:xfrm>
          </p:grpSpPr>
          <p:sp>
            <p:nvSpPr>
              <p:cNvPr id="19470" name="Line 11">
                <a:extLst>
                  <a:ext uri="{FF2B5EF4-FFF2-40B4-BE49-F238E27FC236}">
                    <a16:creationId xmlns:a16="http://schemas.microsoft.com/office/drawing/2014/main" id="{C334CC9B-4E45-4945-9464-9C1193903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237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Line 12">
                <a:extLst>
                  <a:ext uri="{FF2B5EF4-FFF2-40B4-BE49-F238E27FC236}">
                    <a16:creationId xmlns:a16="http://schemas.microsoft.com/office/drawing/2014/main" id="{59805AF9-398E-45DD-B3C0-CB31295C1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37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Line 13">
                <a:extLst>
                  <a:ext uri="{FF2B5EF4-FFF2-40B4-BE49-F238E27FC236}">
                    <a16:creationId xmlns:a16="http://schemas.microsoft.com/office/drawing/2014/main" id="{199A6EE2-53FF-4B2E-B64F-D1A232A4D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7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Line 14">
                <a:extLst>
                  <a:ext uri="{FF2B5EF4-FFF2-40B4-BE49-F238E27FC236}">
                    <a16:creationId xmlns:a16="http://schemas.microsoft.com/office/drawing/2014/main" id="{B73A0D28-214F-49CE-8026-59981BAE8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" y="2367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4319" name="Text Box 15">
            <a:extLst>
              <a:ext uri="{FF2B5EF4-FFF2-40B4-BE49-F238E27FC236}">
                <a16:creationId xmlns:a16="http://schemas.microsoft.com/office/drawing/2014/main" id="{65662612-66A9-4C4A-9515-18B907CC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91" y="2819400"/>
            <a:ext cx="8610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/>
              <a:t>đá (1) và đá (4): </a:t>
            </a:r>
            <a:r>
              <a:rPr lang="en-US" altLang="en-US" sz="2800"/>
              <a:t>hoạt động dùng chân hất mạnh vào 1 vật</a:t>
            </a:r>
          </a:p>
          <a:p>
            <a:pPr>
              <a:spcBef>
                <a:spcPct val="20000"/>
              </a:spcBef>
            </a:pPr>
            <a:r>
              <a:rPr lang="en-US" altLang="en-US" sz="2800" b="1"/>
              <a:t>đá (2) và đá (3): </a:t>
            </a:r>
            <a:r>
              <a:rPr lang="en-US" altLang="en-US" sz="2800"/>
              <a:t>1 loại</a:t>
            </a:r>
            <a:r>
              <a:rPr lang="en-US" altLang="en-US" sz="2800" b="1"/>
              <a:t> </a:t>
            </a:r>
            <a:r>
              <a:rPr lang="en-US" altLang="en-US" sz="2800"/>
              <a:t>đá</a:t>
            </a:r>
            <a:r>
              <a:rPr lang="en-US" altLang="en-US" sz="2800" b="1"/>
              <a:t> </a:t>
            </a:r>
            <a:r>
              <a:rPr lang="en-US" altLang="en-US" sz="2800"/>
              <a:t>dùng làm vật liệu .</a:t>
            </a:r>
          </a:p>
        </p:txBody>
      </p:sp>
      <p:sp>
        <p:nvSpPr>
          <p:cNvPr id="19464" name="Text Box 6">
            <a:extLst>
              <a:ext uri="{FF2B5EF4-FFF2-40B4-BE49-F238E27FC236}">
                <a16:creationId xmlns:a16="http://schemas.microsoft.com/office/drawing/2014/main" id="{59AFFC36-597E-4D09-A29E-5465ECE5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1121829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dirty="0"/>
              <a:t>d) Con </a:t>
            </a:r>
            <a:r>
              <a:rPr lang="en-US" altLang="en-US" sz="2600" dirty="0" err="1"/>
              <a:t>ngựa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đá</a:t>
            </a:r>
            <a:r>
              <a:rPr lang="en-US" altLang="en-US" sz="2600" dirty="0"/>
              <a:t> con </a:t>
            </a:r>
            <a:r>
              <a:rPr lang="en-US" altLang="en-US" sz="2600" dirty="0" err="1"/>
              <a:t>ngựa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đá</a:t>
            </a:r>
            <a:r>
              <a:rPr lang="en-US" altLang="en-US" sz="2600" dirty="0"/>
              <a:t>, con </a:t>
            </a:r>
            <a:r>
              <a:rPr lang="en-US" altLang="en-US" sz="2600" dirty="0" err="1"/>
              <a:t>ngựa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không</a:t>
            </a:r>
            <a:r>
              <a:rPr lang="en-US" altLang="en-US" sz="2600" dirty="0"/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đá</a:t>
            </a:r>
            <a:r>
              <a:rPr lang="en-US" altLang="en-US" sz="2600" dirty="0"/>
              <a:t> con </a:t>
            </a:r>
            <a:r>
              <a:rPr lang="en-US" altLang="en-US" sz="2600" dirty="0" err="1"/>
              <a:t>ngựa</a:t>
            </a:r>
            <a:r>
              <a:rPr lang="en-US" altLang="en-US" sz="2600" dirty="0"/>
              <a:t>.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911197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5E643-97DC-4DE1-B50B-A910AB7A7C65}"/>
              </a:ext>
            </a:extLst>
          </p:cNvPr>
          <p:cNvSpPr/>
          <p:nvPr/>
        </p:nvSpPr>
        <p:spPr>
          <a:xfrm>
            <a:off x="1752600" y="1828800"/>
            <a:ext cx="529504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22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F2189B0-7ED4-4551-B56C-180CD4E0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-76200"/>
            <a:ext cx="74168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AutoShape 10" descr="Kết quả hình ảnh cho hình ảnh con kiến">
            <a:extLst>
              <a:ext uri="{FF2B5EF4-FFF2-40B4-BE49-F238E27FC236}">
                <a16:creationId xmlns:a16="http://schemas.microsoft.com/office/drawing/2014/main" id="{EE2AC2EB-69A3-4C2C-951E-D86F6E7D0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4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23">
            <a:extLst>
              <a:ext uri="{FF2B5EF4-FFF2-40B4-BE49-F238E27FC236}">
                <a16:creationId xmlns:a16="http://schemas.microsoft.com/office/drawing/2014/main" id="{934F3B5F-DCF3-4CEF-913F-70DC1050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67" y="537845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ngựa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đá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ngựa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đá</a:t>
            </a:r>
            <a:endParaRPr lang="en-US" altLang="en-US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8" descr="Kết quả hình ảnh cho hinh con ngua da com ngua da">
            <a:extLst>
              <a:ext uri="{FF2B5EF4-FFF2-40B4-BE49-F238E27FC236}">
                <a16:creationId xmlns:a16="http://schemas.microsoft.com/office/drawing/2014/main" id="{E7E60528-E0FB-426F-8CB2-F141F409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7850"/>
            <a:ext cx="6096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9" descr="Kết quả hình ảnh cho hinh con ngua da com ngua da">
            <a:extLst>
              <a:ext uri="{FF2B5EF4-FFF2-40B4-BE49-F238E27FC236}">
                <a16:creationId xmlns:a16="http://schemas.microsoft.com/office/drawing/2014/main" id="{CF9C3F3D-24FF-4E37-92AF-6E5D910F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7850"/>
            <a:ext cx="4308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9">
            <a:extLst>
              <a:ext uri="{FF2B5EF4-FFF2-40B4-BE49-F238E27FC236}">
                <a16:creationId xmlns:a16="http://schemas.microsoft.com/office/drawing/2014/main" id="{94F6AE65-66A4-4049-9F4A-6DF896A7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0"/>
            <a:ext cx="495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1800" b="1">
                <a:latin typeface="Arial" panose="020B0604020202020204" pitchFamily="34" charset="0"/>
              </a:rPr>
              <a:t>: - </a:t>
            </a:r>
            <a:r>
              <a:rPr lang="en-US" altLang="en-US" sz="2000" b="1">
                <a:latin typeface="Arial" panose="020B0604020202020204" pitchFamily="34" charset="0"/>
              </a:rPr>
              <a:t>Mẹ em rán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đậu.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     - Thuyền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đậu </a:t>
            </a:r>
            <a:r>
              <a:rPr lang="en-US" altLang="en-US" sz="2000" b="1">
                <a:latin typeface="Arial" panose="020B0604020202020204" pitchFamily="34" charset="0"/>
              </a:rPr>
              <a:t>san sát trên bến sông.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61A260F2-6A9C-49A2-B16E-A2353DB7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Cặp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từ</a:t>
            </a:r>
            <a:r>
              <a:rPr lang="en-US" altLang="en-US" sz="2000" b="1" dirty="0">
                <a:latin typeface="Arial" panose="020B0604020202020204" pitchFamily="34" charset="0"/>
              </a:rPr>
              <a:t> :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đậu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đậu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0203345D-6323-4CC7-BD11-6B686D3E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F43C6F51-33CF-4903-B3B7-4248DF1B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563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a)   Cặp từ :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bò - bò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CE77D24D-AD83-4407-B949-3D5C55FA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b)  Cặp từ: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chín - chín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C61A5E24-9D97-40E0-AD81-E7ED0A16C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647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c)   Cặp từ :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bác - bác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F22CCE09-1293-42A6-9B62-1287ACFE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lang="en-US" altLang="en-US" sz="2000" b="1" dirty="0" err="1">
                <a:latin typeface="Arial" panose="020B0604020202020204" pitchFamily="34" charset="0"/>
              </a:rPr>
              <a:t>Cặp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từ</a:t>
            </a:r>
            <a:r>
              <a:rPr lang="en-US" altLang="en-US" sz="2000" b="1" dirty="0">
                <a:latin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tôi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504AA0D6-F289-4620-9581-850C4F0C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733800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d)  Cặp từ: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đá - đá</a:t>
            </a: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D34F4242-C83D-4326-82B0-1FC87A7B8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828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WordArt 7">
            <a:extLst>
              <a:ext uri="{FF2B5EF4-FFF2-40B4-BE49-F238E27FC236}">
                <a16:creationId xmlns:a16="http://schemas.microsoft.com/office/drawing/2014/main" id="{D9D89944-1FF8-4E22-8E62-8A409436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501650"/>
            <a:ext cx="4267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801"/>
              </a:avLst>
            </a:prstTxWarp>
            <a:scene3d>
              <a:camera prst="legacyPerspectiveTopLeft">
                <a:rot lat="0" lon="20519966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ACAC7617-B4E4-4028-9979-2165F5B8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8765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Về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tìm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dùng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đồng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âm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để</a:t>
            </a:r>
            <a:r>
              <a:rPr lang="en-US" altLang="en-US" sz="2800" b="1" dirty="0">
                <a:latin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</a:rPr>
              <a:t>chơi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chữ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62100" y="16764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âm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Đặt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âm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F48D3F-76BC-4870-BBEC-D8C8B7BFE830}"/>
              </a:ext>
            </a:extLst>
          </p:cNvPr>
          <p:cNvSpPr txBox="1"/>
          <p:nvPr/>
        </p:nvSpPr>
        <p:spPr>
          <a:xfrm>
            <a:off x="1066800" y="1447800"/>
            <a:ext cx="6248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BÀI: DÙNG TỪ ĐỒNG ÂM ĐỂ CHƠI CHỮ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Trang 61</a:t>
            </a:r>
          </a:p>
        </p:txBody>
      </p:sp>
    </p:spTree>
    <p:extLst>
      <p:ext uri="{BB962C8B-B14F-4D97-AF65-F5344CB8AC3E}">
        <p14:creationId xmlns:p14="http://schemas.microsoft.com/office/powerpoint/2010/main" val="3643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EF9E-479C-4626-9D8D-8625D8A9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YÊU CẦU CẦN ĐẠT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FDAD39-6376-4FE4-AD4D-E5A8CF3E3FE0}"/>
              </a:ext>
            </a:extLst>
          </p:cNvPr>
          <p:cNvGrpSpPr/>
          <p:nvPr/>
        </p:nvGrpSpPr>
        <p:grpSpPr bwMode="auto">
          <a:xfrm>
            <a:off x="457200" y="1742221"/>
            <a:ext cx="11672840" cy="1200329"/>
            <a:chOff x="681488" y="2935272"/>
            <a:chExt cx="12110161" cy="119890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6A1C9E72-1AB8-4B48-ADCC-ECB59E574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036" y="2935272"/>
              <a:ext cx="11319613" cy="119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sz="3600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iểu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b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17847AF-6D1E-4E26-BA63-1279AB2C6D06}"/>
                </a:ext>
              </a:extLst>
            </p:cNvPr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E0CEC0-2C50-4736-B40B-4F3A97731933}"/>
              </a:ext>
            </a:extLst>
          </p:cNvPr>
          <p:cNvGrpSpPr/>
          <p:nvPr/>
        </p:nvGrpSpPr>
        <p:grpSpPr bwMode="auto">
          <a:xfrm>
            <a:off x="533400" y="2991467"/>
            <a:ext cx="11596632" cy="1200330"/>
            <a:chOff x="681488" y="2707736"/>
            <a:chExt cx="12031107" cy="1198905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E73EED53-F836-4195-83BC-ACD3A0C2E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982" y="2707736"/>
              <a:ext cx="11319613" cy="119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sz="3600" dirty="0" err="1">
                  <a:effectLst/>
                  <a:ea typeface="Times New Roman" panose="02020603050405020304" pitchFamily="18" charset="0"/>
                </a:rPr>
                <a:t>Hiểu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tác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biện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pháp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từ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đồng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âm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chơi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chữ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.</a:t>
              </a:r>
              <a:endParaRPr lang="en-US" altLang="en-US" sz="3600" b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84DBAD9-088A-4EAC-A04D-E88276225964}"/>
                </a:ext>
              </a:extLst>
            </p:cNvPr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8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4B59-4BC0-4F7B-A915-024F1774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B40A6-AF0C-4722-8E3F-C6B44AB6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902" y="1600200"/>
            <a:ext cx="591219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ctr">
              <a:buNone/>
              <a:defRPr/>
            </a:pP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063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AutoShape 9">
            <a:extLst>
              <a:ext uri="{FF2B5EF4-FFF2-40B4-BE49-F238E27FC236}">
                <a16:creationId xmlns:a16="http://schemas.microsoft.com/office/drawing/2014/main" id="{A1D8239D-B127-4036-B665-D70A82F1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330" y="609600"/>
            <a:ext cx="4343400" cy="1600200"/>
          </a:xfrm>
          <a:prstGeom prst="cloudCallout">
            <a:avLst>
              <a:gd name="adj1" fmla="val -44958"/>
              <a:gd name="adj2" fmla="val 65435"/>
            </a:avLst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56D3394E-5332-4192-94D0-2B987EB6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4114800" cy="1524000"/>
          </a:xfrm>
          <a:prstGeom prst="flowChartTerminator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Hổ mang bò lên núi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42E04C5-6A65-48BD-AC2E-FCCE8ABB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38625"/>
            <a:ext cx="331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Hổ mang  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bò</a:t>
            </a:r>
            <a:r>
              <a:rPr lang="en-US" altLang="en-US" sz="2400" b="1" i="1">
                <a:latin typeface="Arial" panose="020B0604020202020204" pitchFamily="34" charset="0"/>
              </a:rPr>
              <a:t> lên núi.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ABB7691-098E-4BEA-9D53-6D40AA6E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* Có </a:t>
            </a:r>
            <a:r>
              <a:rPr lang="en-US" altLang="en-US" i="1" dirty="0" err="1">
                <a:solidFill>
                  <a:srgbClr val="002060"/>
                </a:solidFill>
                <a:latin typeface="Arial" panose="020B0604020202020204" pitchFamily="34" charset="0"/>
              </a:rPr>
              <a:t>thê</a:t>
            </a:r>
            <a:r>
              <a:rPr lang="en-US" alt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̉ </a:t>
            </a:r>
            <a:r>
              <a:rPr lang="en-US" altLang="en-US" i="1" dirty="0" err="1">
                <a:solidFill>
                  <a:srgbClr val="002060"/>
                </a:solidFill>
                <a:latin typeface="Arial" panose="020B0604020202020204" pitchFamily="34" charset="0"/>
              </a:rPr>
              <a:t>hiểu</a:t>
            </a:r>
            <a:r>
              <a:rPr lang="en-US" alt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Arial" panose="020B0604020202020204" pitchFamily="34" charset="0"/>
              </a:rPr>
              <a:t>câu</a:t>
            </a:r>
            <a:r>
              <a:rPr lang="en-US" alt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 :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Hô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̉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mang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bò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lên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núi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64FC73F-DB94-447C-AC54-6F47A681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14825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Hô</a:t>
            </a:r>
            <a:r>
              <a:rPr lang="en-US" altLang="en-US" sz="2400" b="1" i="1" dirty="0">
                <a:latin typeface="Arial" panose="020B0604020202020204" pitchFamily="34" charset="0"/>
              </a:rPr>
              <a:t>̉ 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mang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bò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lên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núi</a:t>
            </a:r>
            <a:r>
              <a:rPr lang="en-US" altLang="en-US" sz="2400" b="1" i="1" dirty="0">
                <a:latin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291167BD-BFC2-4FB6-BBE7-9A201709A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38225"/>
            <a:ext cx="0" cy="35290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2AE8ACE0-853F-4B8E-B960-D2DFB5FB0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238625"/>
            <a:ext cx="215900" cy="57467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B7A4BCC3-1B5D-4D98-82FF-3BD018FEC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314825"/>
            <a:ext cx="215900" cy="57467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376FD066-08A6-4327-B666-3CE3B3D2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196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2060"/>
                </a:solidFill>
                <a:latin typeface="Arial" panose="020B0604020202020204" pitchFamily="34" charset="0"/>
              </a:rPr>
              <a:t>CN</a:t>
            </a:r>
            <a:endParaRPr lang="en-US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2F227A99-FC13-4766-8871-0C157115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695825"/>
            <a:ext cx="1265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2060"/>
                </a:solidFill>
                <a:latin typeface="Arial" panose="020B0604020202020204" pitchFamily="34" charset="0"/>
              </a:rPr>
              <a:t>CN</a:t>
            </a:r>
            <a:endParaRPr lang="en-US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2FC19761-8800-4A1F-99A9-78E65984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196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2060"/>
                </a:solidFill>
                <a:latin typeface="Arial" panose="020B0604020202020204" pitchFamily="34" charset="0"/>
              </a:rPr>
              <a:t>VN</a:t>
            </a:r>
            <a:endParaRPr lang="en-US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67574785-79DD-4795-8275-11ADFFEE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95825"/>
            <a:ext cx="142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2060"/>
                </a:solidFill>
                <a:latin typeface="Arial" panose="020B0604020202020204" pitchFamily="34" charset="0"/>
              </a:rPr>
              <a:t>VN</a:t>
            </a:r>
            <a:endParaRPr lang="en-US" altLang="en-U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C73BA03E-A413-4F85-9D5B-05438BBD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9696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hiểu</a:t>
            </a:r>
            <a:r>
              <a:rPr lang="en-US" altLang="en-US" sz="1800" i="1" dirty="0">
                <a:solidFill>
                  <a:srgbClr val="002060"/>
                </a:solidFill>
                <a:latin typeface="Arial" panose="020B0604020202020204" pitchFamily="34" charset="0"/>
              </a:rPr>
              <a:t> 1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72EF319F-DF19-4544-922C-0B613E76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09696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2060"/>
                </a:solidFill>
                <a:latin typeface="Arial" panose="020B0604020202020204" pitchFamily="34" charset="0"/>
              </a:rPr>
              <a:t>Cách hiểu</a:t>
            </a:r>
            <a:r>
              <a:rPr lang="en-US" altLang="en-US" sz="1800" i="1">
                <a:solidFill>
                  <a:srgbClr val="002060"/>
                </a:solidFill>
                <a:latin typeface="Arial" panose="020B0604020202020204" pitchFamily="34" charset="0"/>
              </a:rPr>
              <a:t> 2: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8EC5B250-FC9E-4E38-ACFB-3BCD2BA758D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419225"/>
            <a:ext cx="4103688" cy="2667000"/>
            <a:chOff x="2544" y="336"/>
            <a:chExt cx="2208" cy="1296"/>
          </a:xfrm>
        </p:grpSpPr>
        <p:pic>
          <p:nvPicPr>
            <p:cNvPr id="7185" name="Picture 17" descr="images">
              <a:extLst>
                <a:ext uri="{FF2B5EF4-FFF2-40B4-BE49-F238E27FC236}">
                  <a16:creationId xmlns:a16="http://schemas.microsoft.com/office/drawing/2014/main" id="{33F1682C-3325-466E-BDA9-6526298AF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36"/>
              <a:ext cx="2208" cy="1296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1">
              <a:extLst>
                <a:ext uri="{FF2B5EF4-FFF2-40B4-BE49-F238E27FC236}">
                  <a16:creationId xmlns:a16="http://schemas.microsoft.com/office/drawing/2014/main" id="{FE1D6338-9DC4-4A0F-A28A-99144568A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00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0" name="Picture 20" descr="Kết quả hình ảnh cho hinh anh con ho trong rung">
            <a:extLst>
              <a:ext uri="{FF2B5EF4-FFF2-40B4-BE49-F238E27FC236}">
                <a16:creationId xmlns:a16="http://schemas.microsoft.com/office/drawing/2014/main" id="{E7D8C10A-D292-45BB-8ED6-FCD00010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9225"/>
            <a:ext cx="39608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5BA3-5A38-4A00-8612-262E14CC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9DB2F-D370-4F6F-8E24-F1D2182F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5" descr="1">
            <a:extLst>
              <a:ext uri="{FF2B5EF4-FFF2-40B4-BE49-F238E27FC236}">
                <a16:creationId xmlns:a16="http://schemas.microsoft.com/office/drawing/2014/main" id="{3C107640-9281-4258-BABE-47D6E7A6C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4800"/>
            <a:ext cx="222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9">
            <a:extLst>
              <a:ext uri="{FF2B5EF4-FFF2-40B4-BE49-F238E27FC236}">
                <a16:creationId xmlns:a16="http://schemas.microsoft.com/office/drawing/2014/main" id="{8D1BA2C4-F2B4-47E8-8AF1-6C60DD41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3886200" cy="1295400"/>
          </a:xfrm>
          <a:prstGeom prst="flowChartTerminator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Hổ mang bò lên núi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A7647E1A-2EEB-4B4F-99E8-CA6FED812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28800"/>
            <a:ext cx="411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Rắn) hổ mang (đang) bò lên núi.</a:t>
            </a:r>
            <a:endParaRPr lang="en-US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07387F7-A406-4EB7-9C1D-29D2A858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(Con) hổ (đang) mang (con) bò lên núi.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9D3E4607-49E5-44DD-8B8F-B380C1E6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0200" y="3429000"/>
            <a:ext cx="12039600" cy="2286000"/>
          </a:xfrm>
          <a:prstGeom prst="ribbon">
            <a:avLst>
              <a:gd name="adj1" fmla="val 0"/>
              <a:gd name="adj2" fmla="val 74185"/>
            </a:avLst>
          </a:prstGeom>
          <a:gradFill rotWithShape="1">
            <a:gsLst>
              <a:gs pos="0">
                <a:srgbClr val="FFFFCC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-Các tiếng </a:t>
            </a:r>
            <a:r>
              <a:rPr lang="en-US" altLang="en-US" sz="2400">
                <a:solidFill>
                  <a:srgbClr val="FF0000"/>
                </a:solidFill>
              </a:rPr>
              <a:t>hổ, mang </a:t>
            </a:r>
            <a:r>
              <a:rPr lang="en-US" altLang="en-US" sz="2400"/>
              <a:t>trong từ </a:t>
            </a:r>
            <a:r>
              <a:rPr lang="en-US" altLang="en-US" sz="2400">
                <a:solidFill>
                  <a:srgbClr val="FF0000"/>
                </a:solidFill>
              </a:rPr>
              <a:t>hổ mang </a:t>
            </a:r>
            <a:r>
              <a:rPr lang="en-US" altLang="en-US" sz="2400"/>
              <a:t>đồng âm với từ</a:t>
            </a:r>
            <a:r>
              <a:rPr lang="en-US" altLang="en-US" sz="2400">
                <a:solidFill>
                  <a:srgbClr val="FF0000"/>
                </a:solidFill>
              </a:rPr>
              <a:t> hổ </a:t>
            </a:r>
            <a:r>
              <a:rPr lang="en-US" altLang="en-US" sz="2400"/>
              <a:t>và động</a:t>
            </a:r>
          </a:p>
          <a:p>
            <a:r>
              <a:rPr lang="en-US" altLang="en-US" sz="2400"/>
              <a:t> từ</a:t>
            </a:r>
            <a:r>
              <a:rPr lang="en-US" altLang="en-US" sz="2400">
                <a:solidFill>
                  <a:srgbClr val="FF0000"/>
                </a:solidFill>
              </a:rPr>
              <a:t> mang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 -</a:t>
            </a:r>
            <a:r>
              <a:rPr lang="en-US" altLang="en-US" sz="2400">
                <a:solidFill>
                  <a:srgbClr val="FF0000"/>
                </a:solidFill>
              </a:rPr>
              <a:t>Động từ bò</a:t>
            </a:r>
            <a:r>
              <a:rPr lang="en-US" altLang="en-US" sz="2400"/>
              <a:t> đồng âm với </a:t>
            </a:r>
            <a:r>
              <a:rPr lang="en-US" altLang="en-US" sz="2400">
                <a:solidFill>
                  <a:srgbClr val="FF0000"/>
                </a:solidFill>
              </a:rPr>
              <a:t>danh từ bò</a:t>
            </a:r>
            <a:r>
              <a:rPr lang="en-US" altLang="en-US" sz="2400"/>
              <a:t>.</a:t>
            </a:r>
          </a:p>
          <a:p>
            <a:r>
              <a:rPr lang="en-US" altLang="en-US" sz="2400" u="sng"/>
              <a:t>Các từ đồng âm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Hổ; mang; bò.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04A86-CC65-41A8-A64C-72E0CE10D2B2}"/>
              </a:ext>
            </a:extLst>
          </p:cNvPr>
          <p:cNvCxnSpPr/>
          <p:nvPr/>
        </p:nvCxnSpPr>
        <p:spPr>
          <a:xfrm flipV="1">
            <a:off x="4114800" y="2209800"/>
            <a:ext cx="914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365838-1B18-4E10-8A50-B47849CEAE55}"/>
              </a:ext>
            </a:extLst>
          </p:cNvPr>
          <p:cNvCxnSpPr>
            <a:stCxn id="14" idx="3"/>
          </p:cNvCxnSpPr>
          <p:nvPr/>
        </p:nvCxnSpPr>
        <p:spPr>
          <a:xfrm>
            <a:off x="4191000" y="2628900"/>
            <a:ext cx="11430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1">
            <a:extLst>
              <a:ext uri="{FF2B5EF4-FFF2-40B4-BE49-F238E27FC236}">
                <a16:creationId xmlns:a16="http://schemas.microsoft.com/office/drawing/2014/main" id="{D8A19400-8E90-46A3-BAE0-E1ED002A18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337"/>
            <a:ext cx="222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6">
            <a:extLst>
              <a:ext uri="{FF2B5EF4-FFF2-40B4-BE49-F238E27FC236}">
                <a16:creationId xmlns:a16="http://schemas.microsoft.com/office/drawing/2014/main" id="{E64699BF-67FB-4B5B-A0BE-5618EB1C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233863" cy="1524000"/>
          </a:xfrm>
          <a:prstGeom prst="cloudCallout">
            <a:avLst>
              <a:gd name="adj1" fmla="val -122662"/>
              <a:gd name="adj2" fmla="val 51722"/>
            </a:avLst>
          </a:prstGeom>
          <a:solidFill>
            <a:srgbClr val="00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Vì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có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thê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̉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hiểu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nhiều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nghĩa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vậy</a:t>
            </a:r>
            <a:r>
              <a:rPr lang="en-US" altLang="en-US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017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47874144"/>
</p:tagLst>
</file>

<file path=ppt/theme/theme1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431</TotalTime>
  <Words>704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.VnCooperH</vt:lpstr>
      <vt:lpstr>.VnTimeH</vt:lpstr>
      <vt:lpstr>Arial</vt:lpstr>
      <vt:lpstr>Helvetica Neue</vt:lpstr>
      <vt:lpstr>Kids</vt:lpstr>
      <vt:lpstr>Times New Roman</vt:lpstr>
      <vt:lpstr>Wingdings</vt:lpstr>
      <vt:lpstr>Maple</vt:lpstr>
      <vt:lpstr>1_Default Design</vt:lpstr>
      <vt:lpstr>PowerPoint Presentation</vt:lpstr>
      <vt:lpstr>PowerPoint Presentation</vt:lpstr>
      <vt:lpstr>PowerPoint Presentation</vt:lpstr>
      <vt:lpstr>PowerPoint Presentation</vt:lpstr>
      <vt:lpstr>YÊU CẦU CẦN ĐẠT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QTKD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 HUNG</dc:creator>
  <cp:lastModifiedBy>WINDOWS</cp:lastModifiedBy>
  <cp:revision>32</cp:revision>
  <dcterms:created xsi:type="dcterms:W3CDTF">2009-06-30T08:47:04Z</dcterms:created>
  <dcterms:modified xsi:type="dcterms:W3CDTF">2022-10-10T05:48:57Z</dcterms:modified>
</cp:coreProperties>
</file>