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38"/>
  </p:notesMasterIdLst>
  <p:sldIdLst>
    <p:sldId id="319" r:id="rId2"/>
    <p:sldId id="257" r:id="rId3"/>
    <p:sldId id="258" r:id="rId4"/>
    <p:sldId id="259" r:id="rId5"/>
    <p:sldId id="311" r:id="rId6"/>
    <p:sldId id="312" r:id="rId7"/>
    <p:sldId id="313" r:id="rId8"/>
    <p:sldId id="314" r:id="rId9"/>
    <p:sldId id="315" r:id="rId10"/>
    <p:sldId id="317" r:id="rId11"/>
    <p:sldId id="344" r:id="rId12"/>
    <p:sldId id="310" r:id="rId13"/>
    <p:sldId id="316" r:id="rId14"/>
    <p:sldId id="318" r:id="rId15"/>
    <p:sldId id="324" r:id="rId16"/>
    <p:sldId id="321" r:id="rId17"/>
    <p:sldId id="322" r:id="rId18"/>
    <p:sldId id="325" r:id="rId19"/>
    <p:sldId id="326" r:id="rId20"/>
    <p:sldId id="323" r:id="rId21"/>
    <p:sldId id="327" r:id="rId22"/>
    <p:sldId id="330" r:id="rId23"/>
    <p:sldId id="328" r:id="rId24"/>
    <p:sldId id="331" r:id="rId25"/>
    <p:sldId id="332" r:id="rId26"/>
    <p:sldId id="333" r:id="rId27"/>
    <p:sldId id="334" r:id="rId28"/>
    <p:sldId id="335" r:id="rId29"/>
    <p:sldId id="336" r:id="rId30"/>
    <p:sldId id="337" r:id="rId31"/>
    <p:sldId id="338" r:id="rId32"/>
    <p:sldId id="339" r:id="rId33"/>
    <p:sldId id="341" r:id="rId34"/>
    <p:sldId id="340" r:id="rId35"/>
    <p:sldId id="342" r:id="rId36"/>
    <p:sldId id="343" r:id="rId37"/>
  </p:sldIdLst>
  <p:sldSz cx="9144000" cy="5143500" type="screen16x9"/>
  <p:notesSz cx="6858000" cy="9144000"/>
  <p:embeddedFontLst>
    <p:embeddedFont>
      <p:font typeface="AvantGarde" panose="00000400000000000000" charset="0"/>
      <p:regular r:id="rId39"/>
    </p:embeddedFont>
    <p:embeddedFont>
      <p:font typeface="Calibri" panose="020F0502020204030204" pitchFamily="34" charset="0"/>
      <p:regular r:id="rId40"/>
      <p:bold r:id="rId41"/>
      <p:italic r:id="rId42"/>
      <p:boldItalic r:id="rId43"/>
    </p:embeddedFont>
    <p:embeddedFont>
      <p:font typeface="Caveat Brush" pitchFamily="2" charset="0"/>
      <p:regular r:id="rId44"/>
    </p:embeddedFont>
    <p:embeddedFont>
      <p:font typeface="Fredoka One" panose="02000000000000000000" pitchFamily="2" charset="0"/>
      <p:regular r:id="rId45"/>
    </p:embeddedFont>
    <p:embeddedFont>
      <p:font typeface="Nunito" panose="00000500000000000000" pitchFamily="2" charset="0"/>
      <p:regular r:id="rId46"/>
      <p:bold r:id="rId47"/>
      <p:italic r:id="rId48"/>
      <p:boldItalic r:id="rId49"/>
    </p:embeddedFont>
    <p:embeddedFont>
      <p:font typeface="Pattaya" panose="020B0604020202020204" charset="-34"/>
      <p:regular r:id="rId50"/>
    </p:embeddedFont>
    <p:embeddedFont>
      <p:font typeface="Roboto Condensed Light" panose="02000000000000000000" pitchFamily="2" charset="0"/>
      <p:regular r:id="rId51"/>
      <p:italic r:id="rId52"/>
    </p:embeddedFont>
  </p:embeddedFontLst>
  <p:custDataLst>
    <p:tags r:id="rId5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454">
          <p15:clr>
            <a:srgbClr val="9AA0A6"/>
          </p15:clr>
        </p15:guide>
        <p15:guide id="2" orient="horz" pos="576">
          <p15:clr>
            <a:srgbClr val="9AA0A6"/>
          </p15:clr>
        </p15:guide>
        <p15:guide id="3" orient="horz" pos="2843">
          <p15:clr>
            <a:srgbClr val="9AA0A6"/>
          </p15:clr>
        </p15:guide>
        <p15:guide id="4" pos="5306">
          <p15:clr>
            <a:srgbClr val="9AA0A6"/>
          </p15:clr>
        </p15:guide>
        <p15:guide id="5" pos="2880">
          <p15:clr>
            <a:srgbClr val="9AA0A6"/>
          </p15:clr>
        </p15:guide>
        <p15:guide id="6" orient="horz" pos="179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702E"/>
    <a:srgbClr val="BB6229"/>
    <a:srgbClr val="FFFF66"/>
    <a:srgbClr val="F8A711"/>
    <a:srgbClr val="EAC1A2"/>
    <a:srgbClr val="FF5050"/>
    <a:srgbClr val="FF7C80"/>
    <a:srgbClr val="FEEAC5"/>
    <a:srgbClr val="FFFF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97F35D3-F97B-4262-A043-5724B21D0D83}">
  <a:tblStyle styleId="{797F35D3-F97B-4262-A043-5724B21D0D8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40" y="40"/>
      </p:cViewPr>
      <p:guideLst>
        <p:guide pos="454"/>
        <p:guide orient="horz" pos="576"/>
        <p:guide orient="horz" pos="2843"/>
        <p:guide pos="5306"/>
        <p:guide pos="2880"/>
        <p:guide orient="horz" pos="179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ags" Target="tags/tag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 Thầy cô kích vào từng chú gà con để hiện câu hỏi</a:t>
            </a:r>
            <a:br>
              <a:rPr lang="vi-VN" dirty="0"/>
            </a:br>
            <a:r>
              <a:rPr lang="vi-VN" dirty="0"/>
              <a:t>- Trong câu hỏi, kích vào hình chú gà tương ứng ở góc trái bên dưới để trở về</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468910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529351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05161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4033276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2188297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828264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966457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908571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179272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647320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1_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2639362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13178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926946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2527691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1345066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215595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29747360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720000" y="2285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43"/>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0817945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089084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1_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2740133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9459082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480116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2119099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719292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42434182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1672571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1905952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1884718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11497749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1276787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1_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8166941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14301116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252406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17013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2973472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0386169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6503676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6293344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1043767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9030659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502575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9861595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13944655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9901807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1042267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8829485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13736790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8091574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9384036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10099540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721951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460950" y="1198000"/>
            <a:ext cx="61992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1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7"/>
          <p:cNvSpPr txBox="1">
            <a:spLocks noGrp="1"/>
          </p:cNvSpPr>
          <p:nvPr>
            <p:ph type="subTitle" idx="1"/>
          </p:nvPr>
        </p:nvSpPr>
        <p:spPr>
          <a:xfrm>
            <a:off x="2147050" y="3073725"/>
            <a:ext cx="4872900" cy="80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4826530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682666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8337844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9458975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8517603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1_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1105254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text 2">
  <p:cSld name="CUSTOM_1">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460950" y="1198000"/>
            <a:ext cx="61992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1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147050" y="3073725"/>
            <a:ext cx="4872900" cy="80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Quote">
  <p:cSld name="BLANK_1_1">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2391900" y="3571975"/>
            <a:ext cx="4360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6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2" name="Google Shape;72;p17"/>
          <p:cNvSpPr txBox="1">
            <a:spLocks noGrp="1"/>
          </p:cNvSpPr>
          <p:nvPr>
            <p:ph type="subTitle" idx="1"/>
          </p:nvPr>
        </p:nvSpPr>
        <p:spPr>
          <a:xfrm>
            <a:off x="1956450" y="2212250"/>
            <a:ext cx="5231100" cy="127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294623303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742" r:id="rId2"/>
    <p:sldLayoutId id="2147483718" r:id="rId3"/>
    <p:sldLayoutId id="2147483715" r:id="rId4"/>
    <p:sldLayoutId id="2147483652" r:id="rId5"/>
    <p:sldLayoutId id="2147483653" r:id="rId6"/>
    <p:sldLayoutId id="2147483654" r:id="rId7"/>
    <p:sldLayoutId id="2147483655" r:id="rId8"/>
    <p:sldLayoutId id="2147483721" r:id="rId9"/>
    <p:sldLayoutId id="2147483719" r:id="rId10"/>
    <p:sldLayoutId id="2147483717" r:id="rId11"/>
    <p:sldLayoutId id="2147483699" r:id="rId12"/>
    <p:sldLayoutId id="2147483698" r:id="rId13"/>
    <p:sldLayoutId id="2147483697" r:id="rId14"/>
    <p:sldLayoutId id="2147483696" r:id="rId15"/>
    <p:sldLayoutId id="2147483695" r:id="rId16"/>
    <p:sldLayoutId id="2147483694" r:id="rId17"/>
    <p:sldLayoutId id="2147483693" r:id="rId18"/>
    <p:sldLayoutId id="2147483692" r:id="rId19"/>
    <p:sldLayoutId id="2147483691" r:id="rId20"/>
    <p:sldLayoutId id="2147483690" r:id="rId21"/>
    <p:sldLayoutId id="2147483689" r:id="rId22"/>
    <p:sldLayoutId id="2147483688" r:id="rId23"/>
    <p:sldLayoutId id="2147483687" r:id="rId24"/>
    <p:sldLayoutId id="2147483686" r:id="rId25"/>
    <p:sldLayoutId id="2147483656" r:id="rId26"/>
    <p:sldLayoutId id="2147483658" r:id="rId27"/>
    <p:sldLayoutId id="2147483743" r:id="rId28"/>
    <p:sldLayoutId id="2147483741" r:id="rId29"/>
    <p:sldLayoutId id="2147483740" r:id="rId30"/>
    <p:sldLayoutId id="2147483739" r:id="rId31"/>
    <p:sldLayoutId id="2147483738" r:id="rId32"/>
    <p:sldLayoutId id="2147483737" r:id="rId33"/>
    <p:sldLayoutId id="2147483736" r:id="rId34"/>
    <p:sldLayoutId id="2147483735" r:id="rId35"/>
    <p:sldLayoutId id="2147483734" r:id="rId36"/>
    <p:sldLayoutId id="2147483733" r:id="rId37"/>
    <p:sldLayoutId id="2147483732" r:id="rId38"/>
    <p:sldLayoutId id="2147483731" r:id="rId39"/>
    <p:sldLayoutId id="2147483730" r:id="rId40"/>
    <p:sldLayoutId id="2147483729" r:id="rId41"/>
    <p:sldLayoutId id="2147483728" r:id="rId42"/>
    <p:sldLayoutId id="2147483727" r:id="rId43"/>
    <p:sldLayoutId id="2147483726" r:id="rId44"/>
    <p:sldLayoutId id="2147483725" r:id="rId45"/>
    <p:sldLayoutId id="2147483724" r:id="rId46"/>
    <p:sldLayoutId id="2147483723" r:id="rId47"/>
    <p:sldLayoutId id="2147483722" r:id="rId48"/>
    <p:sldLayoutId id="2147483720" r:id="rId49"/>
    <p:sldLayoutId id="2147483716" r:id="rId50"/>
    <p:sldLayoutId id="2147483714" r:id="rId51"/>
    <p:sldLayoutId id="2147483713" r:id="rId52"/>
    <p:sldLayoutId id="2147483712" r:id="rId53"/>
    <p:sldLayoutId id="2147483711" r:id="rId54"/>
    <p:sldLayoutId id="2147483710" r:id="rId55"/>
    <p:sldLayoutId id="2147483709" r:id="rId56"/>
    <p:sldLayoutId id="2147483708" r:id="rId57"/>
    <p:sldLayoutId id="2147483707" r:id="rId58"/>
    <p:sldLayoutId id="2147483706" r:id="rId59"/>
    <p:sldLayoutId id="2147483705" r:id="rId60"/>
    <p:sldLayoutId id="2147483704" r:id="rId61"/>
    <p:sldLayoutId id="2147483703" r:id="rId62"/>
    <p:sldLayoutId id="2147483702" r:id="rId63"/>
    <p:sldLayoutId id="2147483701" r:id="rId64"/>
    <p:sldLayoutId id="2147483700" r:id="rId65"/>
    <p:sldLayoutId id="2147483661" r:id="rId66"/>
    <p:sldLayoutId id="2147483663" r:id="rId6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8.xml"/><Relationship Id="rId5" Type="http://schemas.openxmlformats.org/officeDocument/2006/relationships/image" Target="../media/image30.png"/><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jpg"/><Relationship Id="rId1" Type="http://schemas.openxmlformats.org/officeDocument/2006/relationships/slideLayout" Target="../slideLayouts/slideLayout27.xml"/><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11.wdp"/><Relationship Id="rId2" Type="http://schemas.openxmlformats.org/officeDocument/2006/relationships/image" Target="../media/image32.jpg"/><Relationship Id="rId1" Type="http://schemas.openxmlformats.org/officeDocument/2006/relationships/slideLayout" Target="../slideLayouts/slideLayout27.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0.wdp"/></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11.wdp"/><Relationship Id="rId2" Type="http://schemas.openxmlformats.org/officeDocument/2006/relationships/image" Target="../media/image32.jpg"/><Relationship Id="rId1" Type="http://schemas.openxmlformats.org/officeDocument/2006/relationships/slideLayout" Target="../slideLayouts/slideLayout27.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7.xml"/><Relationship Id="rId4" Type="http://schemas.microsoft.com/office/2007/relationships/hdphoto" Target="../media/hdphoto12.wdp"/></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jpg"/><Relationship Id="rId1" Type="http://schemas.openxmlformats.org/officeDocument/2006/relationships/slideLayout" Target="../slideLayouts/slideLayout27.xml"/><Relationship Id="rId5" Type="http://schemas.openxmlformats.org/officeDocument/2006/relationships/image" Target="../media/image39.png"/><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7.xml"/><Relationship Id="rId4" Type="http://schemas.microsoft.com/office/2007/relationships/hdphoto" Target="../media/hdphoto13.wdp"/></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jp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0.jp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jpg"/><Relationship Id="rId1" Type="http://schemas.openxmlformats.org/officeDocument/2006/relationships/slideLayout" Target="../slideLayouts/slideLayout27.xml"/><Relationship Id="rId4" Type="http://schemas.microsoft.com/office/2007/relationships/hdphoto" Target="../media/hdphoto14.wdp"/></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jpg"/><Relationship Id="rId1" Type="http://schemas.openxmlformats.org/officeDocument/2006/relationships/slideLayout" Target="../slideLayouts/slideLayout27.xml"/><Relationship Id="rId6" Type="http://schemas.microsoft.com/office/2007/relationships/hdphoto" Target="../media/hdphoto15.wdp"/><Relationship Id="rId5" Type="http://schemas.openxmlformats.org/officeDocument/2006/relationships/image" Target="../media/image45.png"/><Relationship Id="rId4" Type="http://schemas.microsoft.com/office/2007/relationships/hdphoto" Target="../media/hdphoto14.wdp"/></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jpg"/><Relationship Id="rId1" Type="http://schemas.openxmlformats.org/officeDocument/2006/relationships/slideLayout" Target="../slideLayouts/slideLayout27.xml"/><Relationship Id="rId4" Type="http://schemas.microsoft.com/office/2007/relationships/hdphoto" Target="../media/hdphoto15.wdp"/></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jpg"/><Relationship Id="rId1" Type="http://schemas.openxmlformats.org/officeDocument/2006/relationships/slideLayout" Target="../slideLayouts/slideLayout27.xml"/><Relationship Id="rId6" Type="http://schemas.microsoft.com/office/2007/relationships/hdphoto" Target="../media/hdphoto16.wdp"/><Relationship Id="rId5" Type="http://schemas.openxmlformats.org/officeDocument/2006/relationships/image" Target="../media/image46.png"/><Relationship Id="rId4" Type="http://schemas.microsoft.com/office/2007/relationships/hdphoto" Target="../media/hdphoto15.wdp"/></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jp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7.xml"/></Relationships>
</file>

<file path=ppt/slides/_rels/slide30.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48.jpg"/><Relationship Id="rId1" Type="http://schemas.openxmlformats.org/officeDocument/2006/relationships/slideLayout" Target="../slideLayouts/slideLayout27.xml"/><Relationship Id="rId6" Type="http://schemas.microsoft.com/office/2007/relationships/hdphoto" Target="../media/hdphoto18.wdp"/><Relationship Id="rId5" Type="http://schemas.openxmlformats.org/officeDocument/2006/relationships/image" Target="../media/image50.png"/><Relationship Id="rId4" Type="http://schemas.microsoft.com/office/2007/relationships/hdphoto" Target="../media/hdphoto17.wdp"/></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2.jpg"/><Relationship Id="rId1" Type="http://schemas.openxmlformats.org/officeDocument/2006/relationships/slideLayout" Target="../slideLayouts/slideLayout27.xml"/><Relationship Id="rId5" Type="http://schemas.openxmlformats.org/officeDocument/2006/relationships/image" Target="../media/image53.png"/><Relationship Id="rId4" Type="http://schemas.microsoft.com/office/2007/relationships/hdphoto" Target="../media/hdphoto8.wdp"/></Relationships>
</file>

<file path=ppt/slides/_rels/slide3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49.png"/><Relationship Id="rId7" Type="http://schemas.openxmlformats.org/officeDocument/2006/relationships/image" Target="../media/image55.png"/><Relationship Id="rId2" Type="http://schemas.openxmlformats.org/officeDocument/2006/relationships/image" Target="../media/image48.jpg"/><Relationship Id="rId1" Type="http://schemas.openxmlformats.org/officeDocument/2006/relationships/slideLayout" Target="../slideLayouts/slideLayout27.xml"/><Relationship Id="rId6" Type="http://schemas.microsoft.com/office/2007/relationships/hdphoto" Target="../media/hdphoto18.wdp"/><Relationship Id="rId5" Type="http://schemas.openxmlformats.org/officeDocument/2006/relationships/image" Target="../media/image50.png"/><Relationship Id="rId10" Type="http://schemas.openxmlformats.org/officeDocument/2006/relationships/image" Target="../media/image57.png"/><Relationship Id="rId4" Type="http://schemas.microsoft.com/office/2007/relationships/hdphoto" Target="../media/hdphoto17.wdp"/><Relationship Id="rId9" Type="http://schemas.openxmlformats.org/officeDocument/2006/relationships/image" Target="../media/image56.png"/></Relationships>
</file>

<file path=ppt/slides/_rels/slide3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4.png"/><Relationship Id="rId7" Type="http://schemas.openxmlformats.org/officeDocument/2006/relationships/image" Target="../media/image59.pn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7.wdp"/><Relationship Id="rId9" Type="http://schemas.microsoft.com/office/2007/relationships/hdphoto" Target="../media/hdphoto15.wdp"/></Relationships>
</file>

<file path=ppt/slides/_rels/slide3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microsoft.com/office/2007/relationships/hdphoto" Target="../media/hdphoto2.wdp"/><Relationship Id="rId3" Type="http://schemas.openxmlformats.org/officeDocument/2006/relationships/image" Target="../media/image7.jpeg"/><Relationship Id="rId7" Type="http://schemas.openxmlformats.org/officeDocument/2006/relationships/image" Target="../media/image9.gif"/><Relationship Id="rId12" Type="http://schemas.openxmlformats.org/officeDocument/2006/relationships/image" Target="../media/image12.png"/><Relationship Id="rId17" Type="http://schemas.microsoft.com/office/2007/relationships/hdphoto" Target="../media/hdphoto3.wdp"/><Relationship Id="rId2" Type="http://schemas.openxmlformats.org/officeDocument/2006/relationships/notesSlide" Target="../notesSlides/notesSlide3.xml"/><Relationship Id="rId16"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slide" Target="slide7.xml"/><Relationship Id="rId11" Type="http://schemas.microsoft.com/office/2007/relationships/hdphoto" Target="../media/hdphoto1.wdp"/><Relationship Id="rId5" Type="http://schemas.openxmlformats.org/officeDocument/2006/relationships/image" Target="../media/image8.gif"/><Relationship Id="rId15" Type="http://schemas.openxmlformats.org/officeDocument/2006/relationships/image" Target="../media/image13.gif"/><Relationship Id="rId10" Type="http://schemas.openxmlformats.org/officeDocument/2006/relationships/image" Target="../media/image11.png"/><Relationship Id="rId4" Type="http://schemas.openxmlformats.org/officeDocument/2006/relationships/slide" Target="slide5.xml"/><Relationship Id="rId9" Type="http://schemas.openxmlformats.org/officeDocument/2006/relationships/image" Target="../media/image10.gif"/><Relationship Id="rId14"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openxmlformats.org/officeDocument/2006/relationships/image" Target="../media/image8.gif"/><Relationship Id="rId13" Type="http://schemas.openxmlformats.org/officeDocument/2006/relationships/image" Target="../media/image17.png"/><Relationship Id="rId3" Type="http://schemas.microsoft.com/office/2007/relationships/media" Target="../media/media2.mp3"/><Relationship Id="rId7" Type="http://schemas.openxmlformats.org/officeDocument/2006/relationships/slide" Target="slide4.xml"/><Relationship Id="rId12" Type="http://schemas.microsoft.com/office/2007/relationships/hdphoto" Target="../media/hdphoto5.wdp"/><Relationship Id="rId17" Type="http://schemas.openxmlformats.org/officeDocument/2006/relationships/image" Target="../media/image20.png"/><Relationship Id="rId2" Type="http://schemas.openxmlformats.org/officeDocument/2006/relationships/audio" Target="../media/media1.wav"/><Relationship Id="rId16" Type="http://schemas.openxmlformats.org/officeDocument/2006/relationships/image" Target="../media/image19.gif"/><Relationship Id="rId1" Type="http://schemas.microsoft.com/office/2007/relationships/media" Target="../media/media1.wav"/><Relationship Id="rId6" Type="http://schemas.openxmlformats.org/officeDocument/2006/relationships/image" Target="../media/image7.jpeg"/><Relationship Id="rId11" Type="http://schemas.openxmlformats.org/officeDocument/2006/relationships/image" Target="../media/image16.png"/><Relationship Id="rId5" Type="http://schemas.openxmlformats.org/officeDocument/2006/relationships/slideLayout" Target="../slideLayouts/slideLayout8.xml"/><Relationship Id="rId15" Type="http://schemas.openxmlformats.org/officeDocument/2006/relationships/image" Target="../media/image18.gif"/><Relationship Id="rId10" Type="http://schemas.microsoft.com/office/2007/relationships/hdphoto" Target="../media/hdphoto4.wdp"/><Relationship Id="rId4" Type="http://schemas.openxmlformats.org/officeDocument/2006/relationships/audio" Target="../media/media2.mp3"/><Relationship Id="rId9" Type="http://schemas.openxmlformats.org/officeDocument/2006/relationships/image" Target="../media/image15.png"/><Relationship Id="rId14"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8.gif"/><Relationship Id="rId3" Type="http://schemas.microsoft.com/office/2007/relationships/media" Target="../media/media2.mp3"/><Relationship Id="rId7" Type="http://schemas.openxmlformats.org/officeDocument/2006/relationships/image" Target="../media/image15.png"/><Relationship Id="rId12" Type="http://schemas.microsoft.com/office/2007/relationships/hdphoto" Target="../media/hdphoto6.wdp"/><Relationship Id="rId17" Type="http://schemas.openxmlformats.org/officeDocument/2006/relationships/image" Target="../media/image10.gif"/><Relationship Id="rId2" Type="http://schemas.openxmlformats.org/officeDocument/2006/relationships/audio" Target="../media/media1.wav"/><Relationship Id="rId16" Type="http://schemas.openxmlformats.org/officeDocument/2006/relationships/slide" Target="slide4.xml"/><Relationship Id="rId1" Type="http://schemas.microsoft.com/office/2007/relationships/media" Target="../media/media1.wav"/><Relationship Id="rId6" Type="http://schemas.openxmlformats.org/officeDocument/2006/relationships/image" Target="../media/image7.jpeg"/><Relationship Id="rId11" Type="http://schemas.openxmlformats.org/officeDocument/2006/relationships/image" Target="../media/image17.png"/><Relationship Id="rId5" Type="http://schemas.openxmlformats.org/officeDocument/2006/relationships/slideLayout" Target="../slideLayouts/slideLayout8.xml"/><Relationship Id="rId15" Type="http://schemas.openxmlformats.org/officeDocument/2006/relationships/image" Target="../media/image20.png"/><Relationship Id="rId10" Type="http://schemas.microsoft.com/office/2007/relationships/hdphoto" Target="../media/hdphoto5.wdp"/><Relationship Id="rId4" Type="http://schemas.openxmlformats.org/officeDocument/2006/relationships/audio" Target="../media/media2.mp3"/><Relationship Id="rId9" Type="http://schemas.openxmlformats.org/officeDocument/2006/relationships/image" Target="../media/image16.png"/><Relationship Id="rId14" Type="http://schemas.openxmlformats.org/officeDocument/2006/relationships/image" Target="../media/image19.gif"/></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8.gif"/><Relationship Id="rId3" Type="http://schemas.microsoft.com/office/2007/relationships/media" Target="../media/media2.mp3"/><Relationship Id="rId7" Type="http://schemas.openxmlformats.org/officeDocument/2006/relationships/image" Target="../media/image15.png"/><Relationship Id="rId12" Type="http://schemas.microsoft.com/office/2007/relationships/hdphoto" Target="../media/hdphoto6.wdp"/><Relationship Id="rId17" Type="http://schemas.openxmlformats.org/officeDocument/2006/relationships/image" Target="../media/image9.gif"/><Relationship Id="rId2" Type="http://schemas.openxmlformats.org/officeDocument/2006/relationships/audio" Target="../media/media1.wav"/><Relationship Id="rId16" Type="http://schemas.openxmlformats.org/officeDocument/2006/relationships/slide" Target="slide4.xml"/><Relationship Id="rId1" Type="http://schemas.microsoft.com/office/2007/relationships/media" Target="../media/media1.wav"/><Relationship Id="rId6" Type="http://schemas.openxmlformats.org/officeDocument/2006/relationships/image" Target="../media/image7.jpeg"/><Relationship Id="rId11" Type="http://schemas.openxmlformats.org/officeDocument/2006/relationships/image" Target="../media/image17.png"/><Relationship Id="rId5" Type="http://schemas.openxmlformats.org/officeDocument/2006/relationships/slideLayout" Target="../slideLayouts/slideLayout8.xml"/><Relationship Id="rId15" Type="http://schemas.openxmlformats.org/officeDocument/2006/relationships/image" Target="../media/image20.png"/><Relationship Id="rId10" Type="http://schemas.microsoft.com/office/2007/relationships/hdphoto" Target="../media/hdphoto5.wdp"/><Relationship Id="rId4" Type="http://schemas.openxmlformats.org/officeDocument/2006/relationships/audio" Target="../media/media2.mp3"/><Relationship Id="rId9" Type="http://schemas.openxmlformats.org/officeDocument/2006/relationships/image" Target="../media/image16.png"/><Relationship Id="rId14" Type="http://schemas.openxmlformats.org/officeDocument/2006/relationships/image" Target="../media/image19.gif"/></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8.gif"/><Relationship Id="rId3" Type="http://schemas.microsoft.com/office/2007/relationships/media" Target="../media/media2.mp3"/><Relationship Id="rId7" Type="http://schemas.openxmlformats.org/officeDocument/2006/relationships/image" Target="../media/image15.png"/><Relationship Id="rId12" Type="http://schemas.microsoft.com/office/2007/relationships/hdphoto" Target="../media/hdphoto6.wdp"/><Relationship Id="rId17" Type="http://schemas.openxmlformats.org/officeDocument/2006/relationships/image" Target="../media/image13.gif"/><Relationship Id="rId2" Type="http://schemas.openxmlformats.org/officeDocument/2006/relationships/audio" Target="../media/media1.wav"/><Relationship Id="rId16" Type="http://schemas.openxmlformats.org/officeDocument/2006/relationships/slide" Target="slide4.xml"/><Relationship Id="rId1" Type="http://schemas.microsoft.com/office/2007/relationships/media" Target="../media/media1.wav"/><Relationship Id="rId6" Type="http://schemas.openxmlformats.org/officeDocument/2006/relationships/image" Target="../media/image7.jpeg"/><Relationship Id="rId11" Type="http://schemas.openxmlformats.org/officeDocument/2006/relationships/image" Target="../media/image17.png"/><Relationship Id="rId5" Type="http://schemas.openxmlformats.org/officeDocument/2006/relationships/slideLayout" Target="../slideLayouts/slideLayout8.xml"/><Relationship Id="rId15" Type="http://schemas.openxmlformats.org/officeDocument/2006/relationships/image" Target="../media/image20.png"/><Relationship Id="rId10" Type="http://schemas.microsoft.com/office/2007/relationships/hdphoto" Target="../media/hdphoto5.wdp"/><Relationship Id="rId4" Type="http://schemas.openxmlformats.org/officeDocument/2006/relationships/audio" Target="../media/media2.mp3"/><Relationship Id="rId9" Type="http://schemas.openxmlformats.org/officeDocument/2006/relationships/image" Target="../media/image16.png"/><Relationship Id="rId14" Type="http://schemas.openxmlformats.org/officeDocument/2006/relationships/image" Target="../media/image19.gif"/></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ăm sóc, bảo vệ trẻ em là trách nhiệm của toàn xã hội | Đài Phát thanh và  Truyền hình Hà Tĩnh">
            <a:extLst>
              <a:ext uri="{FF2B5EF4-FFF2-40B4-BE49-F238E27FC236}">
                <a16:creationId xmlns:a16="http://schemas.microsoft.com/office/drawing/2014/main" id="{33F96DEA-4E9D-445A-9237-096A75CF83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0162"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3">
            <a:extLst>
              <a:ext uri="{FF2B5EF4-FFF2-40B4-BE49-F238E27FC236}">
                <a16:creationId xmlns:a16="http://schemas.microsoft.com/office/drawing/2014/main" id="{058C4710-8822-4841-AF34-F676EE5750C3}"/>
              </a:ext>
            </a:extLst>
          </p:cNvPr>
          <p:cNvSpPr/>
          <p:nvPr/>
        </p:nvSpPr>
        <p:spPr>
          <a:xfrm>
            <a:off x="1405890" y="148590"/>
            <a:ext cx="6812280" cy="1783080"/>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noFill/>
          <a:ln w="28575">
            <a:no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vi-VN" sz="4400" b="1" dirty="0">
              <a:solidFill>
                <a:schemeClr val="accent2">
                  <a:lumMod val="50000"/>
                </a:schemeClr>
              </a:solidFill>
              <a:latin typeface="iCiel Pony" panose="02000000000000000000" pitchFamily="2" charset="0"/>
              <a:ea typeface="DFVN Catchland" pitchFamily="50" charset="0"/>
              <a:cs typeface="AvantGarde" panose="00000400000000000000" pitchFamily="2" charset="0"/>
            </a:endParaRPr>
          </a:p>
          <a:p>
            <a:pPr algn="ctr"/>
            <a:r>
              <a:rPr lang="vi-VN" sz="4400" b="1" dirty="0">
                <a:solidFill>
                  <a:schemeClr val="accent2">
                    <a:lumMod val="50000"/>
                  </a:schemeClr>
                </a:solidFill>
                <a:latin typeface="iCiel Pony" panose="02000000000000000000" pitchFamily="2" charset="0"/>
                <a:ea typeface="DFVN Catchland" pitchFamily="50" charset="0"/>
                <a:cs typeface="AvantGarde" panose="00000400000000000000" pitchFamily="2" charset="0"/>
              </a:rPr>
              <a:t>Luật Bảo vệ, chăm sóc và giáo dục trẻ em</a:t>
            </a:r>
            <a:endParaRPr lang="en-US" sz="4400" b="1" dirty="0">
              <a:solidFill>
                <a:schemeClr val="accent2">
                  <a:lumMod val="50000"/>
                </a:schemeClr>
              </a:solidFill>
              <a:latin typeface="iCiel Pony" panose="02000000000000000000" pitchFamily="2" charset="0"/>
              <a:ea typeface="DFVN Catchland" pitchFamily="50" charset="0"/>
              <a:cs typeface="AvantGarde" panose="00000400000000000000" pitchFamily="2" charset="0"/>
            </a:endParaRPr>
          </a:p>
        </p:txBody>
      </p:sp>
      <p:sp>
        <p:nvSpPr>
          <p:cNvPr id="12" name="Rectangle: Rounded Corners 3">
            <a:extLst>
              <a:ext uri="{FF2B5EF4-FFF2-40B4-BE49-F238E27FC236}">
                <a16:creationId xmlns:a16="http://schemas.microsoft.com/office/drawing/2014/main" id="{C312EB84-9E97-4DDC-A947-42B2A8AEB9EF}"/>
              </a:ext>
            </a:extLst>
          </p:cNvPr>
          <p:cNvSpPr/>
          <p:nvPr/>
        </p:nvSpPr>
        <p:spPr>
          <a:xfrm>
            <a:off x="369570" y="148590"/>
            <a:ext cx="2350770" cy="910590"/>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noFill/>
          <a:ln w="28575">
            <a:no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vi-VN" sz="2800" b="1" dirty="0">
                <a:solidFill>
                  <a:srgbClr val="002060"/>
                </a:solidFill>
                <a:latin typeface="iCiel Nabila" pitchFamily="2" charset="0"/>
                <a:ea typeface="DFVN Catchland" pitchFamily="50" charset="0"/>
                <a:cs typeface="AvantGarde" panose="00000400000000000000" pitchFamily="2" charset="0"/>
              </a:rPr>
              <a:t>Tập đọc</a:t>
            </a:r>
            <a:endParaRPr lang="en-US" sz="2800" b="1" dirty="0">
              <a:solidFill>
                <a:srgbClr val="002060"/>
              </a:solidFill>
              <a:latin typeface="iCiel Nabila" pitchFamily="2" charset="0"/>
              <a:ea typeface="DFVN Catchland" pitchFamily="50" charset="0"/>
              <a:cs typeface="AvantGarde" panose="00000400000000000000" pitchFamily="2" charset="0"/>
            </a:endParaRPr>
          </a:p>
        </p:txBody>
      </p:sp>
    </p:spTree>
    <p:extLst>
      <p:ext uri="{BB962C8B-B14F-4D97-AF65-F5344CB8AC3E}">
        <p14:creationId xmlns:p14="http://schemas.microsoft.com/office/powerpoint/2010/main" val="28688484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55D40E-D9CE-47DC-BB1E-38DF6AD81268}"/>
              </a:ext>
            </a:extLst>
          </p:cNvPr>
          <p:cNvPicPr>
            <a:picLocks noChangeAspect="1"/>
          </p:cNvPicPr>
          <p:nvPr/>
        </p:nvPicPr>
        <p:blipFill rotWithShape="1">
          <a:blip r:embed="rId2"/>
          <a:srcRect l="4625" t="10244" r="4250" b="3214"/>
          <a:stretch/>
        </p:blipFill>
        <p:spPr>
          <a:xfrm>
            <a:off x="0" y="0"/>
            <a:ext cx="9139678" cy="5143500"/>
          </a:xfrm>
          <a:prstGeom prst="rect">
            <a:avLst/>
          </a:prstGeom>
        </p:spPr>
      </p:pic>
      <p:sp>
        <p:nvSpPr>
          <p:cNvPr id="6" name="Flowchart: Process 5">
            <a:extLst>
              <a:ext uri="{FF2B5EF4-FFF2-40B4-BE49-F238E27FC236}">
                <a16:creationId xmlns:a16="http://schemas.microsoft.com/office/drawing/2014/main" id="{FCBD6BF0-89B1-40FC-9A92-42B57D6036E0}"/>
              </a:ext>
            </a:extLst>
          </p:cNvPr>
          <p:cNvSpPr/>
          <p:nvPr/>
        </p:nvSpPr>
        <p:spPr>
          <a:xfrm>
            <a:off x="0" y="3851910"/>
            <a:ext cx="9052560" cy="1059535"/>
          </a:xfrm>
          <a:prstGeom prst="flowChartProcess">
            <a:avLst/>
          </a:prstGeom>
          <a:solidFill>
            <a:srgbClr val="FFFFDC"/>
          </a:solidFill>
          <a:ln>
            <a:solidFill>
              <a:srgbClr val="FFFF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iCiel Pony" panose="02000000000000000000" pitchFamily="2" charset="0"/>
                <a:ea typeface="DFVN Catchland" pitchFamily="50" charset="0"/>
              </a:rPr>
              <a:t>Vườn hoa ngôi sao bà thích năm xưa đã bị phá hủy. Bà ngoại mình rất buồn, các bạn giúp mình tu sửa lại vườn hoa nhé!</a:t>
            </a:r>
            <a:endParaRPr lang="en-US" sz="2800" dirty="0">
              <a:solidFill>
                <a:srgbClr val="002060"/>
              </a:solidFill>
              <a:latin typeface="iCiel Pony" panose="02000000000000000000" pitchFamily="2" charset="0"/>
              <a:ea typeface="DFVN Catchland" pitchFamily="50" charset="0"/>
            </a:endParaRPr>
          </a:p>
        </p:txBody>
      </p:sp>
    </p:spTree>
    <p:extLst>
      <p:ext uri="{BB962C8B-B14F-4D97-AF65-F5344CB8AC3E}">
        <p14:creationId xmlns:p14="http://schemas.microsoft.com/office/powerpoint/2010/main" val="426666949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ăm sóc, bảo vệ trẻ em là trách nhiệm của toàn xã hội | Đài Phát thanh và  Truyền hình Hà Tĩnh">
            <a:extLst>
              <a:ext uri="{FF2B5EF4-FFF2-40B4-BE49-F238E27FC236}">
                <a16:creationId xmlns:a16="http://schemas.microsoft.com/office/drawing/2014/main" id="{33F96DEA-4E9D-445A-9237-096A75CF83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0162"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3">
            <a:extLst>
              <a:ext uri="{FF2B5EF4-FFF2-40B4-BE49-F238E27FC236}">
                <a16:creationId xmlns:a16="http://schemas.microsoft.com/office/drawing/2014/main" id="{058C4710-8822-4841-AF34-F676EE5750C3}"/>
              </a:ext>
            </a:extLst>
          </p:cNvPr>
          <p:cNvSpPr/>
          <p:nvPr/>
        </p:nvSpPr>
        <p:spPr>
          <a:xfrm>
            <a:off x="1405890" y="148590"/>
            <a:ext cx="6812280" cy="1783080"/>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noFill/>
          <a:ln w="28575">
            <a:no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vi-VN" sz="4400" b="1" dirty="0">
              <a:solidFill>
                <a:schemeClr val="accent2">
                  <a:lumMod val="50000"/>
                </a:schemeClr>
              </a:solidFill>
              <a:latin typeface="iCiel Pony" panose="02000000000000000000" pitchFamily="2" charset="0"/>
              <a:ea typeface="DFVN Catchland" pitchFamily="50" charset="0"/>
              <a:cs typeface="AvantGarde" panose="00000400000000000000" pitchFamily="2" charset="0"/>
            </a:endParaRPr>
          </a:p>
          <a:p>
            <a:pPr algn="ctr"/>
            <a:r>
              <a:rPr lang="vi-VN" sz="4400" b="1" dirty="0">
                <a:solidFill>
                  <a:schemeClr val="accent2">
                    <a:lumMod val="50000"/>
                  </a:schemeClr>
                </a:solidFill>
                <a:latin typeface="iCiel Pony" panose="02000000000000000000" pitchFamily="2" charset="0"/>
                <a:ea typeface="DFVN Catchland" pitchFamily="50" charset="0"/>
                <a:cs typeface="AvantGarde" panose="00000400000000000000" pitchFamily="2" charset="0"/>
              </a:rPr>
              <a:t>Luật Bảo vệ, chăm sóc và giáo dục trẻ em</a:t>
            </a:r>
            <a:endParaRPr lang="en-US" sz="4400" b="1" dirty="0">
              <a:solidFill>
                <a:schemeClr val="accent2">
                  <a:lumMod val="50000"/>
                </a:schemeClr>
              </a:solidFill>
              <a:latin typeface="iCiel Pony" panose="02000000000000000000" pitchFamily="2" charset="0"/>
              <a:ea typeface="DFVN Catchland" pitchFamily="50" charset="0"/>
              <a:cs typeface="AvantGarde" panose="00000400000000000000" pitchFamily="2" charset="0"/>
            </a:endParaRPr>
          </a:p>
        </p:txBody>
      </p:sp>
      <p:sp>
        <p:nvSpPr>
          <p:cNvPr id="12" name="Rectangle: Rounded Corners 3">
            <a:extLst>
              <a:ext uri="{FF2B5EF4-FFF2-40B4-BE49-F238E27FC236}">
                <a16:creationId xmlns:a16="http://schemas.microsoft.com/office/drawing/2014/main" id="{C312EB84-9E97-4DDC-A947-42B2A8AEB9EF}"/>
              </a:ext>
            </a:extLst>
          </p:cNvPr>
          <p:cNvSpPr/>
          <p:nvPr/>
        </p:nvSpPr>
        <p:spPr>
          <a:xfrm>
            <a:off x="369570" y="148590"/>
            <a:ext cx="2350770" cy="910590"/>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noFill/>
          <a:ln w="28575">
            <a:no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vi-VN" sz="2800" b="1" dirty="0">
                <a:solidFill>
                  <a:srgbClr val="002060"/>
                </a:solidFill>
                <a:latin typeface="iCiel Nabila" pitchFamily="2" charset="0"/>
                <a:ea typeface="DFVN Catchland" pitchFamily="50" charset="0"/>
                <a:cs typeface="AvantGarde" panose="00000400000000000000" pitchFamily="2" charset="0"/>
              </a:rPr>
              <a:t>Tập đọc</a:t>
            </a:r>
            <a:endParaRPr lang="en-US" sz="2800" b="1" dirty="0">
              <a:solidFill>
                <a:srgbClr val="002060"/>
              </a:solidFill>
              <a:latin typeface="iCiel Nabila" pitchFamily="2" charset="0"/>
              <a:ea typeface="DFVN Catchland" pitchFamily="50" charset="0"/>
              <a:cs typeface="AvantGarde" panose="00000400000000000000" pitchFamily="2" charset="0"/>
            </a:endParaRPr>
          </a:p>
        </p:txBody>
      </p:sp>
    </p:spTree>
    <p:extLst>
      <p:ext uri="{BB962C8B-B14F-4D97-AF65-F5344CB8AC3E}">
        <p14:creationId xmlns:p14="http://schemas.microsoft.com/office/powerpoint/2010/main" val="4043352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C180D6-A204-4007-86CC-775D71C5BBB1}"/>
              </a:ext>
            </a:extLst>
          </p:cNvPr>
          <p:cNvPicPr>
            <a:picLocks noChangeAspect="1"/>
          </p:cNvPicPr>
          <p:nvPr/>
        </p:nvPicPr>
        <p:blipFill rotWithShape="1">
          <a:blip r:embed="rId2"/>
          <a:srcRect l="13372" r="17675"/>
          <a:stretch/>
        </p:blipFill>
        <p:spPr>
          <a:xfrm>
            <a:off x="0" y="0"/>
            <a:ext cx="9144000" cy="5143500"/>
          </a:xfrm>
          <a:prstGeom prst="rect">
            <a:avLst/>
          </a:prstGeom>
        </p:spPr>
      </p:pic>
      <p:sp>
        <p:nvSpPr>
          <p:cNvPr id="7" name="Rectangle 6">
            <a:extLst>
              <a:ext uri="{FF2B5EF4-FFF2-40B4-BE49-F238E27FC236}">
                <a16:creationId xmlns:a16="http://schemas.microsoft.com/office/drawing/2014/main" id="{A949D93C-2789-46B7-B959-0E2A63F88783}"/>
              </a:ext>
            </a:extLst>
          </p:cNvPr>
          <p:cNvSpPr/>
          <p:nvPr/>
        </p:nvSpPr>
        <p:spPr>
          <a:xfrm>
            <a:off x="1786270" y="1127050"/>
            <a:ext cx="6262577" cy="3445835"/>
          </a:xfrm>
          <a:prstGeom prst="rect">
            <a:avLst/>
          </a:prstGeom>
          <a:solidFill>
            <a:srgbClr val="FEEAC5"/>
          </a:solidFill>
          <a:ln>
            <a:solidFill>
              <a:srgbClr val="FEE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C8E9045-EF70-4B89-B3E3-D5CAC798DCD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7150" b="98988" l="14543" r="28186">
                        <a14:foregroundMark x1="21598" y1="37305" x2="18431" y2="43692"/>
                        <a14:foregroundMark x1="18431" y1="43692" x2="18035" y2="45249"/>
                        <a14:foregroundMark x1="15047" y1="45483" x2="15047" y2="45483"/>
                        <a14:foregroundMark x1="14795" y1="53583" x2="14795" y2="48676"/>
                        <a14:foregroundMark x1="26026" y1="72897" x2="28006" y2="85903"/>
                        <a14:foregroundMark x1="28186" y1="79517" x2="28186" y2="82321"/>
                        <a14:foregroundMark x1="19366" y1="83567" x2="16991" y2="92134"/>
                        <a14:foregroundMark x1="16991" y1="92134" x2="20518" y2="97897"/>
                        <a14:foregroundMark x1="20518" y1="97897" x2="24442" y2="97274"/>
                        <a14:foregroundMark x1="24442" y1="97274" x2="24154" y2="84268"/>
                        <a14:foregroundMark x1="24154" y1="84268" x2="23290" y2="80607"/>
                        <a14:foregroundMark x1="16883" y1="98754" x2="26278" y2="98988"/>
                        <a14:foregroundMark x1="25774" y1="95794" x2="27178" y2="94081"/>
                        <a14:foregroundMark x1="18035" y1="64097" x2="19294" y2="68614"/>
                        <a14:foregroundMark x1="22786" y1="46495" x2="23110" y2="55763"/>
                        <a14:foregroundMark x1="15695" y1="69237" x2="14543" y2="79050"/>
                        <a14:foregroundMark x1="14543" y1="79050" x2="16703" y2="77336"/>
                        <a14:backgroundMark x1="24514" y1="38785" x2="27610" y2="51480"/>
                      </a14:backgroundRemoval>
                    </a14:imgEffect>
                  </a14:imgLayer>
                </a14:imgProps>
              </a:ext>
            </a:extLst>
          </a:blip>
          <a:srcRect l="13372" t="33006" r="71180"/>
          <a:stretch/>
        </p:blipFill>
        <p:spPr>
          <a:xfrm>
            <a:off x="0" y="1697665"/>
            <a:ext cx="2048540" cy="3445835"/>
          </a:xfrm>
          <a:prstGeom prst="rect">
            <a:avLst/>
          </a:prstGeom>
        </p:spPr>
      </p:pic>
      <p:pic>
        <p:nvPicPr>
          <p:cNvPr id="8" name="Picture 7">
            <a:extLst>
              <a:ext uri="{FF2B5EF4-FFF2-40B4-BE49-F238E27FC236}">
                <a16:creationId xmlns:a16="http://schemas.microsoft.com/office/drawing/2014/main" id="{F20CDAB5-4D6E-4E68-B992-4CE8A2B089A6}"/>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56776" b="98131" l="71490" r="86861">
                        <a14:foregroundMark x1="75450" y1="64486" x2="77034" y2="64486"/>
                        <a14:foregroundMark x1="85565" y1="69237" x2="85313" y2="86604"/>
                        <a14:foregroundMark x1="85673" y1="74143" x2="86753" y2="94782"/>
                        <a14:foregroundMark x1="86753" y1="94782" x2="86897" y2="95561"/>
                        <a14:foregroundMark x1="84593" y1="98131" x2="82937" y2="97741"/>
                        <a14:foregroundMark x1="78114" y1="66900" x2="81749" y2="66900"/>
                        <a14:foregroundMark x1="77106" y1="62617" x2="78438" y2="63474"/>
                        <a14:foregroundMark x1="79266" y1="64720" x2="79266" y2="64720"/>
                        <a14:foregroundMark x1="77682" y1="69237" x2="82073" y2="69470"/>
                        <a14:foregroundMark x1="80994" y1="69470" x2="78006" y2="69237"/>
                        <a14:backgroundMark x1="73434" y1="66044" x2="73434" y2="66044"/>
                        <a14:backgroundMark x1="72354" y1="66044" x2="72714" y2="72040"/>
                        <a14:backgroundMark x1="72966" y1="71573" x2="72858" y2="75623"/>
                        <a14:backgroundMark x1="74946" y1="61293" x2="75954" y2="59112"/>
                        <a14:backgroundMark x1="73290" y1="68146" x2="72858" y2="72430"/>
                      </a14:backgroundRemoval>
                    </a14:imgEffect>
                  </a14:imgLayer>
                </a14:imgProps>
              </a:ext>
            </a:extLst>
          </a:blip>
          <a:srcRect l="69870" t="52024" r="12972"/>
          <a:stretch/>
        </p:blipFill>
        <p:spPr>
          <a:xfrm>
            <a:off x="7240766" y="2264737"/>
            <a:ext cx="2275369" cy="2931928"/>
          </a:xfrm>
          <a:prstGeom prst="rect">
            <a:avLst/>
          </a:prstGeom>
        </p:spPr>
      </p:pic>
      <p:pic>
        <p:nvPicPr>
          <p:cNvPr id="9" name="Picture 8">
            <a:extLst>
              <a:ext uri="{FF2B5EF4-FFF2-40B4-BE49-F238E27FC236}">
                <a16:creationId xmlns:a16="http://schemas.microsoft.com/office/drawing/2014/main" id="{F9EDD565-6505-4E6F-830C-64DCAA66E6B0}"/>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427" b="13474" l="32973" r="67387">
                        <a14:foregroundMark x1="33081" y1="6698" x2="35817" y2="8178"/>
                        <a14:foregroundMark x1="64723" y1="9268" x2="66487" y2="6698"/>
                        <a14:foregroundMark x1="66631" y1="11994" x2="67135" y2="13084"/>
                        <a14:foregroundMark x1="67387" y1="6464" x2="67315" y2="6698"/>
                        <a14:foregroundMark x1="67315" y1="6698" x2="67315" y2="6698"/>
                      </a14:backgroundRemoval>
                    </a14:imgEffect>
                  </a14:imgLayer>
                </a14:imgProps>
              </a:ext>
            </a:extLst>
          </a:blip>
          <a:srcRect l="31546" t="2205" r="31973" b="85185"/>
          <a:stretch/>
        </p:blipFill>
        <p:spPr>
          <a:xfrm>
            <a:off x="2259418" y="-127596"/>
            <a:ext cx="5316279" cy="1492101"/>
          </a:xfrm>
          <a:prstGeom prst="rect">
            <a:avLst/>
          </a:prstGeom>
        </p:spPr>
      </p:pic>
      <p:sp>
        <p:nvSpPr>
          <p:cNvPr id="10" name="Rectangle: Rounded Corners 9">
            <a:extLst>
              <a:ext uri="{FF2B5EF4-FFF2-40B4-BE49-F238E27FC236}">
                <a16:creationId xmlns:a16="http://schemas.microsoft.com/office/drawing/2014/main" id="{FF885B2A-8CF6-46EF-B44C-25934682BB3A}"/>
              </a:ext>
            </a:extLst>
          </p:cNvPr>
          <p:cNvSpPr/>
          <p:nvPr/>
        </p:nvSpPr>
        <p:spPr>
          <a:xfrm>
            <a:off x="3870251" y="244547"/>
            <a:ext cx="2264735" cy="552895"/>
          </a:xfrm>
          <a:prstGeom prst="roundRect">
            <a:avLst/>
          </a:prstGeom>
          <a:solidFill>
            <a:srgbClr val="F8A711"/>
          </a:solidFill>
          <a:ln>
            <a:solidFill>
              <a:srgbClr val="F8A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10C25C9-0F05-4B67-908C-67FF0E76F5FC}"/>
              </a:ext>
            </a:extLst>
          </p:cNvPr>
          <p:cNvSpPr txBox="1"/>
          <p:nvPr/>
        </p:nvSpPr>
        <p:spPr>
          <a:xfrm>
            <a:off x="1919178" y="1548739"/>
            <a:ext cx="6002078" cy="1089660"/>
          </a:xfrm>
          <a:prstGeom prst="roundRect">
            <a:avLst/>
          </a:prstGeom>
          <a:noFill/>
        </p:spPr>
        <p:txBody>
          <a:bodyPr wrap="square" lIns="0" tIns="0" rIns="0" bIns="0" rtlCol="0">
            <a:spAutoFit/>
          </a:bodyPr>
          <a:lstStyle/>
          <a:p>
            <a:pPr algn="ctr"/>
            <a:r>
              <a:rPr lang="vi-VN" sz="3200" b="1" dirty="0">
                <a:solidFill>
                  <a:schemeClr val="accent2">
                    <a:lumMod val="50000"/>
                  </a:schemeClr>
                </a:solidFill>
                <a:latin typeface="iCiel Pony" panose="02000000000000000000" pitchFamily="2" charset="0"/>
                <a:ea typeface="AvantGarde" panose="00000400000000000000" pitchFamily="2" charset="0"/>
                <a:cs typeface="AvantGarde" panose="00000400000000000000" pitchFamily="2" charset="0"/>
              </a:rPr>
              <a:t>1) </a:t>
            </a:r>
            <a:r>
              <a:rPr lang="en-SG" sz="3200" b="1" dirty="0" err="1">
                <a:solidFill>
                  <a:schemeClr val="accent2">
                    <a:lumMod val="50000"/>
                  </a:schemeClr>
                </a:solidFill>
                <a:latin typeface="iCiel Pony" panose="02000000000000000000" pitchFamily="2" charset="0"/>
                <a:ea typeface="AvantGarde" panose="00000400000000000000" pitchFamily="2" charset="0"/>
                <a:cs typeface="AvantGarde" panose="00000400000000000000" pitchFamily="2" charset="0"/>
              </a:rPr>
              <a:t>Đọc</a:t>
            </a:r>
            <a:r>
              <a:rPr lang="en-SG" sz="3200" b="1" dirty="0">
                <a:solidFill>
                  <a:schemeClr val="accent2">
                    <a:lumMod val="50000"/>
                  </a:schemeClr>
                </a:solidFill>
                <a:latin typeface="iCiel Pony" panose="02000000000000000000" pitchFamily="2" charset="0"/>
                <a:ea typeface="AvantGarde" panose="00000400000000000000" pitchFamily="2" charset="0"/>
                <a:cs typeface="AvantGarde" panose="00000400000000000000" pitchFamily="2" charset="0"/>
              </a:rPr>
              <a:t> </a:t>
            </a:r>
            <a:r>
              <a:rPr lang="vi-VN" sz="3200" b="1" dirty="0">
                <a:solidFill>
                  <a:schemeClr val="accent2">
                    <a:lumMod val="50000"/>
                  </a:schemeClr>
                </a:solidFill>
                <a:latin typeface="iCiel Pony" panose="02000000000000000000" pitchFamily="2" charset="0"/>
                <a:ea typeface="AvantGarde" panose="00000400000000000000" pitchFamily="2" charset="0"/>
                <a:cs typeface="AvantGarde" panose="00000400000000000000" pitchFamily="2" charset="0"/>
              </a:rPr>
              <a:t>đúng, trôi chảy; </a:t>
            </a:r>
          </a:p>
          <a:p>
            <a:pPr algn="ctr"/>
            <a:r>
              <a:rPr lang="vi-VN" sz="3200" b="1" dirty="0">
                <a:solidFill>
                  <a:schemeClr val="accent2">
                    <a:lumMod val="50000"/>
                  </a:schemeClr>
                </a:solidFill>
                <a:latin typeface="iCiel Pony" panose="02000000000000000000" pitchFamily="2" charset="0"/>
                <a:ea typeface="AvantGarde" panose="00000400000000000000" pitchFamily="2" charset="0"/>
                <a:cs typeface="AvantGarde" panose="00000400000000000000" pitchFamily="2" charset="0"/>
              </a:rPr>
              <a:t>đọc diễn cảm bài đọc.</a:t>
            </a:r>
            <a:endParaRPr lang="en-US" sz="3200" b="1" dirty="0">
              <a:solidFill>
                <a:schemeClr val="accent2">
                  <a:lumMod val="50000"/>
                </a:schemeClr>
              </a:solidFill>
              <a:latin typeface="iCiel Pony" panose="02000000000000000000" pitchFamily="2" charset="0"/>
              <a:ea typeface="AvantGarde" panose="00000400000000000000" pitchFamily="2" charset="0"/>
              <a:cs typeface="AvantGarde" panose="00000400000000000000" pitchFamily="2" charset="0"/>
            </a:endParaRPr>
          </a:p>
        </p:txBody>
      </p:sp>
      <p:sp>
        <p:nvSpPr>
          <p:cNvPr id="12" name="TextBox 11">
            <a:extLst>
              <a:ext uri="{FF2B5EF4-FFF2-40B4-BE49-F238E27FC236}">
                <a16:creationId xmlns:a16="http://schemas.microsoft.com/office/drawing/2014/main" id="{0CA2E54C-09FF-4CEF-A511-CB7675465428}"/>
              </a:ext>
            </a:extLst>
          </p:cNvPr>
          <p:cNvSpPr txBox="1"/>
          <p:nvPr/>
        </p:nvSpPr>
        <p:spPr>
          <a:xfrm>
            <a:off x="1991390" y="2777248"/>
            <a:ext cx="5872716" cy="1089660"/>
          </a:xfrm>
          <a:prstGeom prst="roundRect">
            <a:avLst/>
          </a:prstGeom>
          <a:noFill/>
        </p:spPr>
        <p:txBody>
          <a:bodyPr wrap="square" lIns="0" tIns="0" rIns="0" bIns="0" rtlCol="0">
            <a:spAutoFit/>
          </a:bodyPr>
          <a:lstStyle/>
          <a:p>
            <a:pPr algn="ctr"/>
            <a:r>
              <a:rPr lang="en-SG" sz="3200" b="1" dirty="0">
                <a:solidFill>
                  <a:srgbClr val="002060"/>
                </a:solidFill>
                <a:latin typeface="iCiel Pony" panose="02000000000000000000" pitchFamily="2" charset="0"/>
                <a:ea typeface="AvantGarde" panose="00000400000000000000" pitchFamily="2" charset="0"/>
                <a:cs typeface="AvantGarde" panose="00000400000000000000" pitchFamily="2" charset="0"/>
              </a:rPr>
              <a:t>2) </a:t>
            </a:r>
            <a:r>
              <a:rPr lang="en-SG" sz="3200" b="1" dirty="0" err="1">
                <a:solidFill>
                  <a:srgbClr val="002060"/>
                </a:solidFill>
                <a:latin typeface="iCiel Pony" panose="02000000000000000000" pitchFamily="2" charset="0"/>
                <a:ea typeface="AvantGarde" panose="00000400000000000000" pitchFamily="2" charset="0"/>
                <a:cs typeface="AvantGarde" panose="00000400000000000000" pitchFamily="2" charset="0"/>
              </a:rPr>
              <a:t>Trình</a:t>
            </a:r>
            <a:r>
              <a:rPr lang="en-SG" sz="3200" b="1" dirty="0">
                <a:solidFill>
                  <a:srgbClr val="002060"/>
                </a:solidFill>
                <a:latin typeface="iCiel Pony" panose="02000000000000000000" pitchFamily="2" charset="0"/>
                <a:ea typeface="AvantGarde" panose="00000400000000000000" pitchFamily="2" charset="0"/>
                <a:cs typeface="AvantGarde" panose="00000400000000000000" pitchFamily="2" charset="0"/>
              </a:rPr>
              <a:t> </a:t>
            </a:r>
            <a:r>
              <a:rPr lang="en-SG" sz="3200" b="1" dirty="0" err="1">
                <a:solidFill>
                  <a:srgbClr val="002060"/>
                </a:solidFill>
                <a:latin typeface="iCiel Pony" panose="02000000000000000000" pitchFamily="2" charset="0"/>
                <a:ea typeface="AvantGarde" panose="00000400000000000000" pitchFamily="2" charset="0"/>
                <a:cs typeface="AvantGarde" panose="00000400000000000000" pitchFamily="2" charset="0"/>
              </a:rPr>
              <a:t>bày</a:t>
            </a:r>
            <a:r>
              <a:rPr lang="en-SG" sz="3200" b="1" dirty="0">
                <a:solidFill>
                  <a:srgbClr val="002060"/>
                </a:solidFill>
                <a:latin typeface="iCiel Pony" panose="02000000000000000000" pitchFamily="2" charset="0"/>
                <a:ea typeface="AvantGarde" panose="00000400000000000000" pitchFamily="2" charset="0"/>
                <a:cs typeface="AvantGarde" panose="00000400000000000000" pitchFamily="2" charset="0"/>
              </a:rPr>
              <a:t> đ</a:t>
            </a:r>
            <a:r>
              <a:rPr lang="vi-VN" sz="3200" b="1" dirty="0">
                <a:solidFill>
                  <a:srgbClr val="002060"/>
                </a:solidFill>
                <a:latin typeface="iCiel Pony" panose="02000000000000000000" pitchFamily="2" charset="0"/>
                <a:ea typeface="AvantGarde" panose="00000400000000000000" pitchFamily="2" charset="0"/>
                <a:cs typeface="AvantGarde" panose="00000400000000000000" pitchFamily="2" charset="0"/>
              </a:rPr>
              <a:t>ược</a:t>
            </a:r>
            <a:r>
              <a:rPr lang="en-SG" sz="3200" b="1" dirty="0">
                <a:solidFill>
                  <a:srgbClr val="002060"/>
                </a:solidFill>
                <a:latin typeface="iCiel Pony" panose="02000000000000000000" pitchFamily="2" charset="0"/>
                <a:ea typeface="AvantGarde" panose="00000400000000000000" pitchFamily="2" charset="0"/>
                <a:cs typeface="AvantGarde" panose="00000400000000000000" pitchFamily="2" charset="0"/>
              </a:rPr>
              <a:t> </a:t>
            </a:r>
            <a:r>
              <a:rPr lang="en-SG" sz="3200" b="1" dirty="0" err="1">
                <a:solidFill>
                  <a:srgbClr val="002060"/>
                </a:solidFill>
                <a:latin typeface="iCiel Pony" panose="02000000000000000000" pitchFamily="2" charset="0"/>
                <a:ea typeface="AvantGarde" panose="00000400000000000000" pitchFamily="2" charset="0"/>
                <a:cs typeface="AvantGarde" panose="00000400000000000000" pitchFamily="2" charset="0"/>
              </a:rPr>
              <a:t>nội</a:t>
            </a:r>
            <a:r>
              <a:rPr lang="en-SG" sz="3200" b="1" dirty="0">
                <a:solidFill>
                  <a:srgbClr val="002060"/>
                </a:solidFill>
                <a:latin typeface="iCiel Pony" panose="02000000000000000000" pitchFamily="2" charset="0"/>
                <a:ea typeface="AvantGarde" panose="00000400000000000000" pitchFamily="2" charset="0"/>
                <a:cs typeface="AvantGarde" panose="00000400000000000000" pitchFamily="2" charset="0"/>
              </a:rPr>
              <a:t> dung</a:t>
            </a:r>
            <a:r>
              <a:rPr lang="vi-VN" sz="3200" b="1" dirty="0">
                <a:solidFill>
                  <a:srgbClr val="002060"/>
                </a:solidFill>
                <a:latin typeface="iCiel Pony" panose="02000000000000000000" pitchFamily="2" charset="0"/>
                <a:ea typeface="AvantGarde" panose="00000400000000000000" pitchFamily="2" charset="0"/>
                <a:cs typeface="AvantGarde" panose="00000400000000000000" pitchFamily="2" charset="0"/>
              </a:rPr>
              <a:t> của mỗi điều luật.</a:t>
            </a:r>
            <a:endParaRPr lang="en-US" sz="3200" b="1" dirty="0">
              <a:solidFill>
                <a:srgbClr val="002060"/>
              </a:solidFill>
              <a:latin typeface="iCiel Pony" panose="02000000000000000000" pitchFamily="2" charset="0"/>
              <a:ea typeface="AvantGarde" panose="00000400000000000000" pitchFamily="2" charset="0"/>
              <a:cs typeface="AvantGarde" panose="00000400000000000000" pitchFamily="2" charset="0"/>
            </a:endParaRPr>
          </a:p>
        </p:txBody>
      </p:sp>
      <p:pic>
        <p:nvPicPr>
          <p:cNvPr id="13" name="Picture 12">
            <a:extLst>
              <a:ext uri="{FF2B5EF4-FFF2-40B4-BE49-F238E27FC236}">
                <a16:creationId xmlns:a16="http://schemas.microsoft.com/office/drawing/2014/main" id="{910BD665-0F1D-4C36-914A-AB15637E8B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70251" y="151122"/>
            <a:ext cx="2217697" cy="717383"/>
          </a:xfrm>
          <a:prstGeom prst="rect">
            <a:avLst/>
          </a:prstGeom>
        </p:spPr>
      </p:pic>
    </p:spTree>
    <p:extLst>
      <p:ext uri="{BB962C8B-B14F-4D97-AF65-F5344CB8AC3E}">
        <p14:creationId xmlns:p14="http://schemas.microsoft.com/office/powerpoint/2010/main" val="3978603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0000">
                                          <p:cBhvr additive="base">
                                            <p:cTn id="7" dur="13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8" dur="13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60000">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14:bounceEnd="60000">
                                          <p:cBhvr additive="base">
                                            <p:cTn id="13" dur="140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14" dur="14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300" fill="hold"/>
                                            <p:tgtEl>
                                              <p:spTgt spid="11"/>
                                            </p:tgtEl>
                                            <p:attrNameLst>
                                              <p:attrName>ppt_x</p:attrName>
                                            </p:attrNameLst>
                                          </p:cBhvr>
                                          <p:tavLst>
                                            <p:tav tm="0">
                                              <p:val>
                                                <p:strVal val="#ppt_x"/>
                                              </p:val>
                                            </p:tav>
                                            <p:tav tm="100000">
                                              <p:val>
                                                <p:strVal val="#ppt_x"/>
                                              </p:val>
                                            </p:tav>
                                          </p:tavLst>
                                        </p:anim>
                                        <p:anim calcmode="lin" valueType="num">
                                          <p:cBhvr additive="base">
                                            <p:cTn id="8" dur="13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400" fill="hold"/>
                                            <p:tgtEl>
                                              <p:spTgt spid="12"/>
                                            </p:tgtEl>
                                            <p:attrNameLst>
                                              <p:attrName>ppt_x</p:attrName>
                                            </p:attrNameLst>
                                          </p:cBhvr>
                                          <p:tavLst>
                                            <p:tav tm="0">
                                              <p:val>
                                                <p:strVal val="#ppt_x"/>
                                              </p:val>
                                            </p:tav>
                                            <p:tav tm="100000">
                                              <p:val>
                                                <p:strVal val="#ppt_x"/>
                                              </p:val>
                                            </p:tav>
                                          </p:tavLst>
                                        </p:anim>
                                        <p:anim calcmode="lin" valueType="num">
                                          <p:cBhvr additive="base">
                                            <p:cTn id="14" dur="14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0A59EE-DAD9-41F1-AE64-E70873AA31C4}"/>
              </a:ext>
            </a:extLst>
          </p:cNvPr>
          <p:cNvPicPr>
            <a:picLocks noChangeAspect="1"/>
          </p:cNvPicPr>
          <p:nvPr/>
        </p:nvPicPr>
        <p:blipFill rotWithShape="1">
          <a:blip r:embed="rId2"/>
          <a:srcRect l="12124" t="11327" r="9625" b="6188"/>
          <a:stretch/>
        </p:blipFill>
        <p:spPr>
          <a:xfrm>
            <a:off x="0" y="0"/>
            <a:ext cx="9144000" cy="5143500"/>
          </a:xfrm>
          <a:prstGeom prst="rect">
            <a:avLst/>
          </a:prstGeom>
        </p:spPr>
      </p:pic>
      <p:pic>
        <p:nvPicPr>
          <p:cNvPr id="1026" name="Picture 2" descr="Jungle wooden frame with grass and liana user Vector Image">
            <a:extLst>
              <a:ext uri="{FF2B5EF4-FFF2-40B4-BE49-F238E27FC236}">
                <a16:creationId xmlns:a16="http://schemas.microsoft.com/office/drawing/2014/main" id="{DD80234E-DA5C-4F97-9264-B7127B698EB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3900" r="94900">
                        <a14:foregroundMark x1="3900" y1="33974" x2="9600" y2="28718"/>
                        <a14:foregroundMark x1="91100" y1="25513" x2="91100" y2="25513"/>
                        <a14:foregroundMark x1="94900" y1="40385" x2="94900" y2="40385"/>
                      </a14:backgroundRemoval>
                    </a14:imgEffect>
                  </a14:imgLayer>
                </a14:imgProps>
              </a:ext>
              <a:ext uri="{28A0092B-C50C-407E-A947-70E740481C1C}">
                <a14:useLocalDpi xmlns:a14="http://schemas.microsoft.com/office/drawing/2010/main" val="0"/>
              </a:ext>
            </a:extLst>
          </a:blip>
          <a:srcRect t="12037" b="23102"/>
          <a:stretch/>
        </p:blipFill>
        <p:spPr bwMode="auto">
          <a:xfrm>
            <a:off x="1634490" y="3211830"/>
            <a:ext cx="5612130" cy="18516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8CF5E33-81CE-4F1D-88D1-94BAA34A952F}"/>
              </a:ext>
            </a:extLst>
          </p:cNvPr>
          <p:cNvPicPr>
            <a:picLocks noChangeAspect="1"/>
          </p:cNvPicPr>
          <p:nvPr/>
        </p:nvPicPr>
        <p:blipFill>
          <a:blip r:embed="rId5"/>
          <a:stretch>
            <a:fillRect/>
          </a:stretch>
        </p:blipFill>
        <p:spPr>
          <a:xfrm>
            <a:off x="2171561" y="3513146"/>
            <a:ext cx="4537987" cy="1249027"/>
          </a:xfrm>
          <a:prstGeom prst="rect">
            <a:avLst/>
          </a:prstGeom>
        </p:spPr>
      </p:pic>
    </p:spTree>
    <p:extLst>
      <p:ext uri="{BB962C8B-B14F-4D97-AF65-F5344CB8AC3E}">
        <p14:creationId xmlns:p14="http://schemas.microsoft.com/office/powerpoint/2010/main" val="621815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29D412-1399-40DE-AFDC-2835BDBF9E11}"/>
              </a:ext>
            </a:extLst>
          </p:cNvPr>
          <p:cNvPicPr>
            <a:picLocks noChangeAspect="1"/>
          </p:cNvPicPr>
          <p:nvPr/>
        </p:nvPicPr>
        <p:blipFill rotWithShape="1">
          <a:blip r:embed="rId2"/>
          <a:srcRect l="34338" t="9743" r="7246" b="30204"/>
          <a:stretch/>
        </p:blipFill>
        <p:spPr>
          <a:xfrm>
            <a:off x="-16021" y="-3670"/>
            <a:ext cx="9165987" cy="5147169"/>
          </a:xfrm>
          <a:prstGeom prst="rect">
            <a:avLst/>
          </a:prstGeom>
        </p:spPr>
      </p:pic>
      <p:sp>
        <p:nvSpPr>
          <p:cNvPr id="5" name="Rectangle: Rounded Corners 3">
            <a:extLst>
              <a:ext uri="{FF2B5EF4-FFF2-40B4-BE49-F238E27FC236}">
                <a16:creationId xmlns:a16="http://schemas.microsoft.com/office/drawing/2014/main" id="{B391B6CB-DD97-4440-953E-F90E7BB0F326}"/>
              </a:ext>
            </a:extLst>
          </p:cNvPr>
          <p:cNvSpPr/>
          <p:nvPr/>
        </p:nvSpPr>
        <p:spPr>
          <a:xfrm>
            <a:off x="240030" y="217170"/>
            <a:ext cx="8629650" cy="475488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C0000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Rectangle 5">
            <a:extLst>
              <a:ext uri="{FF2B5EF4-FFF2-40B4-BE49-F238E27FC236}">
                <a16:creationId xmlns:a16="http://schemas.microsoft.com/office/drawing/2014/main" id="{C7C99239-A5D6-4C02-A0DC-B0640742F424}"/>
              </a:ext>
            </a:extLst>
          </p:cNvPr>
          <p:cNvSpPr/>
          <p:nvPr/>
        </p:nvSpPr>
        <p:spPr>
          <a:xfrm>
            <a:off x="1960468" y="358212"/>
            <a:ext cx="5340244" cy="692497"/>
          </a:xfrm>
          <a:prstGeom prst="rect">
            <a:avLst/>
          </a:prstGeom>
          <a:noFill/>
        </p:spPr>
        <p:txBody>
          <a:bodyPr wrap="none" lIns="68580" tIns="34290" rIns="68580" bIns="34290">
            <a:spAutoFit/>
          </a:bodyPr>
          <a:lstStyle/>
          <a:p>
            <a:pPr algn="ctr"/>
            <a:r>
              <a:rPr lang="vi-VN" sz="4050" b="1" dirty="0">
                <a:ln w="13462">
                  <a:solidFill>
                    <a:srgbClr val="0070C0"/>
                  </a:solidFill>
                  <a:prstDash val="solid"/>
                </a:ln>
                <a:solidFill>
                  <a:srgbClr val="0070C0"/>
                </a:solidFill>
                <a:latin typeface="iCiel Pony" panose="02000000000000000000" pitchFamily="2" charset="0"/>
              </a:rPr>
              <a:t>Tiêu chí đọc</a:t>
            </a:r>
            <a:r>
              <a:rPr lang="en-SG" sz="4050" b="1" dirty="0">
                <a:ln w="13462">
                  <a:solidFill>
                    <a:srgbClr val="0070C0"/>
                  </a:solidFill>
                  <a:prstDash val="solid"/>
                </a:ln>
                <a:solidFill>
                  <a:srgbClr val="0070C0"/>
                </a:solidFill>
                <a:latin typeface="iCiel Pony" panose="02000000000000000000" pitchFamily="2" charset="0"/>
              </a:rPr>
              <a:t> </a:t>
            </a:r>
            <a:r>
              <a:rPr lang="en-SG" sz="4050" b="1" dirty="0" err="1">
                <a:ln w="13462">
                  <a:solidFill>
                    <a:srgbClr val="0070C0"/>
                  </a:solidFill>
                  <a:prstDash val="solid"/>
                </a:ln>
                <a:solidFill>
                  <a:srgbClr val="0070C0"/>
                </a:solidFill>
                <a:latin typeface="iCiel Pony" panose="02000000000000000000" pitchFamily="2" charset="0"/>
              </a:rPr>
              <a:t>và</a:t>
            </a:r>
            <a:r>
              <a:rPr lang="en-SG" sz="4050" b="1" dirty="0">
                <a:ln w="13462">
                  <a:solidFill>
                    <a:srgbClr val="0070C0"/>
                  </a:solidFill>
                  <a:prstDash val="solid"/>
                </a:ln>
                <a:solidFill>
                  <a:srgbClr val="0070C0"/>
                </a:solidFill>
                <a:latin typeface="iCiel Pony" panose="02000000000000000000" pitchFamily="2" charset="0"/>
              </a:rPr>
              <a:t> </a:t>
            </a:r>
            <a:r>
              <a:rPr lang="en-SG" sz="4050" b="1" dirty="0" err="1">
                <a:ln w="13462">
                  <a:solidFill>
                    <a:srgbClr val="0070C0"/>
                  </a:solidFill>
                  <a:prstDash val="solid"/>
                </a:ln>
                <a:solidFill>
                  <a:srgbClr val="0070C0"/>
                </a:solidFill>
                <a:latin typeface="iCiel Pony" panose="02000000000000000000" pitchFamily="2" charset="0"/>
              </a:rPr>
              <a:t>nhận</a:t>
            </a:r>
            <a:r>
              <a:rPr lang="en-SG" sz="4050" b="1" dirty="0">
                <a:ln w="13462">
                  <a:solidFill>
                    <a:srgbClr val="0070C0"/>
                  </a:solidFill>
                  <a:prstDash val="solid"/>
                </a:ln>
                <a:solidFill>
                  <a:srgbClr val="0070C0"/>
                </a:solidFill>
                <a:latin typeface="iCiel Pony" panose="02000000000000000000" pitchFamily="2" charset="0"/>
              </a:rPr>
              <a:t> </a:t>
            </a:r>
            <a:r>
              <a:rPr lang="en-SG" sz="4050" b="1" dirty="0" err="1">
                <a:ln w="13462">
                  <a:solidFill>
                    <a:srgbClr val="0070C0"/>
                  </a:solidFill>
                  <a:prstDash val="solid"/>
                </a:ln>
                <a:solidFill>
                  <a:srgbClr val="0070C0"/>
                </a:solidFill>
                <a:latin typeface="iCiel Pony" panose="02000000000000000000" pitchFamily="2" charset="0"/>
              </a:rPr>
              <a:t>xét</a:t>
            </a:r>
            <a:endParaRPr lang="en-US" sz="4050" b="1" dirty="0">
              <a:ln w="13462">
                <a:solidFill>
                  <a:srgbClr val="0070C0"/>
                </a:solidFill>
                <a:prstDash val="solid"/>
              </a:ln>
              <a:solidFill>
                <a:srgbClr val="0070C0"/>
              </a:solidFill>
              <a:latin typeface="iCiel Pony" panose="02000000000000000000" pitchFamily="2" charset="0"/>
            </a:endParaRPr>
          </a:p>
        </p:txBody>
      </p:sp>
      <p:sp>
        <p:nvSpPr>
          <p:cNvPr id="7" name="Rectangle: Rounded Corners 6">
            <a:extLst>
              <a:ext uri="{FF2B5EF4-FFF2-40B4-BE49-F238E27FC236}">
                <a16:creationId xmlns:a16="http://schemas.microsoft.com/office/drawing/2014/main" id="{B6FB5F77-ABE8-4D55-9573-995320577F3C}"/>
              </a:ext>
            </a:extLst>
          </p:cNvPr>
          <p:cNvSpPr/>
          <p:nvPr/>
        </p:nvSpPr>
        <p:spPr>
          <a:xfrm>
            <a:off x="426295" y="1616698"/>
            <a:ext cx="3974255" cy="817079"/>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Đọc</a:t>
            </a:r>
            <a:r>
              <a:rPr lang="en-SG" sz="21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đúng</a:t>
            </a:r>
            <a:r>
              <a:rPr lang="en-SG" sz="21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tiếng</a:t>
            </a:r>
            <a:r>
              <a:rPr lang="en-SG" sz="21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đúng</a:t>
            </a:r>
            <a:r>
              <a:rPr lang="en-SG" sz="21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từ</a:t>
            </a:r>
            <a:r>
              <a:rPr lang="en-SG" sz="21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p>
          <a:p>
            <a:pPr algn="ctr"/>
            <a:r>
              <a:rPr lang="en-SG" sz="21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l</a:t>
            </a:r>
            <a:r>
              <a:rPr lang="vi-VN" sz="21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ưu</a:t>
            </a:r>
            <a:r>
              <a:rPr lang="en-SG" sz="21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loát</a:t>
            </a:r>
            <a:r>
              <a:rPr lang="en-SG" sz="21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mạch</a:t>
            </a:r>
            <a:r>
              <a:rPr lang="en-SG" sz="21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lạc</a:t>
            </a:r>
            <a:endParaRPr lang="en-US" sz="2100" b="1" dirty="0">
              <a:solidFill>
                <a:srgbClr val="C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Rectangle: Rounded Corners 7">
            <a:extLst>
              <a:ext uri="{FF2B5EF4-FFF2-40B4-BE49-F238E27FC236}">
                <a16:creationId xmlns:a16="http://schemas.microsoft.com/office/drawing/2014/main" id="{1216DAE6-23AF-4C80-AF27-FD3A960A2A2B}"/>
              </a:ext>
            </a:extLst>
          </p:cNvPr>
          <p:cNvSpPr/>
          <p:nvPr/>
        </p:nvSpPr>
        <p:spPr>
          <a:xfrm>
            <a:off x="507214" y="2659319"/>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Ngắt, nghỉ hơi đúng ở các dấu câu, </a:t>
            </a:r>
            <a:r>
              <a:rPr lang="en-SG" sz="21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cụm</a:t>
            </a:r>
            <a:r>
              <a:rPr lang="en-SG" sz="21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từ</a:t>
            </a:r>
            <a:r>
              <a:rPr lang="en-SG" sz="21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rõ</a:t>
            </a:r>
            <a:r>
              <a:rPr lang="en-SG" sz="21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nghĩa</a:t>
            </a:r>
            <a:endParaRPr lang="vi-VN" sz="2100" b="1" dirty="0">
              <a:solidFill>
                <a:srgbClr val="C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9" name="Rectangle: Rounded Corners 8">
            <a:extLst>
              <a:ext uri="{FF2B5EF4-FFF2-40B4-BE49-F238E27FC236}">
                <a16:creationId xmlns:a16="http://schemas.microsoft.com/office/drawing/2014/main" id="{D3512668-BA4A-463B-9EE8-B2D65C778D06}"/>
              </a:ext>
            </a:extLst>
          </p:cNvPr>
          <p:cNvSpPr/>
          <p:nvPr/>
        </p:nvSpPr>
        <p:spPr>
          <a:xfrm>
            <a:off x="426295" y="3697771"/>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Cường độ đọc, tốc độ đọc đạt yêu cầu</a:t>
            </a:r>
          </a:p>
        </p:txBody>
      </p:sp>
      <p:sp>
        <p:nvSpPr>
          <p:cNvPr id="10" name="TextBox 9">
            <a:extLst>
              <a:ext uri="{FF2B5EF4-FFF2-40B4-BE49-F238E27FC236}">
                <a16:creationId xmlns:a16="http://schemas.microsoft.com/office/drawing/2014/main" id="{B5492CEB-7D27-4749-84C5-DA8FF4E74E0E}"/>
              </a:ext>
            </a:extLst>
          </p:cNvPr>
          <p:cNvSpPr txBox="1"/>
          <p:nvPr/>
        </p:nvSpPr>
        <p:spPr>
          <a:xfrm>
            <a:off x="1256269" y="1188387"/>
            <a:ext cx="2114549" cy="415498"/>
          </a:xfrm>
          <a:prstGeom prst="rect">
            <a:avLst/>
          </a:prstGeom>
          <a:noFill/>
        </p:spPr>
        <p:txBody>
          <a:bodyPr wrap="square" lIns="0" tIns="0" rIns="0" bIns="0" rtlCol="0">
            <a:spAutoFit/>
          </a:bodyPr>
          <a:lstStyle/>
          <a:p>
            <a:pPr algn="ctr"/>
            <a:r>
              <a:rPr lang="en-SG" sz="2700" b="1" dirty="0">
                <a:solidFill>
                  <a:srgbClr val="002060"/>
                </a:solidFill>
                <a:latin typeface="Quicksand" panose="00000500000000000000" pitchFamily="2" charset="0"/>
                <a:cs typeface="Calibri" panose="020F0502020204030204" pitchFamily="34" charset="0"/>
              </a:rPr>
              <a:t>TIÊU CHÍ</a:t>
            </a:r>
            <a:endParaRPr lang="en-US" sz="2700" b="1" dirty="0">
              <a:solidFill>
                <a:srgbClr val="002060"/>
              </a:solidFill>
              <a:latin typeface="Quicksand" panose="00000500000000000000" pitchFamily="2" charset="0"/>
              <a:cs typeface="Calibri" panose="020F0502020204030204" pitchFamily="34" charset="0"/>
            </a:endParaRPr>
          </a:p>
        </p:txBody>
      </p:sp>
      <p:sp>
        <p:nvSpPr>
          <p:cNvPr id="11" name="TextBox 10">
            <a:extLst>
              <a:ext uri="{FF2B5EF4-FFF2-40B4-BE49-F238E27FC236}">
                <a16:creationId xmlns:a16="http://schemas.microsoft.com/office/drawing/2014/main" id="{EE568532-F299-4A1F-8240-A7C693F5F41F}"/>
              </a:ext>
            </a:extLst>
          </p:cNvPr>
          <p:cNvSpPr txBox="1"/>
          <p:nvPr/>
        </p:nvSpPr>
        <p:spPr>
          <a:xfrm>
            <a:off x="4148184" y="1240818"/>
            <a:ext cx="2114549" cy="323165"/>
          </a:xfrm>
          <a:prstGeom prst="rect">
            <a:avLst/>
          </a:prstGeom>
          <a:noFill/>
        </p:spPr>
        <p:txBody>
          <a:bodyPr wrap="square" lIns="0" tIns="0" rIns="0" bIns="0" rtlCol="0">
            <a:spAutoFit/>
          </a:bodyPr>
          <a:lstStyle/>
          <a:p>
            <a:pPr algn="ctr"/>
            <a:r>
              <a:rPr lang="en-SG" sz="2100" b="1" dirty="0" err="1">
                <a:solidFill>
                  <a:srgbClr val="002060"/>
                </a:solidFill>
                <a:latin typeface="Quicksand" panose="00000500000000000000" pitchFamily="2" charset="0"/>
                <a:cs typeface="Calibri" panose="020F0502020204030204" pitchFamily="34" charset="0"/>
              </a:rPr>
              <a:t>Bình</a:t>
            </a:r>
            <a:r>
              <a:rPr lang="en-SG" sz="2100" b="1" dirty="0">
                <a:solidFill>
                  <a:srgbClr val="002060"/>
                </a:solidFill>
                <a:latin typeface="Quicksand" panose="00000500000000000000" pitchFamily="2" charset="0"/>
                <a:cs typeface="Calibri" panose="020F0502020204030204" pitchFamily="34" charset="0"/>
              </a:rPr>
              <a:t> </a:t>
            </a:r>
            <a:r>
              <a:rPr lang="en-SG" sz="2100" b="1" dirty="0" err="1">
                <a:solidFill>
                  <a:srgbClr val="002060"/>
                </a:solidFill>
                <a:latin typeface="Quicksand" panose="00000500000000000000" pitchFamily="2" charset="0"/>
                <a:cs typeface="Calibri" panose="020F0502020204030204" pitchFamily="34" charset="0"/>
              </a:rPr>
              <a:t>th</a:t>
            </a:r>
            <a:r>
              <a:rPr lang="vi-VN" sz="2100" b="1" dirty="0">
                <a:solidFill>
                  <a:srgbClr val="002060"/>
                </a:solidFill>
                <a:latin typeface="Quicksand" panose="00000500000000000000" pitchFamily="2" charset="0"/>
                <a:cs typeface="Calibri" panose="020F0502020204030204" pitchFamily="34" charset="0"/>
              </a:rPr>
              <a:t>ường</a:t>
            </a:r>
            <a:endParaRPr lang="en-US" sz="2100" b="1" dirty="0">
              <a:solidFill>
                <a:srgbClr val="002060"/>
              </a:solidFill>
              <a:latin typeface="Quicksand" panose="00000500000000000000" pitchFamily="2" charset="0"/>
              <a:cs typeface="Calibri" panose="020F0502020204030204" pitchFamily="34" charset="0"/>
            </a:endParaRPr>
          </a:p>
        </p:txBody>
      </p:sp>
      <p:sp>
        <p:nvSpPr>
          <p:cNvPr id="12" name="TextBox 11">
            <a:extLst>
              <a:ext uri="{FF2B5EF4-FFF2-40B4-BE49-F238E27FC236}">
                <a16:creationId xmlns:a16="http://schemas.microsoft.com/office/drawing/2014/main" id="{E2E9E088-92AF-446E-952A-F5F4B12DCE9D}"/>
              </a:ext>
            </a:extLst>
          </p:cNvPr>
          <p:cNvSpPr txBox="1"/>
          <p:nvPr/>
        </p:nvSpPr>
        <p:spPr>
          <a:xfrm>
            <a:off x="6148433" y="1265370"/>
            <a:ext cx="937259" cy="323165"/>
          </a:xfrm>
          <a:prstGeom prst="rect">
            <a:avLst/>
          </a:prstGeom>
          <a:noFill/>
        </p:spPr>
        <p:txBody>
          <a:bodyPr wrap="square" lIns="0" tIns="0" rIns="0" bIns="0" rtlCol="0">
            <a:spAutoFit/>
          </a:bodyPr>
          <a:lstStyle/>
          <a:p>
            <a:pPr algn="ctr"/>
            <a:r>
              <a:rPr lang="en-SG" sz="2100" b="1">
                <a:solidFill>
                  <a:srgbClr val="002060"/>
                </a:solidFill>
                <a:latin typeface="Quicksand" panose="00000500000000000000" pitchFamily="2" charset="0"/>
                <a:cs typeface="Calibri" panose="020F0502020204030204" pitchFamily="34" charset="0"/>
              </a:rPr>
              <a:t>Tốt</a:t>
            </a:r>
            <a:endParaRPr lang="en-US" sz="2100" b="1">
              <a:solidFill>
                <a:srgbClr val="002060"/>
              </a:solidFill>
              <a:latin typeface="Quicksand" panose="00000500000000000000" pitchFamily="2" charset="0"/>
              <a:cs typeface="Calibri" panose="020F0502020204030204" pitchFamily="34" charset="0"/>
            </a:endParaRPr>
          </a:p>
        </p:txBody>
      </p:sp>
      <p:sp>
        <p:nvSpPr>
          <p:cNvPr id="13" name="TextBox 12">
            <a:extLst>
              <a:ext uri="{FF2B5EF4-FFF2-40B4-BE49-F238E27FC236}">
                <a16:creationId xmlns:a16="http://schemas.microsoft.com/office/drawing/2014/main" id="{46FD93E8-FF7D-4094-B230-4DDBACC2BA11}"/>
              </a:ext>
            </a:extLst>
          </p:cNvPr>
          <p:cNvSpPr txBox="1"/>
          <p:nvPr/>
        </p:nvSpPr>
        <p:spPr>
          <a:xfrm>
            <a:off x="7296507" y="1240818"/>
            <a:ext cx="1459653" cy="323165"/>
          </a:xfrm>
          <a:prstGeom prst="rect">
            <a:avLst/>
          </a:prstGeom>
          <a:noFill/>
        </p:spPr>
        <p:txBody>
          <a:bodyPr wrap="square" lIns="0" tIns="0" rIns="0" bIns="0" rtlCol="0">
            <a:spAutoFit/>
          </a:bodyPr>
          <a:lstStyle/>
          <a:p>
            <a:pPr algn="ctr"/>
            <a:r>
              <a:rPr lang="en-SG" sz="2100" b="1" dirty="0" err="1">
                <a:solidFill>
                  <a:srgbClr val="002060"/>
                </a:solidFill>
                <a:latin typeface="Quicksand" panose="00000500000000000000" pitchFamily="2" charset="0"/>
                <a:cs typeface="Calibri" panose="020F0502020204030204" pitchFamily="34" charset="0"/>
              </a:rPr>
              <a:t>Rất</a:t>
            </a:r>
            <a:r>
              <a:rPr lang="en-SG" sz="2100" b="1" dirty="0">
                <a:solidFill>
                  <a:srgbClr val="002060"/>
                </a:solidFill>
                <a:latin typeface="Quicksand" panose="00000500000000000000" pitchFamily="2" charset="0"/>
                <a:cs typeface="Calibri" panose="020F0502020204030204" pitchFamily="34" charset="0"/>
              </a:rPr>
              <a:t> </a:t>
            </a:r>
            <a:r>
              <a:rPr lang="en-SG" sz="2100" b="1" dirty="0" err="1">
                <a:solidFill>
                  <a:srgbClr val="002060"/>
                </a:solidFill>
                <a:latin typeface="Quicksand" panose="00000500000000000000" pitchFamily="2" charset="0"/>
                <a:cs typeface="Calibri" panose="020F0502020204030204" pitchFamily="34" charset="0"/>
              </a:rPr>
              <a:t>tốt</a:t>
            </a:r>
            <a:endParaRPr lang="en-US" sz="2100" b="1" dirty="0">
              <a:solidFill>
                <a:srgbClr val="002060"/>
              </a:solidFill>
              <a:latin typeface="Quicksand" panose="00000500000000000000" pitchFamily="2" charset="0"/>
              <a:cs typeface="Calibri" panose="020F0502020204030204" pitchFamily="34" charset="0"/>
            </a:endParaRPr>
          </a:p>
        </p:txBody>
      </p:sp>
      <p:grpSp>
        <p:nvGrpSpPr>
          <p:cNvPr id="26" name="Group 25">
            <a:extLst>
              <a:ext uri="{FF2B5EF4-FFF2-40B4-BE49-F238E27FC236}">
                <a16:creationId xmlns:a16="http://schemas.microsoft.com/office/drawing/2014/main" id="{1AA09C4D-7B4D-4640-A192-2B6CF4DC323E}"/>
              </a:ext>
            </a:extLst>
          </p:cNvPr>
          <p:cNvGrpSpPr/>
          <p:nvPr/>
        </p:nvGrpSpPr>
        <p:grpSpPr>
          <a:xfrm>
            <a:off x="4710071" y="1538192"/>
            <a:ext cx="3789282" cy="831525"/>
            <a:chOff x="4710071" y="1538192"/>
            <a:chExt cx="3789282" cy="831525"/>
          </a:xfrm>
        </p:grpSpPr>
        <p:pic>
          <p:nvPicPr>
            <p:cNvPr id="2052" name="Picture 4" descr="Download Pentagram Red Flower Cartoon Illustration, Plant, Petal, Blossom,  Dahlia Transparent Png – Pngset.com">
              <a:extLst>
                <a:ext uri="{FF2B5EF4-FFF2-40B4-BE49-F238E27FC236}">
                  <a16:creationId xmlns:a16="http://schemas.microsoft.com/office/drawing/2014/main" id="{A452261E-94F1-4CF5-B10E-DA68D7D6AA6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42" b="94648" l="4000" r="96000">
                          <a14:foregroundMark x1="4000" y1="18048" x2="13400" y2="31584"/>
                          <a14:foregroundMark x1="53800" y1="5142" x2="55300" y2="10703"/>
                          <a14:foregroundMark x1="96000" y1="33368" x2="89400" y2="34418"/>
                          <a14:foregroundMark x1="64000" y1="94648" x2="64400" y2="88667"/>
                        </a14:backgroundRemoval>
                      </a14:imgEffect>
                    </a14:imgLayer>
                  </a14:imgProps>
                </a:ext>
                <a:ext uri="{28A0092B-C50C-407E-A947-70E740481C1C}">
                  <a14:useLocalDpi xmlns:a14="http://schemas.microsoft.com/office/drawing/2010/main" val="0"/>
                </a:ext>
              </a:extLst>
            </a:blip>
            <a:srcRect/>
            <a:stretch>
              <a:fillRect/>
            </a:stretch>
          </p:blipFill>
          <p:spPr bwMode="auto">
            <a:xfrm>
              <a:off x="4841055" y="1558683"/>
              <a:ext cx="851085" cy="81103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Download Pentagram Red Flower Cartoon Illustration, Plant, Petal, Blossom,  Dahlia Transparent Png – Pngset.com">
              <a:extLst>
                <a:ext uri="{FF2B5EF4-FFF2-40B4-BE49-F238E27FC236}">
                  <a16:creationId xmlns:a16="http://schemas.microsoft.com/office/drawing/2014/main" id="{535A9A7D-20D9-4CC6-B70A-5CCCB77698A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42" b="94648" l="4000" r="96000">
                          <a14:foregroundMark x1="4000" y1="18048" x2="13400" y2="31584"/>
                          <a14:foregroundMark x1="53800" y1="5142" x2="55300" y2="10703"/>
                          <a14:foregroundMark x1="96000" y1="33368" x2="89400" y2="34418"/>
                          <a14:foregroundMark x1="64000" y1="94648" x2="64400" y2="88667"/>
                        </a14:backgroundRemoval>
                      </a14:imgEffect>
                    </a14:imgLayer>
                  </a14:imgProps>
                </a:ext>
                <a:ext uri="{28A0092B-C50C-407E-A947-70E740481C1C}">
                  <a14:useLocalDpi xmlns:a14="http://schemas.microsoft.com/office/drawing/2010/main" val="0"/>
                </a:ext>
              </a:extLst>
            </a:blip>
            <a:srcRect/>
            <a:stretch>
              <a:fillRect/>
            </a:stretch>
          </p:blipFill>
          <p:spPr bwMode="auto">
            <a:xfrm>
              <a:off x="6209572" y="1538192"/>
              <a:ext cx="851085" cy="8110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Download Pentagram Red Flower Cartoon Illustration, Plant, Petal, Blossom,  Dahlia Transparent Png – Pngset.com">
              <a:extLst>
                <a:ext uri="{FF2B5EF4-FFF2-40B4-BE49-F238E27FC236}">
                  <a16:creationId xmlns:a16="http://schemas.microsoft.com/office/drawing/2014/main" id="{147B7B44-E057-47AB-B9CD-7CE2EAF5A92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42" b="94648" l="4000" r="96000">
                          <a14:foregroundMark x1="4000" y1="18048" x2="13400" y2="31584"/>
                          <a14:foregroundMark x1="53800" y1="5142" x2="55300" y2="10703"/>
                          <a14:foregroundMark x1="96000" y1="33368" x2="89400" y2="34418"/>
                          <a14:foregroundMark x1="64000" y1="94648" x2="64400" y2="88667"/>
                        </a14:backgroundRemoval>
                      </a14:imgEffect>
                    </a14:imgLayer>
                  </a14:imgProps>
                </a:ext>
                <a:ext uri="{28A0092B-C50C-407E-A947-70E740481C1C}">
                  <a14:useLocalDpi xmlns:a14="http://schemas.microsoft.com/office/drawing/2010/main" val="0"/>
                </a:ext>
              </a:extLst>
            </a:blip>
            <a:srcRect/>
            <a:stretch>
              <a:fillRect/>
            </a:stretch>
          </p:blipFill>
          <p:spPr bwMode="auto">
            <a:xfrm>
              <a:off x="7648268" y="1558683"/>
              <a:ext cx="851085" cy="8110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0252961-4DB6-4B79-9C01-B048D2759D67}"/>
                </a:ext>
              </a:extLst>
            </p:cNvPr>
            <p:cNvSpPr/>
            <p:nvPr/>
          </p:nvSpPr>
          <p:spPr>
            <a:xfrm>
              <a:off x="4710071" y="1763627"/>
              <a:ext cx="332142" cy="523220"/>
            </a:xfrm>
            <a:prstGeom prst="rect">
              <a:avLst/>
            </a:prstGeom>
          </p:spPr>
          <p:txBody>
            <a:bodyPr wrap="none">
              <a:spAutoFit/>
            </a:bodyPr>
            <a:lstStyle/>
            <a:p>
              <a:r>
                <a:rPr lang="vi-VN" sz="2800" b="1" dirty="0">
                  <a:ln w="13462">
                    <a:solidFill>
                      <a:schemeClr val="bg1"/>
                    </a:solidFill>
                    <a:prstDash val="solid"/>
                  </a:ln>
                  <a:solidFill>
                    <a:srgbClr val="0070C0"/>
                  </a:solidFill>
                  <a:effectLst>
                    <a:outerShdw dist="38100" dir="2700000" algn="bl" rotWithShape="0">
                      <a:schemeClr val="accent5"/>
                    </a:outerShdw>
                  </a:effectLst>
                  <a:latin typeface="iCiel Pony" panose="02000000000000000000" pitchFamily="2" charset="0"/>
                </a:rPr>
                <a:t>1</a:t>
              </a:r>
              <a:endParaRPr lang="en-US" sz="2800" dirty="0"/>
            </a:p>
          </p:txBody>
        </p:sp>
        <p:sp>
          <p:nvSpPr>
            <p:cNvPr id="30" name="Rectangle 29">
              <a:extLst>
                <a:ext uri="{FF2B5EF4-FFF2-40B4-BE49-F238E27FC236}">
                  <a16:creationId xmlns:a16="http://schemas.microsoft.com/office/drawing/2014/main" id="{9C586D9F-BDFC-4270-A467-C221D1BAB949}"/>
                </a:ext>
              </a:extLst>
            </p:cNvPr>
            <p:cNvSpPr/>
            <p:nvPr/>
          </p:nvSpPr>
          <p:spPr>
            <a:xfrm>
              <a:off x="6024536" y="1763627"/>
              <a:ext cx="385042" cy="523220"/>
            </a:xfrm>
            <a:prstGeom prst="rect">
              <a:avLst/>
            </a:prstGeom>
          </p:spPr>
          <p:txBody>
            <a:bodyPr wrap="none">
              <a:spAutoFit/>
            </a:bodyPr>
            <a:lstStyle/>
            <a:p>
              <a:r>
                <a:rPr lang="vi-VN" sz="2800" b="1" dirty="0">
                  <a:ln w="13462">
                    <a:solidFill>
                      <a:schemeClr val="bg1"/>
                    </a:solidFill>
                    <a:prstDash val="solid"/>
                  </a:ln>
                  <a:solidFill>
                    <a:srgbClr val="0070C0"/>
                  </a:solidFill>
                  <a:effectLst>
                    <a:outerShdw dist="38100" dir="2700000" algn="bl" rotWithShape="0">
                      <a:schemeClr val="accent5"/>
                    </a:outerShdw>
                  </a:effectLst>
                  <a:latin typeface="iCiel Pony" panose="02000000000000000000" pitchFamily="2" charset="0"/>
                </a:rPr>
                <a:t>2</a:t>
              </a:r>
              <a:endParaRPr lang="en-US" sz="2800" dirty="0"/>
            </a:p>
          </p:txBody>
        </p:sp>
        <p:sp>
          <p:nvSpPr>
            <p:cNvPr id="31" name="Rectangle 30">
              <a:extLst>
                <a:ext uri="{FF2B5EF4-FFF2-40B4-BE49-F238E27FC236}">
                  <a16:creationId xmlns:a16="http://schemas.microsoft.com/office/drawing/2014/main" id="{EB19DC17-71F7-480A-B065-9318653497B4}"/>
                </a:ext>
              </a:extLst>
            </p:cNvPr>
            <p:cNvSpPr/>
            <p:nvPr/>
          </p:nvSpPr>
          <p:spPr>
            <a:xfrm>
              <a:off x="7455747" y="1763627"/>
              <a:ext cx="385042" cy="523220"/>
            </a:xfrm>
            <a:prstGeom prst="rect">
              <a:avLst/>
            </a:prstGeom>
          </p:spPr>
          <p:txBody>
            <a:bodyPr wrap="none">
              <a:spAutoFit/>
            </a:bodyPr>
            <a:lstStyle/>
            <a:p>
              <a:r>
                <a:rPr lang="vi-VN" sz="2800" b="1" dirty="0">
                  <a:ln w="13462">
                    <a:solidFill>
                      <a:schemeClr val="bg1"/>
                    </a:solidFill>
                    <a:prstDash val="solid"/>
                  </a:ln>
                  <a:solidFill>
                    <a:srgbClr val="0070C0"/>
                  </a:solidFill>
                  <a:effectLst>
                    <a:outerShdw dist="38100" dir="2700000" algn="bl" rotWithShape="0">
                      <a:schemeClr val="accent5"/>
                    </a:outerShdw>
                  </a:effectLst>
                  <a:latin typeface="iCiel Pony" panose="02000000000000000000" pitchFamily="2" charset="0"/>
                </a:rPr>
                <a:t>3</a:t>
              </a:r>
              <a:endParaRPr lang="en-US" sz="2800" dirty="0"/>
            </a:p>
          </p:txBody>
        </p:sp>
      </p:grpSp>
      <p:grpSp>
        <p:nvGrpSpPr>
          <p:cNvPr id="33" name="Group 32">
            <a:extLst>
              <a:ext uri="{FF2B5EF4-FFF2-40B4-BE49-F238E27FC236}">
                <a16:creationId xmlns:a16="http://schemas.microsoft.com/office/drawing/2014/main" id="{3750CA45-CD32-4309-8922-62A98C261787}"/>
              </a:ext>
            </a:extLst>
          </p:cNvPr>
          <p:cNvGrpSpPr/>
          <p:nvPr/>
        </p:nvGrpSpPr>
        <p:grpSpPr>
          <a:xfrm>
            <a:off x="4710681" y="2638021"/>
            <a:ext cx="3789282" cy="831525"/>
            <a:chOff x="4710071" y="1538192"/>
            <a:chExt cx="3789282" cy="831525"/>
          </a:xfrm>
        </p:grpSpPr>
        <p:pic>
          <p:nvPicPr>
            <p:cNvPr id="34" name="Picture 4" descr="Download Pentagram Red Flower Cartoon Illustration, Plant, Petal, Blossom,  Dahlia Transparent Png – Pngset.com">
              <a:extLst>
                <a:ext uri="{FF2B5EF4-FFF2-40B4-BE49-F238E27FC236}">
                  <a16:creationId xmlns:a16="http://schemas.microsoft.com/office/drawing/2014/main" id="{FF9D4803-3CE8-438F-90D9-AF8928E219B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42" b="94648" l="4000" r="96000">
                          <a14:foregroundMark x1="4000" y1="18048" x2="13400" y2="31584"/>
                          <a14:foregroundMark x1="53800" y1="5142" x2="55300" y2="10703"/>
                          <a14:foregroundMark x1="96000" y1="33368" x2="89400" y2="34418"/>
                          <a14:foregroundMark x1="64000" y1="94648" x2="64400" y2="88667"/>
                        </a14:backgroundRemoval>
                      </a14:imgEffect>
                    </a14:imgLayer>
                  </a14:imgProps>
                </a:ext>
                <a:ext uri="{28A0092B-C50C-407E-A947-70E740481C1C}">
                  <a14:useLocalDpi xmlns:a14="http://schemas.microsoft.com/office/drawing/2010/main" val="0"/>
                </a:ext>
              </a:extLst>
            </a:blip>
            <a:srcRect/>
            <a:stretch>
              <a:fillRect/>
            </a:stretch>
          </p:blipFill>
          <p:spPr bwMode="auto">
            <a:xfrm>
              <a:off x="4841055" y="1558683"/>
              <a:ext cx="851085" cy="81103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Download Pentagram Red Flower Cartoon Illustration, Plant, Petal, Blossom,  Dahlia Transparent Png – Pngset.com">
              <a:extLst>
                <a:ext uri="{FF2B5EF4-FFF2-40B4-BE49-F238E27FC236}">
                  <a16:creationId xmlns:a16="http://schemas.microsoft.com/office/drawing/2014/main" id="{871EB022-C26B-4DEF-A1BF-0E24E7E5C29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42" b="94648" l="4000" r="96000">
                          <a14:foregroundMark x1="4000" y1="18048" x2="13400" y2="31584"/>
                          <a14:foregroundMark x1="53800" y1="5142" x2="55300" y2="10703"/>
                          <a14:foregroundMark x1="96000" y1="33368" x2="89400" y2="34418"/>
                          <a14:foregroundMark x1="64000" y1="94648" x2="64400" y2="88667"/>
                        </a14:backgroundRemoval>
                      </a14:imgEffect>
                    </a14:imgLayer>
                  </a14:imgProps>
                </a:ext>
                <a:ext uri="{28A0092B-C50C-407E-A947-70E740481C1C}">
                  <a14:useLocalDpi xmlns:a14="http://schemas.microsoft.com/office/drawing/2010/main" val="0"/>
                </a:ext>
              </a:extLst>
            </a:blip>
            <a:srcRect/>
            <a:stretch>
              <a:fillRect/>
            </a:stretch>
          </p:blipFill>
          <p:spPr bwMode="auto">
            <a:xfrm>
              <a:off x="6209572" y="1538192"/>
              <a:ext cx="851085" cy="8110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Download Pentagram Red Flower Cartoon Illustration, Plant, Petal, Blossom,  Dahlia Transparent Png – Pngset.com">
              <a:extLst>
                <a:ext uri="{FF2B5EF4-FFF2-40B4-BE49-F238E27FC236}">
                  <a16:creationId xmlns:a16="http://schemas.microsoft.com/office/drawing/2014/main" id="{15438989-4977-4335-9ACD-077E7F7BD0C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42" b="94648" l="4000" r="96000">
                          <a14:foregroundMark x1="4000" y1="18048" x2="13400" y2="31584"/>
                          <a14:foregroundMark x1="53800" y1="5142" x2="55300" y2="10703"/>
                          <a14:foregroundMark x1="96000" y1="33368" x2="89400" y2="34418"/>
                          <a14:foregroundMark x1="64000" y1="94648" x2="64400" y2="88667"/>
                        </a14:backgroundRemoval>
                      </a14:imgEffect>
                    </a14:imgLayer>
                  </a14:imgProps>
                </a:ext>
                <a:ext uri="{28A0092B-C50C-407E-A947-70E740481C1C}">
                  <a14:useLocalDpi xmlns:a14="http://schemas.microsoft.com/office/drawing/2010/main" val="0"/>
                </a:ext>
              </a:extLst>
            </a:blip>
            <a:srcRect/>
            <a:stretch>
              <a:fillRect/>
            </a:stretch>
          </p:blipFill>
          <p:spPr bwMode="auto">
            <a:xfrm>
              <a:off x="7648268" y="1558683"/>
              <a:ext cx="851085" cy="811034"/>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642268C4-E15F-41D1-BA28-BCA6D0BB2613}"/>
                </a:ext>
              </a:extLst>
            </p:cNvPr>
            <p:cNvSpPr/>
            <p:nvPr/>
          </p:nvSpPr>
          <p:spPr>
            <a:xfrm>
              <a:off x="4710071" y="1763627"/>
              <a:ext cx="332142" cy="523220"/>
            </a:xfrm>
            <a:prstGeom prst="rect">
              <a:avLst/>
            </a:prstGeom>
          </p:spPr>
          <p:txBody>
            <a:bodyPr wrap="none">
              <a:spAutoFit/>
            </a:bodyPr>
            <a:lstStyle/>
            <a:p>
              <a:r>
                <a:rPr lang="vi-VN" sz="2800" b="1" dirty="0">
                  <a:ln w="13462">
                    <a:solidFill>
                      <a:schemeClr val="bg1"/>
                    </a:solidFill>
                    <a:prstDash val="solid"/>
                  </a:ln>
                  <a:solidFill>
                    <a:srgbClr val="0070C0"/>
                  </a:solidFill>
                  <a:effectLst>
                    <a:outerShdw dist="38100" dir="2700000" algn="bl" rotWithShape="0">
                      <a:schemeClr val="accent5"/>
                    </a:outerShdw>
                  </a:effectLst>
                  <a:latin typeface="iCiel Pony" panose="02000000000000000000" pitchFamily="2" charset="0"/>
                </a:rPr>
                <a:t>1</a:t>
              </a:r>
              <a:endParaRPr lang="en-US" sz="2800" dirty="0"/>
            </a:p>
          </p:txBody>
        </p:sp>
        <p:sp>
          <p:nvSpPr>
            <p:cNvPr id="38" name="Rectangle 37">
              <a:extLst>
                <a:ext uri="{FF2B5EF4-FFF2-40B4-BE49-F238E27FC236}">
                  <a16:creationId xmlns:a16="http://schemas.microsoft.com/office/drawing/2014/main" id="{CDFB2638-DB11-4240-BB83-9515750EFC6C}"/>
                </a:ext>
              </a:extLst>
            </p:cNvPr>
            <p:cNvSpPr/>
            <p:nvPr/>
          </p:nvSpPr>
          <p:spPr>
            <a:xfrm>
              <a:off x="6024536" y="1763627"/>
              <a:ext cx="385042" cy="523220"/>
            </a:xfrm>
            <a:prstGeom prst="rect">
              <a:avLst/>
            </a:prstGeom>
          </p:spPr>
          <p:txBody>
            <a:bodyPr wrap="none">
              <a:spAutoFit/>
            </a:bodyPr>
            <a:lstStyle/>
            <a:p>
              <a:r>
                <a:rPr lang="vi-VN" sz="2800" b="1" dirty="0">
                  <a:ln w="13462">
                    <a:solidFill>
                      <a:schemeClr val="bg1"/>
                    </a:solidFill>
                    <a:prstDash val="solid"/>
                  </a:ln>
                  <a:solidFill>
                    <a:srgbClr val="0070C0"/>
                  </a:solidFill>
                  <a:effectLst>
                    <a:outerShdw dist="38100" dir="2700000" algn="bl" rotWithShape="0">
                      <a:schemeClr val="accent5"/>
                    </a:outerShdw>
                  </a:effectLst>
                  <a:latin typeface="iCiel Pony" panose="02000000000000000000" pitchFamily="2" charset="0"/>
                </a:rPr>
                <a:t>2</a:t>
              </a:r>
              <a:endParaRPr lang="en-US" sz="2800" dirty="0"/>
            </a:p>
          </p:txBody>
        </p:sp>
        <p:sp>
          <p:nvSpPr>
            <p:cNvPr id="39" name="Rectangle 38">
              <a:extLst>
                <a:ext uri="{FF2B5EF4-FFF2-40B4-BE49-F238E27FC236}">
                  <a16:creationId xmlns:a16="http://schemas.microsoft.com/office/drawing/2014/main" id="{348433C5-6F0E-4A08-9F06-49D83EEB3F8F}"/>
                </a:ext>
              </a:extLst>
            </p:cNvPr>
            <p:cNvSpPr/>
            <p:nvPr/>
          </p:nvSpPr>
          <p:spPr>
            <a:xfrm>
              <a:off x="7455747" y="1763627"/>
              <a:ext cx="385042" cy="523220"/>
            </a:xfrm>
            <a:prstGeom prst="rect">
              <a:avLst/>
            </a:prstGeom>
          </p:spPr>
          <p:txBody>
            <a:bodyPr wrap="none">
              <a:spAutoFit/>
            </a:bodyPr>
            <a:lstStyle/>
            <a:p>
              <a:r>
                <a:rPr lang="vi-VN" sz="2800" b="1" dirty="0">
                  <a:ln w="13462">
                    <a:solidFill>
                      <a:schemeClr val="bg1"/>
                    </a:solidFill>
                    <a:prstDash val="solid"/>
                  </a:ln>
                  <a:solidFill>
                    <a:srgbClr val="0070C0"/>
                  </a:solidFill>
                  <a:effectLst>
                    <a:outerShdw dist="38100" dir="2700000" algn="bl" rotWithShape="0">
                      <a:schemeClr val="accent5"/>
                    </a:outerShdw>
                  </a:effectLst>
                  <a:latin typeface="iCiel Pony" panose="02000000000000000000" pitchFamily="2" charset="0"/>
                </a:rPr>
                <a:t>3</a:t>
              </a:r>
              <a:endParaRPr lang="en-US" sz="2800" dirty="0"/>
            </a:p>
          </p:txBody>
        </p:sp>
      </p:grpSp>
      <p:grpSp>
        <p:nvGrpSpPr>
          <p:cNvPr id="40" name="Group 39">
            <a:extLst>
              <a:ext uri="{FF2B5EF4-FFF2-40B4-BE49-F238E27FC236}">
                <a16:creationId xmlns:a16="http://schemas.microsoft.com/office/drawing/2014/main" id="{548F2AB7-478B-4087-8710-DC1B94816A90}"/>
              </a:ext>
            </a:extLst>
          </p:cNvPr>
          <p:cNvGrpSpPr/>
          <p:nvPr/>
        </p:nvGrpSpPr>
        <p:grpSpPr>
          <a:xfrm>
            <a:off x="4692019" y="3764222"/>
            <a:ext cx="3789282" cy="831525"/>
            <a:chOff x="4710071" y="1538192"/>
            <a:chExt cx="3789282" cy="831525"/>
          </a:xfrm>
        </p:grpSpPr>
        <p:pic>
          <p:nvPicPr>
            <p:cNvPr id="41" name="Picture 4" descr="Download Pentagram Red Flower Cartoon Illustration, Plant, Petal, Blossom,  Dahlia Transparent Png – Pngset.com">
              <a:extLst>
                <a:ext uri="{FF2B5EF4-FFF2-40B4-BE49-F238E27FC236}">
                  <a16:creationId xmlns:a16="http://schemas.microsoft.com/office/drawing/2014/main" id="{A925E995-9E91-4B37-8D6E-83EF8A91319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42" b="94648" l="4000" r="96000">
                          <a14:foregroundMark x1="4000" y1="18048" x2="13400" y2="31584"/>
                          <a14:foregroundMark x1="53800" y1="5142" x2="55300" y2="10703"/>
                          <a14:foregroundMark x1="96000" y1="33368" x2="89400" y2="34418"/>
                          <a14:foregroundMark x1="64000" y1="94648" x2="64400" y2="88667"/>
                        </a14:backgroundRemoval>
                      </a14:imgEffect>
                    </a14:imgLayer>
                  </a14:imgProps>
                </a:ext>
                <a:ext uri="{28A0092B-C50C-407E-A947-70E740481C1C}">
                  <a14:useLocalDpi xmlns:a14="http://schemas.microsoft.com/office/drawing/2010/main" val="0"/>
                </a:ext>
              </a:extLst>
            </a:blip>
            <a:srcRect/>
            <a:stretch>
              <a:fillRect/>
            </a:stretch>
          </p:blipFill>
          <p:spPr bwMode="auto">
            <a:xfrm>
              <a:off x="4841055" y="1558683"/>
              <a:ext cx="851085" cy="81103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Download Pentagram Red Flower Cartoon Illustration, Plant, Petal, Blossom,  Dahlia Transparent Png – Pngset.com">
              <a:extLst>
                <a:ext uri="{FF2B5EF4-FFF2-40B4-BE49-F238E27FC236}">
                  <a16:creationId xmlns:a16="http://schemas.microsoft.com/office/drawing/2014/main" id="{9763B97A-A2A1-4B1E-867E-0D81F32446F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42" b="94648" l="4000" r="96000">
                          <a14:foregroundMark x1="4000" y1="18048" x2="13400" y2="31584"/>
                          <a14:foregroundMark x1="53800" y1="5142" x2="55300" y2="10703"/>
                          <a14:foregroundMark x1="96000" y1="33368" x2="89400" y2="34418"/>
                          <a14:foregroundMark x1="64000" y1="94648" x2="64400" y2="88667"/>
                        </a14:backgroundRemoval>
                      </a14:imgEffect>
                    </a14:imgLayer>
                  </a14:imgProps>
                </a:ext>
                <a:ext uri="{28A0092B-C50C-407E-A947-70E740481C1C}">
                  <a14:useLocalDpi xmlns:a14="http://schemas.microsoft.com/office/drawing/2010/main" val="0"/>
                </a:ext>
              </a:extLst>
            </a:blip>
            <a:srcRect/>
            <a:stretch>
              <a:fillRect/>
            </a:stretch>
          </p:blipFill>
          <p:spPr bwMode="auto">
            <a:xfrm>
              <a:off x="6209572" y="1538192"/>
              <a:ext cx="851085" cy="81103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Download Pentagram Red Flower Cartoon Illustration, Plant, Petal, Blossom,  Dahlia Transparent Png – Pngset.com">
              <a:extLst>
                <a:ext uri="{FF2B5EF4-FFF2-40B4-BE49-F238E27FC236}">
                  <a16:creationId xmlns:a16="http://schemas.microsoft.com/office/drawing/2014/main" id="{88BA4091-5F47-479E-9E83-EA023ADFCC4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42" b="94648" l="4000" r="96000">
                          <a14:foregroundMark x1="4000" y1="18048" x2="13400" y2="31584"/>
                          <a14:foregroundMark x1="53800" y1="5142" x2="55300" y2="10703"/>
                          <a14:foregroundMark x1="96000" y1="33368" x2="89400" y2="34418"/>
                          <a14:foregroundMark x1="64000" y1="94648" x2="64400" y2="88667"/>
                        </a14:backgroundRemoval>
                      </a14:imgEffect>
                    </a14:imgLayer>
                  </a14:imgProps>
                </a:ext>
                <a:ext uri="{28A0092B-C50C-407E-A947-70E740481C1C}">
                  <a14:useLocalDpi xmlns:a14="http://schemas.microsoft.com/office/drawing/2010/main" val="0"/>
                </a:ext>
              </a:extLst>
            </a:blip>
            <a:srcRect/>
            <a:stretch>
              <a:fillRect/>
            </a:stretch>
          </p:blipFill>
          <p:spPr bwMode="auto">
            <a:xfrm>
              <a:off x="7648268" y="1558683"/>
              <a:ext cx="851085" cy="811034"/>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A63E3636-49C6-482D-BA53-208F9728F5B4}"/>
                </a:ext>
              </a:extLst>
            </p:cNvPr>
            <p:cNvSpPr/>
            <p:nvPr/>
          </p:nvSpPr>
          <p:spPr>
            <a:xfrm>
              <a:off x="4710071" y="1763627"/>
              <a:ext cx="332142" cy="523220"/>
            </a:xfrm>
            <a:prstGeom prst="rect">
              <a:avLst/>
            </a:prstGeom>
          </p:spPr>
          <p:txBody>
            <a:bodyPr wrap="none">
              <a:spAutoFit/>
            </a:bodyPr>
            <a:lstStyle/>
            <a:p>
              <a:r>
                <a:rPr lang="vi-VN" sz="2800" b="1" dirty="0">
                  <a:ln w="13462">
                    <a:solidFill>
                      <a:schemeClr val="bg1"/>
                    </a:solidFill>
                    <a:prstDash val="solid"/>
                  </a:ln>
                  <a:solidFill>
                    <a:srgbClr val="0070C0"/>
                  </a:solidFill>
                  <a:effectLst>
                    <a:outerShdw dist="38100" dir="2700000" algn="bl" rotWithShape="0">
                      <a:schemeClr val="accent5"/>
                    </a:outerShdw>
                  </a:effectLst>
                  <a:latin typeface="iCiel Pony" panose="02000000000000000000" pitchFamily="2" charset="0"/>
                </a:rPr>
                <a:t>1</a:t>
              </a:r>
              <a:endParaRPr lang="en-US" sz="2800" dirty="0"/>
            </a:p>
          </p:txBody>
        </p:sp>
        <p:sp>
          <p:nvSpPr>
            <p:cNvPr id="45" name="Rectangle 44">
              <a:extLst>
                <a:ext uri="{FF2B5EF4-FFF2-40B4-BE49-F238E27FC236}">
                  <a16:creationId xmlns:a16="http://schemas.microsoft.com/office/drawing/2014/main" id="{E5670BEA-079B-4ADE-90AA-32AFC096923C}"/>
                </a:ext>
              </a:extLst>
            </p:cNvPr>
            <p:cNvSpPr/>
            <p:nvPr/>
          </p:nvSpPr>
          <p:spPr>
            <a:xfrm>
              <a:off x="6024536" y="1763627"/>
              <a:ext cx="385042" cy="523220"/>
            </a:xfrm>
            <a:prstGeom prst="rect">
              <a:avLst/>
            </a:prstGeom>
          </p:spPr>
          <p:txBody>
            <a:bodyPr wrap="none">
              <a:spAutoFit/>
            </a:bodyPr>
            <a:lstStyle/>
            <a:p>
              <a:r>
                <a:rPr lang="vi-VN" sz="2800" b="1" dirty="0">
                  <a:ln w="13462">
                    <a:solidFill>
                      <a:schemeClr val="bg1"/>
                    </a:solidFill>
                    <a:prstDash val="solid"/>
                  </a:ln>
                  <a:solidFill>
                    <a:srgbClr val="0070C0"/>
                  </a:solidFill>
                  <a:effectLst>
                    <a:outerShdw dist="38100" dir="2700000" algn="bl" rotWithShape="0">
                      <a:schemeClr val="accent5"/>
                    </a:outerShdw>
                  </a:effectLst>
                  <a:latin typeface="iCiel Pony" panose="02000000000000000000" pitchFamily="2" charset="0"/>
                </a:rPr>
                <a:t>2</a:t>
              </a:r>
              <a:endParaRPr lang="en-US" sz="2800" dirty="0"/>
            </a:p>
          </p:txBody>
        </p:sp>
        <p:sp>
          <p:nvSpPr>
            <p:cNvPr id="46" name="Rectangle 45">
              <a:extLst>
                <a:ext uri="{FF2B5EF4-FFF2-40B4-BE49-F238E27FC236}">
                  <a16:creationId xmlns:a16="http://schemas.microsoft.com/office/drawing/2014/main" id="{811074E7-CF16-4B18-9994-26CC5849E7C4}"/>
                </a:ext>
              </a:extLst>
            </p:cNvPr>
            <p:cNvSpPr/>
            <p:nvPr/>
          </p:nvSpPr>
          <p:spPr>
            <a:xfrm>
              <a:off x="7455747" y="1763627"/>
              <a:ext cx="385042" cy="523220"/>
            </a:xfrm>
            <a:prstGeom prst="rect">
              <a:avLst/>
            </a:prstGeom>
          </p:spPr>
          <p:txBody>
            <a:bodyPr wrap="none">
              <a:spAutoFit/>
            </a:bodyPr>
            <a:lstStyle/>
            <a:p>
              <a:r>
                <a:rPr lang="vi-VN" sz="2800" b="1" dirty="0">
                  <a:ln w="13462">
                    <a:solidFill>
                      <a:schemeClr val="bg1"/>
                    </a:solidFill>
                    <a:prstDash val="solid"/>
                  </a:ln>
                  <a:solidFill>
                    <a:srgbClr val="0070C0"/>
                  </a:solidFill>
                  <a:effectLst>
                    <a:outerShdw dist="38100" dir="2700000" algn="bl" rotWithShape="0">
                      <a:schemeClr val="accent5"/>
                    </a:outerShdw>
                  </a:effectLst>
                  <a:latin typeface="iCiel Pony" panose="02000000000000000000" pitchFamily="2" charset="0"/>
                </a:rPr>
                <a:t>3</a:t>
              </a:r>
              <a:endParaRPr lang="en-US" sz="2800" dirty="0"/>
            </a:p>
          </p:txBody>
        </p:sp>
      </p:grpSp>
    </p:spTree>
    <p:extLst>
      <p:ext uri="{BB962C8B-B14F-4D97-AF65-F5344CB8AC3E}">
        <p14:creationId xmlns:p14="http://schemas.microsoft.com/office/powerpoint/2010/main" val="3479193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80">
                                          <p:stCondLst>
                                            <p:cond delay="0"/>
                                          </p:stCondLst>
                                        </p:cTn>
                                        <p:tgtEl>
                                          <p:spTgt spid="8"/>
                                        </p:tgtEl>
                                      </p:cBhvr>
                                    </p:animEffect>
                                    <p:anim calcmode="lin" valueType="num">
                                      <p:cBhvr>
                                        <p:cTn id="3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0" dur="26">
                                          <p:stCondLst>
                                            <p:cond delay="650"/>
                                          </p:stCondLst>
                                        </p:cTn>
                                        <p:tgtEl>
                                          <p:spTgt spid="8"/>
                                        </p:tgtEl>
                                      </p:cBhvr>
                                      <p:to x="100000" y="60000"/>
                                    </p:animScale>
                                    <p:animScale>
                                      <p:cBhvr>
                                        <p:cTn id="41" dur="166" decel="50000">
                                          <p:stCondLst>
                                            <p:cond delay="676"/>
                                          </p:stCondLst>
                                        </p:cTn>
                                        <p:tgtEl>
                                          <p:spTgt spid="8"/>
                                        </p:tgtEl>
                                      </p:cBhvr>
                                      <p:to x="100000" y="100000"/>
                                    </p:animScale>
                                    <p:animScale>
                                      <p:cBhvr>
                                        <p:cTn id="42" dur="26">
                                          <p:stCondLst>
                                            <p:cond delay="1312"/>
                                          </p:stCondLst>
                                        </p:cTn>
                                        <p:tgtEl>
                                          <p:spTgt spid="8"/>
                                        </p:tgtEl>
                                      </p:cBhvr>
                                      <p:to x="100000" y="80000"/>
                                    </p:animScale>
                                    <p:animScale>
                                      <p:cBhvr>
                                        <p:cTn id="43" dur="166" decel="50000">
                                          <p:stCondLst>
                                            <p:cond delay="1338"/>
                                          </p:stCondLst>
                                        </p:cTn>
                                        <p:tgtEl>
                                          <p:spTgt spid="8"/>
                                        </p:tgtEl>
                                      </p:cBhvr>
                                      <p:to x="100000" y="100000"/>
                                    </p:animScale>
                                    <p:animScale>
                                      <p:cBhvr>
                                        <p:cTn id="44" dur="26">
                                          <p:stCondLst>
                                            <p:cond delay="1642"/>
                                          </p:stCondLst>
                                        </p:cTn>
                                        <p:tgtEl>
                                          <p:spTgt spid="8"/>
                                        </p:tgtEl>
                                      </p:cBhvr>
                                      <p:to x="100000" y="90000"/>
                                    </p:animScale>
                                    <p:animScale>
                                      <p:cBhvr>
                                        <p:cTn id="45" dur="166" decel="50000">
                                          <p:stCondLst>
                                            <p:cond delay="1668"/>
                                          </p:stCondLst>
                                        </p:cTn>
                                        <p:tgtEl>
                                          <p:spTgt spid="8"/>
                                        </p:tgtEl>
                                      </p:cBhvr>
                                      <p:to x="100000" y="100000"/>
                                    </p:animScale>
                                    <p:animScale>
                                      <p:cBhvr>
                                        <p:cTn id="46" dur="26">
                                          <p:stCondLst>
                                            <p:cond delay="1808"/>
                                          </p:stCondLst>
                                        </p:cTn>
                                        <p:tgtEl>
                                          <p:spTgt spid="8"/>
                                        </p:tgtEl>
                                      </p:cBhvr>
                                      <p:to x="100000" y="95000"/>
                                    </p:animScale>
                                    <p:animScale>
                                      <p:cBhvr>
                                        <p:cTn id="47" dur="166" decel="50000">
                                          <p:stCondLst>
                                            <p:cond delay="1834"/>
                                          </p:stCondLst>
                                        </p:cTn>
                                        <p:tgtEl>
                                          <p:spTgt spid="8"/>
                                        </p:tgtEl>
                                      </p:cBhvr>
                                      <p:to x="100000" y="100000"/>
                                    </p:animScale>
                                  </p:childTnLst>
                                </p:cTn>
                              </p:par>
                              <p:par>
                                <p:cTn id="48" presetID="26"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down)">
                                      <p:cBhvr>
                                        <p:cTn id="50" dur="580">
                                          <p:stCondLst>
                                            <p:cond delay="0"/>
                                          </p:stCondLst>
                                        </p:cTn>
                                        <p:tgtEl>
                                          <p:spTgt spid="9"/>
                                        </p:tgtEl>
                                      </p:cBhvr>
                                    </p:animEffect>
                                    <p:anim calcmode="lin" valueType="num">
                                      <p:cBhvr>
                                        <p:cTn id="5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6" dur="26">
                                          <p:stCondLst>
                                            <p:cond delay="650"/>
                                          </p:stCondLst>
                                        </p:cTn>
                                        <p:tgtEl>
                                          <p:spTgt spid="9"/>
                                        </p:tgtEl>
                                      </p:cBhvr>
                                      <p:to x="100000" y="60000"/>
                                    </p:animScale>
                                    <p:animScale>
                                      <p:cBhvr>
                                        <p:cTn id="57" dur="166" decel="50000">
                                          <p:stCondLst>
                                            <p:cond delay="676"/>
                                          </p:stCondLst>
                                        </p:cTn>
                                        <p:tgtEl>
                                          <p:spTgt spid="9"/>
                                        </p:tgtEl>
                                      </p:cBhvr>
                                      <p:to x="100000" y="100000"/>
                                    </p:animScale>
                                    <p:animScale>
                                      <p:cBhvr>
                                        <p:cTn id="58" dur="26">
                                          <p:stCondLst>
                                            <p:cond delay="1312"/>
                                          </p:stCondLst>
                                        </p:cTn>
                                        <p:tgtEl>
                                          <p:spTgt spid="9"/>
                                        </p:tgtEl>
                                      </p:cBhvr>
                                      <p:to x="100000" y="80000"/>
                                    </p:animScale>
                                    <p:animScale>
                                      <p:cBhvr>
                                        <p:cTn id="59" dur="166" decel="50000">
                                          <p:stCondLst>
                                            <p:cond delay="1338"/>
                                          </p:stCondLst>
                                        </p:cTn>
                                        <p:tgtEl>
                                          <p:spTgt spid="9"/>
                                        </p:tgtEl>
                                      </p:cBhvr>
                                      <p:to x="100000" y="100000"/>
                                    </p:animScale>
                                    <p:animScale>
                                      <p:cBhvr>
                                        <p:cTn id="60" dur="26">
                                          <p:stCondLst>
                                            <p:cond delay="1642"/>
                                          </p:stCondLst>
                                        </p:cTn>
                                        <p:tgtEl>
                                          <p:spTgt spid="9"/>
                                        </p:tgtEl>
                                      </p:cBhvr>
                                      <p:to x="100000" y="90000"/>
                                    </p:animScale>
                                    <p:animScale>
                                      <p:cBhvr>
                                        <p:cTn id="61" dur="166" decel="50000">
                                          <p:stCondLst>
                                            <p:cond delay="1668"/>
                                          </p:stCondLst>
                                        </p:cTn>
                                        <p:tgtEl>
                                          <p:spTgt spid="9"/>
                                        </p:tgtEl>
                                      </p:cBhvr>
                                      <p:to x="100000" y="100000"/>
                                    </p:animScale>
                                    <p:animScale>
                                      <p:cBhvr>
                                        <p:cTn id="62" dur="26">
                                          <p:stCondLst>
                                            <p:cond delay="1808"/>
                                          </p:stCondLst>
                                        </p:cTn>
                                        <p:tgtEl>
                                          <p:spTgt spid="9"/>
                                        </p:tgtEl>
                                      </p:cBhvr>
                                      <p:to x="100000" y="95000"/>
                                    </p:animScale>
                                    <p:animScale>
                                      <p:cBhvr>
                                        <p:cTn id="63" dur="166" decel="50000">
                                          <p:stCondLst>
                                            <p:cond delay="1834"/>
                                          </p:stCondLst>
                                        </p:cTn>
                                        <p:tgtEl>
                                          <p:spTgt spid="9"/>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1000" fill="hold"/>
                                        <p:tgtEl>
                                          <p:spTgt spid="11"/>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1000"/>
                                        <p:tgtEl>
                                          <p:spTgt spid="12"/>
                                        </p:tgtEl>
                                      </p:cBhvr>
                                    </p:animEffect>
                                    <p:anim calcmode="lin" valueType="num">
                                      <p:cBhvr>
                                        <p:cTn id="74" dur="1000" fill="hold"/>
                                        <p:tgtEl>
                                          <p:spTgt spid="12"/>
                                        </p:tgtEl>
                                        <p:attrNameLst>
                                          <p:attrName>ppt_x</p:attrName>
                                        </p:attrNameLst>
                                      </p:cBhvr>
                                      <p:tavLst>
                                        <p:tav tm="0">
                                          <p:val>
                                            <p:strVal val="#ppt_x"/>
                                          </p:val>
                                        </p:tav>
                                        <p:tav tm="100000">
                                          <p:val>
                                            <p:strVal val="#ppt_x"/>
                                          </p:val>
                                        </p:tav>
                                      </p:tavLst>
                                    </p:anim>
                                    <p:anim calcmode="lin" valueType="num">
                                      <p:cBhvr>
                                        <p:cTn id="75" dur="1000" fill="hold"/>
                                        <p:tgtEl>
                                          <p:spTgt spid="12"/>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1000"/>
                                        <p:tgtEl>
                                          <p:spTgt spid="13"/>
                                        </p:tgtEl>
                                      </p:cBhvr>
                                    </p:animEffect>
                                    <p:anim calcmode="lin" valueType="num">
                                      <p:cBhvr>
                                        <p:cTn id="79" dur="1000" fill="hold"/>
                                        <p:tgtEl>
                                          <p:spTgt spid="13"/>
                                        </p:tgtEl>
                                        <p:attrNameLst>
                                          <p:attrName>ppt_x</p:attrName>
                                        </p:attrNameLst>
                                      </p:cBhvr>
                                      <p:tavLst>
                                        <p:tav tm="0">
                                          <p:val>
                                            <p:strVal val="#ppt_x"/>
                                          </p:val>
                                        </p:tav>
                                        <p:tav tm="100000">
                                          <p:val>
                                            <p:strVal val="#ppt_x"/>
                                          </p:val>
                                        </p:tav>
                                      </p:tavLst>
                                    </p:anim>
                                    <p:anim calcmode="lin" valueType="num">
                                      <p:cBhvr>
                                        <p:cTn id="8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fade">
                                      <p:cBhvr>
                                        <p:cTn id="85" dur="1000"/>
                                        <p:tgtEl>
                                          <p:spTgt spid="40"/>
                                        </p:tgtEl>
                                      </p:cBhvr>
                                    </p:animEffect>
                                    <p:anim calcmode="lin" valueType="num">
                                      <p:cBhvr>
                                        <p:cTn id="86" dur="1000" fill="hold"/>
                                        <p:tgtEl>
                                          <p:spTgt spid="40"/>
                                        </p:tgtEl>
                                        <p:attrNameLst>
                                          <p:attrName>ppt_x</p:attrName>
                                        </p:attrNameLst>
                                      </p:cBhvr>
                                      <p:tavLst>
                                        <p:tav tm="0">
                                          <p:val>
                                            <p:strVal val="#ppt_x"/>
                                          </p:val>
                                        </p:tav>
                                        <p:tav tm="100000">
                                          <p:val>
                                            <p:strVal val="#ppt_x"/>
                                          </p:val>
                                        </p:tav>
                                      </p:tavLst>
                                    </p:anim>
                                    <p:anim calcmode="lin" valueType="num">
                                      <p:cBhvr>
                                        <p:cTn id="87" dur="1000" fill="hold"/>
                                        <p:tgtEl>
                                          <p:spTgt spid="40"/>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fade">
                                      <p:cBhvr>
                                        <p:cTn id="90" dur="1000"/>
                                        <p:tgtEl>
                                          <p:spTgt spid="33"/>
                                        </p:tgtEl>
                                      </p:cBhvr>
                                    </p:animEffect>
                                    <p:anim calcmode="lin" valueType="num">
                                      <p:cBhvr>
                                        <p:cTn id="91" dur="1000" fill="hold"/>
                                        <p:tgtEl>
                                          <p:spTgt spid="33"/>
                                        </p:tgtEl>
                                        <p:attrNameLst>
                                          <p:attrName>ppt_x</p:attrName>
                                        </p:attrNameLst>
                                      </p:cBhvr>
                                      <p:tavLst>
                                        <p:tav tm="0">
                                          <p:val>
                                            <p:strVal val="#ppt_x"/>
                                          </p:val>
                                        </p:tav>
                                        <p:tav tm="100000">
                                          <p:val>
                                            <p:strVal val="#ppt_x"/>
                                          </p:val>
                                        </p:tav>
                                      </p:tavLst>
                                    </p:anim>
                                    <p:anim calcmode="lin" valueType="num">
                                      <p:cBhvr>
                                        <p:cTn id="92" dur="1000" fill="hold"/>
                                        <p:tgtEl>
                                          <p:spTgt spid="33"/>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fade">
                                      <p:cBhvr>
                                        <p:cTn id="95" dur="1000"/>
                                        <p:tgtEl>
                                          <p:spTgt spid="26"/>
                                        </p:tgtEl>
                                      </p:cBhvr>
                                    </p:animEffect>
                                    <p:anim calcmode="lin" valueType="num">
                                      <p:cBhvr>
                                        <p:cTn id="96" dur="1000" fill="hold"/>
                                        <p:tgtEl>
                                          <p:spTgt spid="26"/>
                                        </p:tgtEl>
                                        <p:attrNameLst>
                                          <p:attrName>ppt_x</p:attrName>
                                        </p:attrNameLst>
                                      </p:cBhvr>
                                      <p:tavLst>
                                        <p:tav tm="0">
                                          <p:val>
                                            <p:strVal val="#ppt_x"/>
                                          </p:val>
                                        </p:tav>
                                        <p:tav tm="100000">
                                          <p:val>
                                            <p:strVal val="#ppt_x"/>
                                          </p:val>
                                        </p:tav>
                                      </p:tavLst>
                                    </p:anim>
                                    <p:anim calcmode="lin" valueType="num">
                                      <p:cBhvr>
                                        <p:cTn id="9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9" grpId="0"/>
      <p:bldP spid="10"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0A59EE-DAD9-41F1-AE64-E70873AA31C4}"/>
              </a:ext>
            </a:extLst>
          </p:cNvPr>
          <p:cNvPicPr>
            <a:picLocks noChangeAspect="1"/>
          </p:cNvPicPr>
          <p:nvPr/>
        </p:nvPicPr>
        <p:blipFill rotWithShape="1">
          <a:blip r:embed="rId2"/>
          <a:srcRect l="30708" t="11327" r="9625" b="6188"/>
          <a:stretch/>
        </p:blipFill>
        <p:spPr>
          <a:xfrm>
            <a:off x="0" y="0"/>
            <a:ext cx="9144000" cy="5143500"/>
          </a:xfrm>
          <a:prstGeom prst="rect">
            <a:avLst/>
          </a:prstGeom>
        </p:spPr>
      </p:pic>
      <p:sp>
        <p:nvSpPr>
          <p:cNvPr id="6" name="Rectangle: Rounded Corners 3">
            <a:extLst>
              <a:ext uri="{FF2B5EF4-FFF2-40B4-BE49-F238E27FC236}">
                <a16:creationId xmlns:a16="http://schemas.microsoft.com/office/drawing/2014/main" id="{9F92ACBE-8159-411E-B172-2188F67152AD}"/>
              </a:ext>
            </a:extLst>
          </p:cNvPr>
          <p:cNvSpPr/>
          <p:nvPr/>
        </p:nvSpPr>
        <p:spPr>
          <a:xfrm>
            <a:off x="5029201" y="608145"/>
            <a:ext cx="3327990" cy="3198310"/>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92D05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Rectangle 7">
            <a:extLst>
              <a:ext uri="{FF2B5EF4-FFF2-40B4-BE49-F238E27FC236}">
                <a16:creationId xmlns:a16="http://schemas.microsoft.com/office/drawing/2014/main" id="{E13C2528-A360-4524-B51D-0EBD633034A9}"/>
              </a:ext>
            </a:extLst>
          </p:cNvPr>
          <p:cNvSpPr/>
          <p:nvPr/>
        </p:nvSpPr>
        <p:spPr>
          <a:xfrm>
            <a:off x="5467023" y="755955"/>
            <a:ext cx="2696892" cy="692497"/>
          </a:xfrm>
          <a:prstGeom prst="rect">
            <a:avLst/>
          </a:prstGeom>
          <a:noFill/>
        </p:spPr>
        <p:txBody>
          <a:bodyPr wrap="none" lIns="68580" tIns="34290" rIns="68580" bIns="34290">
            <a:spAutoFit/>
          </a:bodyPr>
          <a:lstStyle/>
          <a:p>
            <a:pPr algn="ctr"/>
            <a:r>
              <a:rPr lang="vi-VN" sz="4050" b="1" dirty="0">
                <a:ln w="13462">
                  <a:solidFill>
                    <a:schemeClr val="bg1"/>
                  </a:solidFill>
                  <a:prstDash val="solid"/>
                </a:ln>
                <a:solidFill>
                  <a:srgbClr val="C00000"/>
                </a:solidFill>
                <a:latin typeface="iCiel Pony" panose="02000000000000000000" pitchFamily="2" charset="0"/>
              </a:rPr>
              <a:t>Chia đoạn</a:t>
            </a:r>
            <a:endParaRPr lang="en-US" sz="4050" b="1" dirty="0">
              <a:ln w="13462">
                <a:solidFill>
                  <a:schemeClr val="bg1"/>
                </a:solidFill>
                <a:prstDash val="solid"/>
              </a:ln>
              <a:solidFill>
                <a:srgbClr val="C00000"/>
              </a:solidFill>
              <a:latin typeface="iCiel Pony" panose="02000000000000000000" pitchFamily="2" charset="0"/>
            </a:endParaRPr>
          </a:p>
        </p:txBody>
      </p:sp>
      <p:sp>
        <p:nvSpPr>
          <p:cNvPr id="9" name="Rectangle 8">
            <a:extLst>
              <a:ext uri="{FF2B5EF4-FFF2-40B4-BE49-F238E27FC236}">
                <a16:creationId xmlns:a16="http://schemas.microsoft.com/office/drawing/2014/main" id="{273006D6-0EF7-4630-9890-0269EA556318}"/>
              </a:ext>
            </a:extLst>
          </p:cNvPr>
          <p:cNvSpPr/>
          <p:nvPr/>
        </p:nvSpPr>
        <p:spPr>
          <a:xfrm>
            <a:off x="5387314" y="1411879"/>
            <a:ext cx="1382430" cy="500137"/>
          </a:xfrm>
          <a:prstGeom prst="rect">
            <a:avLst/>
          </a:prstGeom>
          <a:noFill/>
          <a:ln>
            <a:noFill/>
          </a:ln>
        </p:spPr>
        <p:txBody>
          <a:bodyPr wrap="none" lIns="68580" tIns="34290" rIns="68580" bIns="34290">
            <a:spAutoFit/>
          </a:bodyPr>
          <a:lstStyle/>
          <a:p>
            <a:pPr algn="ctr"/>
            <a:r>
              <a:rPr lang="vi-VN" sz="2800" b="1" dirty="0">
                <a:ln w="13462">
                  <a:solidFill>
                    <a:schemeClr val="bg2">
                      <a:lumMod val="40000"/>
                      <a:lumOff val="60000"/>
                    </a:schemeClr>
                  </a:solidFill>
                  <a:prstDash val="solid"/>
                </a:ln>
                <a:solidFill>
                  <a:srgbClr val="FF0000"/>
                </a:solidFill>
                <a:latin typeface="iCiel Pony" panose="02000000000000000000" pitchFamily="2" charset="0"/>
              </a:rPr>
              <a:t>Đoạn 1:</a:t>
            </a:r>
            <a:endParaRPr lang="en-US" sz="2800" b="1" dirty="0">
              <a:ln w="13462">
                <a:solidFill>
                  <a:schemeClr val="bg2">
                    <a:lumMod val="40000"/>
                    <a:lumOff val="60000"/>
                  </a:schemeClr>
                </a:solidFill>
                <a:prstDash val="solid"/>
              </a:ln>
              <a:solidFill>
                <a:srgbClr val="FF0000"/>
              </a:solidFill>
              <a:latin typeface="iCiel Pony" panose="02000000000000000000" pitchFamily="2" charset="0"/>
            </a:endParaRPr>
          </a:p>
        </p:txBody>
      </p:sp>
      <p:sp>
        <p:nvSpPr>
          <p:cNvPr id="10" name="Rectangle: Rounded Corners 9">
            <a:extLst>
              <a:ext uri="{FF2B5EF4-FFF2-40B4-BE49-F238E27FC236}">
                <a16:creationId xmlns:a16="http://schemas.microsoft.com/office/drawing/2014/main" id="{5EAFF10F-F6C9-4F15-A791-137831442C3A}"/>
              </a:ext>
            </a:extLst>
          </p:cNvPr>
          <p:cNvSpPr/>
          <p:nvPr/>
        </p:nvSpPr>
        <p:spPr>
          <a:xfrm>
            <a:off x="6269909" y="1251859"/>
            <a:ext cx="2438158" cy="817079"/>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Điều 15</a:t>
            </a:r>
            <a:endParaRPr lang="en-US" sz="21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1" name="Rectangle 10">
            <a:extLst>
              <a:ext uri="{FF2B5EF4-FFF2-40B4-BE49-F238E27FC236}">
                <a16:creationId xmlns:a16="http://schemas.microsoft.com/office/drawing/2014/main" id="{2537F1E3-4B13-4F5A-A797-44A45F9ACF00}"/>
              </a:ext>
            </a:extLst>
          </p:cNvPr>
          <p:cNvSpPr/>
          <p:nvPr/>
        </p:nvSpPr>
        <p:spPr>
          <a:xfrm>
            <a:off x="5360864" y="1941843"/>
            <a:ext cx="1435329" cy="500137"/>
          </a:xfrm>
          <a:prstGeom prst="rect">
            <a:avLst/>
          </a:prstGeom>
          <a:noFill/>
          <a:ln>
            <a:noFill/>
          </a:ln>
        </p:spPr>
        <p:txBody>
          <a:bodyPr wrap="none" lIns="68580" tIns="34290" rIns="68580" bIns="34290">
            <a:spAutoFit/>
          </a:bodyPr>
          <a:lstStyle/>
          <a:p>
            <a:pPr algn="ctr"/>
            <a:r>
              <a:rPr lang="vi-VN" sz="2800" b="1" dirty="0">
                <a:ln w="13462">
                  <a:solidFill>
                    <a:schemeClr val="bg2">
                      <a:lumMod val="40000"/>
                      <a:lumOff val="60000"/>
                    </a:schemeClr>
                  </a:solidFill>
                  <a:prstDash val="solid"/>
                </a:ln>
                <a:solidFill>
                  <a:srgbClr val="FFFF00"/>
                </a:solidFill>
                <a:latin typeface="iCiel Pony" panose="02000000000000000000" pitchFamily="2" charset="0"/>
              </a:rPr>
              <a:t>Đoạn 2:</a:t>
            </a:r>
            <a:endParaRPr lang="en-US" sz="2800" b="1" dirty="0">
              <a:ln w="13462">
                <a:solidFill>
                  <a:schemeClr val="bg2">
                    <a:lumMod val="40000"/>
                    <a:lumOff val="60000"/>
                  </a:schemeClr>
                </a:solidFill>
                <a:prstDash val="solid"/>
              </a:ln>
              <a:solidFill>
                <a:srgbClr val="FFFF00"/>
              </a:solidFill>
              <a:latin typeface="iCiel Pony" panose="02000000000000000000" pitchFamily="2" charset="0"/>
            </a:endParaRPr>
          </a:p>
        </p:txBody>
      </p:sp>
      <p:sp>
        <p:nvSpPr>
          <p:cNvPr id="12" name="Rectangle: Rounded Corners 11">
            <a:extLst>
              <a:ext uri="{FF2B5EF4-FFF2-40B4-BE49-F238E27FC236}">
                <a16:creationId xmlns:a16="http://schemas.microsoft.com/office/drawing/2014/main" id="{6255A484-4BE9-41D4-901E-4E7F2ED1EABD}"/>
              </a:ext>
            </a:extLst>
          </p:cNvPr>
          <p:cNvSpPr/>
          <p:nvPr/>
        </p:nvSpPr>
        <p:spPr>
          <a:xfrm>
            <a:off x="6287053" y="1783371"/>
            <a:ext cx="2421013" cy="817079"/>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Điều 16</a:t>
            </a:r>
            <a:endParaRPr lang="en-US" sz="21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3" name="Rectangle 12">
            <a:extLst>
              <a:ext uri="{FF2B5EF4-FFF2-40B4-BE49-F238E27FC236}">
                <a16:creationId xmlns:a16="http://schemas.microsoft.com/office/drawing/2014/main" id="{50D0B113-BD26-4C3A-B2B4-164DC0C41A8B}"/>
              </a:ext>
            </a:extLst>
          </p:cNvPr>
          <p:cNvSpPr/>
          <p:nvPr/>
        </p:nvSpPr>
        <p:spPr>
          <a:xfrm>
            <a:off x="5364070" y="2471805"/>
            <a:ext cx="1428917" cy="500137"/>
          </a:xfrm>
          <a:prstGeom prst="rect">
            <a:avLst/>
          </a:prstGeom>
          <a:noFill/>
          <a:ln>
            <a:noFill/>
          </a:ln>
        </p:spPr>
        <p:txBody>
          <a:bodyPr wrap="none" lIns="68580" tIns="34290" rIns="68580" bIns="34290">
            <a:spAutoFit/>
          </a:bodyPr>
          <a:lstStyle/>
          <a:p>
            <a:pPr algn="ctr"/>
            <a:r>
              <a:rPr lang="vi-VN" sz="2800" b="1" dirty="0">
                <a:ln w="13462">
                  <a:solidFill>
                    <a:schemeClr val="bg2">
                      <a:lumMod val="40000"/>
                      <a:lumOff val="60000"/>
                    </a:schemeClr>
                  </a:solidFill>
                  <a:prstDash val="solid"/>
                </a:ln>
                <a:solidFill>
                  <a:srgbClr val="00B050"/>
                </a:solidFill>
                <a:latin typeface="iCiel Pony" panose="02000000000000000000" pitchFamily="2" charset="0"/>
              </a:rPr>
              <a:t>Đoạn 3:</a:t>
            </a:r>
            <a:endParaRPr lang="en-US" sz="2800" b="1" dirty="0">
              <a:ln w="13462">
                <a:solidFill>
                  <a:schemeClr val="bg2">
                    <a:lumMod val="40000"/>
                    <a:lumOff val="60000"/>
                  </a:schemeClr>
                </a:solidFill>
                <a:prstDash val="solid"/>
              </a:ln>
              <a:solidFill>
                <a:srgbClr val="00B050"/>
              </a:solidFill>
              <a:latin typeface="iCiel Pony" panose="02000000000000000000" pitchFamily="2" charset="0"/>
            </a:endParaRPr>
          </a:p>
        </p:txBody>
      </p:sp>
      <p:sp>
        <p:nvSpPr>
          <p:cNvPr id="14" name="Rectangle: Rounded Corners 13">
            <a:extLst>
              <a:ext uri="{FF2B5EF4-FFF2-40B4-BE49-F238E27FC236}">
                <a16:creationId xmlns:a16="http://schemas.microsoft.com/office/drawing/2014/main" id="{EDD62D8A-414F-4C30-AD6D-BD6A7ADB0228}"/>
              </a:ext>
            </a:extLst>
          </p:cNvPr>
          <p:cNvSpPr/>
          <p:nvPr/>
        </p:nvSpPr>
        <p:spPr>
          <a:xfrm>
            <a:off x="6287053" y="2313333"/>
            <a:ext cx="2421013" cy="817079"/>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Điều 17</a:t>
            </a:r>
            <a:endParaRPr lang="en-US" sz="21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5" name="Rectangle 14">
            <a:extLst>
              <a:ext uri="{FF2B5EF4-FFF2-40B4-BE49-F238E27FC236}">
                <a16:creationId xmlns:a16="http://schemas.microsoft.com/office/drawing/2014/main" id="{FFFC933B-2EBE-4FD7-822F-C6383C38AE61}"/>
              </a:ext>
            </a:extLst>
          </p:cNvPr>
          <p:cNvSpPr/>
          <p:nvPr/>
        </p:nvSpPr>
        <p:spPr>
          <a:xfrm>
            <a:off x="5344833" y="3001451"/>
            <a:ext cx="1467389" cy="500137"/>
          </a:xfrm>
          <a:prstGeom prst="rect">
            <a:avLst/>
          </a:prstGeom>
          <a:noFill/>
          <a:ln>
            <a:noFill/>
          </a:ln>
        </p:spPr>
        <p:txBody>
          <a:bodyPr wrap="none" lIns="68580" tIns="34290" rIns="68580" bIns="34290">
            <a:spAutoFit/>
          </a:bodyPr>
          <a:lstStyle/>
          <a:p>
            <a:pPr algn="ctr"/>
            <a:r>
              <a:rPr lang="vi-VN" sz="2800" b="1" dirty="0">
                <a:ln w="13462">
                  <a:solidFill>
                    <a:schemeClr val="bg2">
                      <a:lumMod val="40000"/>
                      <a:lumOff val="60000"/>
                    </a:schemeClr>
                  </a:solidFill>
                  <a:prstDash val="solid"/>
                </a:ln>
                <a:solidFill>
                  <a:srgbClr val="FF9900"/>
                </a:solidFill>
                <a:latin typeface="iCiel Pony" panose="02000000000000000000" pitchFamily="2" charset="0"/>
              </a:rPr>
              <a:t>Đoạn 4:</a:t>
            </a:r>
            <a:endParaRPr lang="en-US" sz="2800" b="1" dirty="0">
              <a:ln w="13462">
                <a:solidFill>
                  <a:schemeClr val="bg2">
                    <a:lumMod val="40000"/>
                    <a:lumOff val="60000"/>
                  </a:schemeClr>
                </a:solidFill>
                <a:prstDash val="solid"/>
              </a:ln>
              <a:solidFill>
                <a:srgbClr val="FF9900"/>
              </a:solidFill>
              <a:latin typeface="iCiel Pony" panose="02000000000000000000" pitchFamily="2" charset="0"/>
            </a:endParaRPr>
          </a:p>
        </p:txBody>
      </p:sp>
      <p:sp>
        <p:nvSpPr>
          <p:cNvPr id="16" name="Rectangle: Rounded Corners 15">
            <a:extLst>
              <a:ext uri="{FF2B5EF4-FFF2-40B4-BE49-F238E27FC236}">
                <a16:creationId xmlns:a16="http://schemas.microsoft.com/office/drawing/2014/main" id="{7778B487-5AE7-4399-8BAC-19CE0F48518B}"/>
              </a:ext>
            </a:extLst>
          </p:cNvPr>
          <p:cNvSpPr/>
          <p:nvPr/>
        </p:nvSpPr>
        <p:spPr>
          <a:xfrm>
            <a:off x="6136876" y="2865929"/>
            <a:ext cx="2698781" cy="817079"/>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Điều 21</a:t>
            </a:r>
            <a:endParaRPr lang="en-US" sz="21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4695613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80">
                                          <p:stCondLst>
                                            <p:cond delay="0"/>
                                          </p:stCondLst>
                                        </p:cTn>
                                        <p:tgtEl>
                                          <p:spTgt spid="12"/>
                                        </p:tgtEl>
                                      </p:cBhvr>
                                    </p:animEffect>
                                    <p:anim calcmode="lin" valueType="num">
                                      <p:cBhvr>
                                        <p:cTn id="4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3" dur="26">
                                          <p:stCondLst>
                                            <p:cond delay="650"/>
                                          </p:stCondLst>
                                        </p:cTn>
                                        <p:tgtEl>
                                          <p:spTgt spid="12"/>
                                        </p:tgtEl>
                                      </p:cBhvr>
                                      <p:to x="100000" y="60000"/>
                                    </p:animScale>
                                    <p:animScale>
                                      <p:cBhvr>
                                        <p:cTn id="54" dur="166" decel="50000">
                                          <p:stCondLst>
                                            <p:cond delay="676"/>
                                          </p:stCondLst>
                                        </p:cTn>
                                        <p:tgtEl>
                                          <p:spTgt spid="12"/>
                                        </p:tgtEl>
                                      </p:cBhvr>
                                      <p:to x="100000" y="100000"/>
                                    </p:animScale>
                                    <p:animScale>
                                      <p:cBhvr>
                                        <p:cTn id="55" dur="26">
                                          <p:stCondLst>
                                            <p:cond delay="1312"/>
                                          </p:stCondLst>
                                        </p:cTn>
                                        <p:tgtEl>
                                          <p:spTgt spid="12"/>
                                        </p:tgtEl>
                                      </p:cBhvr>
                                      <p:to x="100000" y="80000"/>
                                    </p:animScale>
                                    <p:animScale>
                                      <p:cBhvr>
                                        <p:cTn id="56" dur="166" decel="50000">
                                          <p:stCondLst>
                                            <p:cond delay="1338"/>
                                          </p:stCondLst>
                                        </p:cTn>
                                        <p:tgtEl>
                                          <p:spTgt spid="12"/>
                                        </p:tgtEl>
                                      </p:cBhvr>
                                      <p:to x="100000" y="100000"/>
                                    </p:animScale>
                                    <p:animScale>
                                      <p:cBhvr>
                                        <p:cTn id="57" dur="26">
                                          <p:stCondLst>
                                            <p:cond delay="1642"/>
                                          </p:stCondLst>
                                        </p:cTn>
                                        <p:tgtEl>
                                          <p:spTgt spid="12"/>
                                        </p:tgtEl>
                                      </p:cBhvr>
                                      <p:to x="100000" y="90000"/>
                                    </p:animScale>
                                    <p:animScale>
                                      <p:cBhvr>
                                        <p:cTn id="58" dur="166" decel="50000">
                                          <p:stCondLst>
                                            <p:cond delay="1668"/>
                                          </p:stCondLst>
                                        </p:cTn>
                                        <p:tgtEl>
                                          <p:spTgt spid="12"/>
                                        </p:tgtEl>
                                      </p:cBhvr>
                                      <p:to x="100000" y="100000"/>
                                    </p:animScale>
                                    <p:animScale>
                                      <p:cBhvr>
                                        <p:cTn id="59" dur="26">
                                          <p:stCondLst>
                                            <p:cond delay="1808"/>
                                          </p:stCondLst>
                                        </p:cTn>
                                        <p:tgtEl>
                                          <p:spTgt spid="12"/>
                                        </p:tgtEl>
                                      </p:cBhvr>
                                      <p:to x="100000" y="95000"/>
                                    </p:animScale>
                                    <p:animScale>
                                      <p:cBhvr>
                                        <p:cTn id="60" dur="166" decel="50000">
                                          <p:stCondLst>
                                            <p:cond delay="1834"/>
                                          </p:stCondLst>
                                        </p:cTn>
                                        <p:tgtEl>
                                          <p:spTgt spid="12"/>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26"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wipe(down)">
                                      <p:cBhvr>
                                        <p:cTn id="70" dur="580">
                                          <p:stCondLst>
                                            <p:cond delay="0"/>
                                          </p:stCondLst>
                                        </p:cTn>
                                        <p:tgtEl>
                                          <p:spTgt spid="14"/>
                                        </p:tgtEl>
                                      </p:cBhvr>
                                    </p:animEffect>
                                    <p:anim calcmode="lin" valueType="num">
                                      <p:cBhvr>
                                        <p:cTn id="7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6" dur="26">
                                          <p:stCondLst>
                                            <p:cond delay="650"/>
                                          </p:stCondLst>
                                        </p:cTn>
                                        <p:tgtEl>
                                          <p:spTgt spid="14"/>
                                        </p:tgtEl>
                                      </p:cBhvr>
                                      <p:to x="100000" y="60000"/>
                                    </p:animScale>
                                    <p:animScale>
                                      <p:cBhvr>
                                        <p:cTn id="77" dur="166" decel="50000">
                                          <p:stCondLst>
                                            <p:cond delay="676"/>
                                          </p:stCondLst>
                                        </p:cTn>
                                        <p:tgtEl>
                                          <p:spTgt spid="14"/>
                                        </p:tgtEl>
                                      </p:cBhvr>
                                      <p:to x="100000" y="100000"/>
                                    </p:animScale>
                                    <p:animScale>
                                      <p:cBhvr>
                                        <p:cTn id="78" dur="26">
                                          <p:stCondLst>
                                            <p:cond delay="1312"/>
                                          </p:stCondLst>
                                        </p:cTn>
                                        <p:tgtEl>
                                          <p:spTgt spid="14"/>
                                        </p:tgtEl>
                                      </p:cBhvr>
                                      <p:to x="100000" y="80000"/>
                                    </p:animScale>
                                    <p:animScale>
                                      <p:cBhvr>
                                        <p:cTn id="79" dur="166" decel="50000">
                                          <p:stCondLst>
                                            <p:cond delay="1338"/>
                                          </p:stCondLst>
                                        </p:cTn>
                                        <p:tgtEl>
                                          <p:spTgt spid="14"/>
                                        </p:tgtEl>
                                      </p:cBhvr>
                                      <p:to x="100000" y="100000"/>
                                    </p:animScale>
                                    <p:animScale>
                                      <p:cBhvr>
                                        <p:cTn id="80" dur="26">
                                          <p:stCondLst>
                                            <p:cond delay="1642"/>
                                          </p:stCondLst>
                                        </p:cTn>
                                        <p:tgtEl>
                                          <p:spTgt spid="14"/>
                                        </p:tgtEl>
                                      </p:cBhvr>
                                      <p:to x="100000" y="90000"/>
                                    </p:animScale>
                                    <p:animScale>
                                      <p:cBhvr>
                                        <p:cTn id="81" dur="166" decel="50000">
                                          <p:stCondLst>
                                            <p:cond delay="1668"/>
                                          </p:stCondLst>
                                        </p:cTn>
                                        <p:tgtEl>
                                          <p:spTgt spid="14"/>
                                        </p:tgtEl>
                                      </p:cBhvr>
                                      <p:to x="100000" y="100000"/>
                                    </p:animScale>
                                    <p:animScale>
                                      <p:cBhvr>
                                        <p:cTn id="82" dur="26">
                                          <p:stCondLst>
                                            <p:cond delay="1808"/>
                                          </p:stCondLst>
                                        </p:cTn>
                                        <p:tgtEl>
                                          <p:spTgt spid="14"/>
                                        </p:tgtEl>
                                      </p:cBhvr>
                                      <p:to x="100000" y="95000"/>
                                    </p:animScale>
                                    <p:animScale>
                                      <p:cBhvr>
                                        <p:cTn id="83" dur="166" decel="50000">
                                          <p:stCondLst>
                                            <p:cond delay="1834"/>
                                          </p:stCondLst>
                                        </p:cTn>
                                        <p:tgtEl>
                                          <p:spTgt spid="14"/>
                                        </p:tgtEl>
                                      </p:cBhvr>
                                      <p:to x="100000" y="100000"/>
                                    </p:animScale>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fade">
                                      <p:cBhvr>
                                        <p:cTn id="88" dur="500"/>
                                        <p:tgtEl>
                                          <p:spTgt spid="15"/>
                                        </p:tgtEl>
                                      </p:cBhvr>
                                    </p:animEffect>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grpId="0" nodeType="click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wipe(down)">
                                      <p:cBhvr>
                                        <p:cTn id="93" dur="580">
                                          <p:stCondLst>
                                            <p:cond delay="0"/>
                                          </p:stCondLst>
                                        </p:cTn>
                                        <p:tgtEl>
                                          <p:spTgt spid="16"/>
                                        </p:tgtEl>
                                      </p:cBhvr>
                                    </p:animEffect>
                                    <p:anim calcmode="lin" valueType="num">
                                      <p:cBhvr>
                                        <p:cTn id="9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99" dur="26">
                                          <p:stCondLst>
                                            <p:cond delay="650"/>
                                          </p:stCondLst>
                                        </p:cTn>
                                        <p:tgtEl>
                                          <p:spTgt spid="16"/>
                                        </p:tgtEl>
                                      </p:cBhvr>
                                      <p:to x="100000" y="60000"/>
                                    </p:animScale>
                                    <p:animScale>
                                      <p:cBhvr>
                                        <p:cTn id="100" dur="166" decel="50000">
                                          <p:stCondLst>
                                            <p:cond delay="676"/>
                                          </p:stCondLst>
                                        </p:cTn>
                                        <p:tgtEl>
                                          <p:spTgt spid="16"/>
                                        </p:tgtEl>
                                      </p:cBhvr>
                                      <p:to x="100000" y="100000"/>
                                    </p:animScale>
                                    <p:animScale>
                                      <p:cBhvr>
                                        <p:cTn id="101" dur="26">
                                          <p:stCondLst>
                                            <p:cond delay="1312"/>
                                          </p:stCondLst>
                                        </p:cTn>
                                        <p:tgtEl>
                                          <p:spTgt spid="16"/>
                                        </p:tgtEl>
                                      </p:cBhvr>
                                      <p:to x="100000" y="80000"/>
                                    </p:animScale>
                                    <p:animScale>
                                      <p:cBhvr>
                                        <p:cTn id="102" dur="166" decel="50000">
                                          <p:stCondLst>
                                            <p:cond delay="1338"/>
                                          </p:stCondLst>
                                        </p:cTn>
                                        <p:tgtEl>
                                          <p:spTgt spid="16"/>
                                        </p:tgtEl>
                                      </p:cBhvr>
                                      <p:to x="100000" y="100000"/>
                                    </p:animScale>
                                    <p:animScale>
                                      <p:cBhvr>
                                        <p:cTn id="103" dur="26">
                                          <p:stCondLst>
                                            <p:cond delay="1642"/>
                                          </p:stCondLst>
                                        </p:cTn>
                                        <p:tgtEl>
                                          <p:spTgt spid="16"/>
                                        </p:tgtEl>
                                      </p:cBhvr>
                                      <p:to x="100000" y="90000"/>
                                    </p:animScale>
                                    <p:animScale>
                                      <p:cBhvr>
                                        <p:cTn id="104" dur="166" decel="50000">
                                          <p:stCondLst>
                                            <p:cond delay="1668"/>
                                          </p:stCondLst>
                                        </p:cTn>
                                        <p:tgtEl>
                                          <p:spTgt spid="16"/>
                                        </p:tgtEl>
                                      </p:cBhvr>
                                      <p:to x="100000" y="100000"/>
                                    </p:animScale>
                                    <p:animScale>
                                      <p:cBhvr>
                                        <p:cTn id="105" dur="26">
                                          <p:stCondLst>
                                            <p:cond delay="1808"/>
                                          </p:stCondLst>
                                        </p:cTn>
                                        <p:tgtEl>
                                          <p:spTgt spid="16"/>
                                        </p:tgtEl>
                                      </p:cBhvr>
                                      <p:to x="100000" y="95000"/>
                                    </p:animScale>
                                    <p:animScale>
                                      <p:cBhvr>
                                        <p:cTn id="106"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0" grpId="0"/>
      <p:bldP spid="11" grpId="0"/>
      <p:bldP spid="12" grpId="0"/>
      <p:bldP spid="13" grpId="0"/>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29D412-1399-40DE-AFDC-2835BDBF9E11}"/>
              </a:ext>
            </a:extLst>
          </p:cNvPr>
          <p:cNvPicPr>
            <a:picLocks noChangeAspect="1"/>
          </p:cNvPicPr>
          <p:nvPr/>
        </p:nvPicPr>
        <p:blipFill rotWithShape="1">
          <a:blip r:embed="rId2"/>
          <a:srcRect l="34338" t="9743" r="7246" b="30204"/>
          <a:stretch/>
        </p:blipFill>
        <p:spPr>
          <a:xfrm>
            <a:off x="-16021" y="-3670"/>
            <a:ext cx="9165987" cy="5147169"/>
          </a:xfrm>
          <a:prstGeom prst="rect">
            <a:avLst/>
          </a:prstGeom>
        </p:spPr>
      </p:pic>
      <p:sp>
        <p:nvSpPr>
          <p:cNvPr id="5" name="Rectangle: Rounded Corners 3">
            <a:extLst>
              <a:ext uri="{FF2B5EF4-FFF2-40B4-BE49-F238E27FC236}">
                <a16:creationId xmlns:a16="http://schemas.microsoft.com/office/drawing/2014/main" id="{B391B6CB-DD97-4440-953E-F90E7BB0F326}"/>
              </a:ext>
            </a:extLst>
          </p:cNvPr>
          <p:cNvSpPr/>
          <p:nvPr/>
        </p:nvSpPr>
        <p:spPr>
          <a:xfrm>
            <a:off x="127591" y="217170"/>
            <a:ext cx="8888817" cy="4843928"/>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70C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Rectangle 5">
            <a:extLst>
              <a:ext uri="{FF2B5EF4-FFF2-40B4-BE49-F238E27FC236}">
                <a16:creationId xmlns:a16="http://schemas.microsoft.com/office/drawing/2014/main" id="{C7C99239-A5D6-4C02-A0DC-B0640742F424}"/>
              </a:ext>
            </a:extLst>
          </p:cNvPr>
          <p:cNvSpPr/>
          <p:nvPr/>
        </p:nvSpPr>
        <p:spPr>
          <a:xfrm>
            <a:off x="1072413" y="283781"/>
            <a:ext cx="7116371" cy="561692"/>
          </a:xfrm>
          <a:prstGeom prst="rect">
            <a:avLst/>
          </a:prstGeom>
          <a:noFill/>
        </p:spPr>
        <p:txBody>
          <a:bodyPr wrap="none" lIns="68580" tIns="34290" rIns="68580" bIns="34290">
            <a:spAutoFit/>
          </a:bodyPr>
          <a:lstStyle/>
          <a:p>
            <a:pPr algn="ctr"/>
            <a:r>
              <a:rPr lang="vi-VN" sz="3200" b="1" dirty="0">
                <a:ln w="13462">
                  <a:solidFill>
                    <a:srgbClr val="0070C0"/>
                  </a:solidFill>
                  <a:prstDash val="solid"/>
                </a:ln>
                <a:solidFill>
                  <a:srgbClr val="0070C0"/>
                </a:solidFill>
                <a:latin typeface="iCiel Pony" panose="02000000000000000000" pitchFamily="2" charset="0"/>
              </a:rPr>
              <a:t>Luật Bảo vệ, chăm sóc và giáo dục trẻ em</a:t>
            </a:r>
            <a:endParaRPr lang="en-US" sz="3200" b="1" dirty="0">
              <a:ln w="13462">
                <a:solidFill>
                  <a:srgbClr val="0070C0"/>
                </a:solidFill>
                <a:prstDash val="solid"/>
              </a:ln>
              <a:solidFill>
                <a:srgbClr val="0070C0"/>
              </a:solidFill>
              <a:latin typeface="iCiel Pony" panose="02000000000000000000" pitchFamily="2" charset="0"/>
            </a:endParaRPr>
          </a:p>
        </p:txBody>
      </p:sp>
      <p:sp>
        <p:nvSpPr>
          <p:cNvPr id="2" name="Rectangle 1">
            <a:extLst>
              <a:ext uri="{FF2B5EF4-FFF2-40B4-BE49-F238E27FC236}">
                <a16:creationId xmlns:a16="http://schemas.microsoft.com/office/drawing/2014/main" id="{CEE3ED21-51BE-43CF-80AA-61655DFCD0A4}"/>
              </a:ext>
            </a:extLst>
          </p:cNvPr>
          <p:cNvSpPr/>
          <p:nvPr/>
        </p:nvSpPr>
        <p:spPr>
          <a:xfrm>
            <a:off x="191424" y="845473"/>
            <a:ext cx="8751096" cy="4524315"/>
          </a:xfrm>
          <a:prstGeom prst="rect">
            <a:avLst/>
          </a:prstGeom>
        </p:spPr>
        <p:txBody>
          <a:bodyPr wrap="square">
            <a:spAutoFit/>
          </a:bodyPr>
          <a:lstStyle/>
          <a:p>
            <a:pPr algn="just"/>
            <a:r>
              <a:rPr lang="vi-VN" sz="2400" b="1" dirty="0">
                <a:solidFill>
                  <a:srgbClr val="002060"/>
                </a:solidFill>
                <a:latin typeface="Calibri" panose="020F0502020204030204" pitchFamily="34" charset="0"/>
                <a:cs typeface="Calibri" panose="020F0502020204030204" pitchFamily="34" charset="0"/>
              </a:rPr>
              <a:t>Điều 15</a:t>
            </a:r>
            <a:endParaRPr lang="vi-VN" sz="2400" dirty="0">
              <a:solidFill>
                <a:srgbClr val="002060"/>
              </a:solidFill>
              <a:latin typeface="Calibri" panose="020F0502020204030204" pitchFamily="34" charset="0"/>
              <a:cs typeface="Calibri" panose="020F0502020204030204" pitchFamily="34" charset="0"/>
            </a:endParaRPr>
          </a:p>
          <a:p>
            <a:pPr algn="just"/>
            <a:r>
              <a:rPr lang="vi-VN" sz="2400" dirty="0">
                <a:latin typeface="Calibri" panose="020F0502020204030204" pitchFamily="34" charset="0"/>
                <a:cs typeface="Calibri" panose="020F0502020204030204" pitchFamily="34" charset="0"/>
              </a:rPr>
              <a:t>1. Trẻ em có quyền được chăm sóc, bảo vệ sức khỏe.</a:t>
            </a:r>
          </a:p>
          <a:p>
            <a:pPr algn="just"/>
            <a:r>
              <a:rPr lang="vi-VN" sz="2400" dirty="0">
                <a:latin typeface="Calibri" panose="020F0502020204030204" pitchFamily="34" charset="0"/>
                <a:cs typeface="Calibri" panose="020F0502020204030204" pitchFamily="34" charset="0"/>
              </a:rPr>
              <a:t>2. Trẻ em dưới sáu tuổi được chăm sóc sức khỏe ban đầu, được khám bệnh, chữa bệnh không phải trả tiền tại các cơ sở y tế công lập.</a:t>
            </a:r>
          </a:p>
          <a:p>
            <a:pPr algn="just"/>
            <a:r>
              <a:rPr lang="vi-VN" sz="2400" b="1" dirty="0">
                <a:solidFill>
                  <a:srgbClr val="002060"/>
                </a:solidFill>
                <a:latin typeface="Calibri" panose="020F0502020204030204" pitchFamily="34" charset="0"/>
                <a:cs typeface="Calibri" panose="020F0502020204030204" pitchFamily="34" charset="0"/>
              </a:rPr>
              <a:t>Điều 16</a:t>
            </a:r>
            <a:endParaRPr lang="vi-VN" sz="2400" dirty="0">
              <a:solidFill>
                <a:srgbClr val="002060"/>
              </a:solidFill>
              <a:latin typeface="Calibri" panose="020F0502020204030204" pitchFamily="34" charset="0"/>
              <a:cs typeface="Calibri" panose="020F0502020204030204" pitchFamily="34" charset="0"/>
            </a:endParaRPr>
          </a:p>
          <a:p>
            <a:pPr algn="just"/>
            <a:r>
              <a:rPr lang="vi-VN" sz="2400" dirty="0">
                <a:latin typeface="Calibri" panose="020F0502020204030204" pitchFamily="34" charset="0"/>
                <a:cs typeface="Calibri" panose="020F0502020204030204" pitchFamily="34" charset="0"/>
              </a:rPr>
              <a:t>1. Trẻ em có quyền được học tập.</a:t>
            </a:r>
          </a:p>
          <a:p>
            <a:pPr algn="just"/>
            <a:r>
              <a:rPr lang="vi-VN" sz="2400" dirty="0">
                <a:latin typeface="Calibri" panose="020F0502020204030204" pitchFamily="34" charset="0"/>
                <a:cs typeface="Calibri" panose="020F0502020204030204" pitchFamily="34" charset="0"/>
              </a:rPr>
              <a:t>2. Trẻ em học bậc tiểu học trong các cơ sở giáo dục công lập không phải trả học phí.</a:t>
            </a:r>
          </a:p>
          <a:p>
            <a:pPr algn="just"/>
            <a:r>
              <a:rPr lang="vi-VN" sz="2400" b="1" dirty="0">
                <a:solidFill>
                  <a:srgbClr val="002060"/>
                </a:solidFill>
                <a:latin typeface="Calibri" panose="020F0502020204030204" pitchFamily="34" charset="0"/>
                <a:cs typeface="Calibri" panose="020F0502020204030204" pitchFamily="34" charset="0"/>
              </a:rPr>
              <a:t>Điều 17</a:t>
            </a:r>
            <a:endParaRPr lang="vi-VN" sz="2400" dirty="0">
              <a:solidFill>
                <a:srgbClr val="002060"/>
              </a:solidFill>
              <a:latin typeface="Calibri" panose="020F0502020204030204" pitchFamily="34" charset="0"/>
              <a:cs typeface="Calibri" panose="020F0502020204030204" pitchFamily="34" charset="0"/>
            </a:endParaRPr>
          </a:p>
          <a:p>
            <a:pPr algn="just"/>
            <a:r>
              <a:rPr lang="vi-VN" sz="2400" dirty="0">
                <a:latin typeface="Calibri" panose="020F0502020204030204" pitchFamily="34" charset="0"/>
                <a:cs typeface="Calibri" panose="020F0502020204030204" pitchFamily="34" charset="0"/>
              </a:rPr>
              <a:t>Trẻ em có quyền vui chơi, giải trí lành mạnh, được hoạt động văn hóa, nghệ thuật, thể dục, thể thao, du lịch phù hợp với lứa tuổi.</a:t>
            </a:r>
          </a:p>
          <a:p>
            <a:pPr algn="just"/>
            <a:endParaRPr lang="vi-VN"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847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29D412-1399-40DE-AFDC-2835BDBF9E11}"/>
              </a:ext>
            </a:extLst>
          </p:cNvPr>
          <p:cNvPicPr>
            <a:picLocks noChangeAspect="1"/>
          </p:cNvPicPr>
          <p:nvPr/>
        </p:nvPicPr>
        <p:blipFill rotWithShape="1">
          <a:blip r:embed="rId2"/>
          <a:srcRect l="34338" t="9743" r="7246" b="30204"/>
          <a:stretch/>
        </p:blipFill>
        <p:spPr>
          <a:xfrm>
            <a:off x="-16021" y="-3670"/>
            <a:ext cx="9165987" cy="5147169"/>
          </a:xfrm>
          <a:prstGeom prst="rect">
            <a:avLst/>
          </a:prstGeom>
        </p:spPr>
      </p:pic>
      <p:sp>
        <p:nvSpPr>
          <p:cNvPr id="5" name="Rectangle: Rounded Corners 3">
            <a:extLst>
              <a:ext uri="{FF2B5EF4-FFF2-40B4-BE49-F238E27FC236}">
                <a16:creationId xmlns:a16="http://schemas.microsoft.com/office/drawing/2014/main" id="{B391B6CB-DD97-4440-953E-F90E7BB0F326}"/>
              </a:ext>
            </a:extLst>
          </p:cNvPr>
          <p:cNvSpPr/>
          <p:nvPr/>
        </p:nvSpPr>
        <p:spPr>
          <a:xfrm>
            <a:off x="111232" y="142739"/>
            <a:ext cx="8873280" cy="4926329"/>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70C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4" name="Rectangle 3">
            <a:extLst>
              <a:ext uri="{FF2B5EF4-FFF2-40B4-BE49-F238E27FC236}">
                <a16:creationId xmlns:a16="http://schemas.microsoft.com/office/drawing/2014/main" id="{1EBF1A62-2A36-49A6-9DB3-A3813BC9E485}"/>
              </a:ext>
            </a:extLst>
          </p:cNvPr>
          <p:cNvSpPr/>
          <p:nvPr/>
        </p:nvSpPr>
        <p:spPr>
          <a:xfrm>
            <a:off x="985345" y="2002221"/>
            <a:ext cx="1087821" cy="25224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C7C99239-A5D6-4C02-A0DC-B0640742F424}"/>
              </a:ext>
            </a:extLst>
          </p:cNvPr>
          <p:cNvSpPr/>
          <p:nvPr/>
        </p:nvSpPr>
        <p:spPr>
          <a:xfrm>
            <a:off x="1072413" y="283781"/>
            <a:ext cx="7116371" cy="561692"/>
          </a:xfrm>
          <a:prstGeom prst="rect">
            <a:avLst/>
          </a:prstGeom>
          <a:noFill/>
        </p:spPr>
        <p:txBody>
          <a:bodyPr wrap="none" lIns="68580" tIns="34290" rIns="68580" bIns="34290">
            <a:spAutoFit/>
          </a:bodyPr>
          <a:lstStyle/>
          <a:p>
            <a:pPr algn="ctr"/>
            <a:r>
              <a:rPr lang="vi-VN" sz="3200" b="1" dirty="0">
                <a:ln w="13462">
                  <a:solidFill>
                    <a:srgbClr val="0070C0"/>
                  </a:solidFill>
                  <a:prstDash val="solid"/>
                </a:ln>
                <a:solidFill>
                  <a:srgbClr val="0070C0"/>
                </a:solidFill>
                <a:latin typeface="iCiel Pony" panose="02000000000000000000" pitchFamily="2" charset="0"/>
              </a:rPr>
              <a:t>Luật Bảo vệ, chăm sóc và giáo dục trẻ em</a:t>
            </a:r>
            <a:endParaRPr lang="en-US" sz="3200" b="1" dirty="0">
              <a:ln w="13462">
                <a:solidFill>
                  <a:srgbClr val="0070C0"/>
                </a:solidFill>
                <a:prstDash val="solid"/>
              </a:ln>
              <a:solidFill>
                <a:srgbClr val="0070C0"/>
              </a:solidFill>
              <a:latin typeface="iCiel Pony" panose="02000000000000000000" pitchFamily="2" charset="0"/>
            </a:endParaRPr>
          </a:p>
        </p:txBody>
      </p:sp>
      <p:sp>
        <p:nvSpPr>
          <p:cNvPr id="7" name="Rectangle 6">
            <a:extLst>
              <a:ext uri="{FF2B5EF4-FFF2-40B4-BE49-F238E27FC236}">
                <a16:creationId xmlns:a16="http://schemas.microsoft.com/office/drawing/2014/main" id="{32C6F4B4-2814-4E83-BD32-05E980ECD97B}"/>
              </a:ext>
            </a:extLst>
          </p:cNvPr>
          <p:cNvSpPr/>
          <p:nvPr/>
        </p:nvSpPr>
        <p:spPr>
          <a:xfrm>
            <a:off x="373504" y="4046483"/>
            <a:ext cx="777379" cy="25224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Rectangle 1">
            <a:extLst>
              <a:ext uri="{FF2B5EF4-FFF2-40B4-BE49-F238E27FC236}">
                <a16:creationId xmlns:a16="http://schemas.microsoft.com/office/drawing/2014/main" id="{CEE3ED21-51BE-43CF-80AA-61655DFCD0A4}"/>
              </a:ext>
            </a:extLst>
          </p:cNvPr>
          <p:cNvSpPr/>
          <p:nvPr/>
        </p:nvSpPr>
        <p:spPr>
          <a:xfrm>
            <a:off x="301739" y="778666"/>
            <a:ext cx="8530466" cy="4185761"/>
          </a:xfrm>
          <a:prstGeom prst="rect">
            <a:avLst/>
          </a:prstGeom>
        </p:spPr>
        <p:txBody>
          <a:bodyPr wrap="square">
            <a:spAutoFit/>
          </a:bodyPr>
          <a:lstStyle/>
          <a:p>
            <a:pPr algn="just"/>
            <a:r>
              <a:rPr lang="vi-VN" sz="1900" b="1" dirty="0">
                <a:solidFill>
                  <a:srgbClr val="002060"/>
                </a:solidFill>
                <a:latin typeface="Calibri" panose="020F0502020204030204" pitchFamily="34" charset="0"/>
                <a:cs typeface="Calibri" panose="020F0502020204030204" pitchFamily="34" charset="0"/>
              </a:rPr>
              <a:t>Điều 21</a:t>
            </a:r>
            <a:endParaRPr lang="vi-VN" sz="1900" dirty="0">
              <a:solidFill>
                <a:srgbClr val="002060"/>
              </a:solidFill>
              <a:latin typeface="Calibri" panose="020F0502020204030204" pitchFamily="34" charset="0"/>
              <a:cs typeface="Calibri" panose="020F0502020204030204" pitchFamily="34" charset="0"/>
            </a:endParaRPr>
          </a:p>
          <a:p>
            <a:pPr algn="just"/>
            <a:r>
              <a:rPr lang="vi-VN" sz="1900" dirty="0">
                <a:latin typeface="Calibri" panose="020F0502020204030204" pitchFamily="34" charset="0"/>
                <a:cs typeface="Calibri" panose="020F0502020204030204" pitchFamily="34" charset="0"/>
              </a:rPr>
              <a:t>Trẻ em có bổn phận sau đây:</a:t>
            </a:r>
          </a:p>
          <a:p>
            <a:pPr algn="just"/>
            <a:r>
              <a:rPr lang="vi-VN" sz="1900" dirty="0">
                <a:latin typeface="Calibri" panose="020F0502020204030204" pitchFamily="34" charset="0"/>
                <a:cs typeface="Calibri" panose="020F0502020204030204" pitchFamily="34" charset="0"/>
              </a:rPr>
              <a:t>1. Yêu quý, kính trọng, hiếu thảo với ông bà, cha mẹ; kính trọng thầy giáo, cô giáo; lễ phép với </a:t>
            </a:r>
            <a:r>
              <a:rPr lang="vi-VN" sz="1900" dirty="0" err="1">
                <a:latin typeface="Calibri" panose="020F0502020204030204" pitchFamily="34" charset="0"/>
                <a:cs typeface="Calibri" panose="020F0502020204030204" pitchFamily="34" charset="0"/>
              </a:rPr>
              <a:t>người</a:t>
            </a:r>
            <a:r>
              <a:rPr lang="vi-VN" sz="1900" dirty="0">
                <a:latin typeface="Calibri" panose="020F0502020204030204" pitchFamily="34" charset="0"/>
                <a:cs typeface="Calibri" panose="020F0502020204030204" pitchFamily="34" charset="0"/>
              </a:rPr>
              <a:t> </a:t>
            </a:r>
            <a:r>
              <a:rPr lang="vi-VN" sz="1900" dirty="0" err="1">
                <a:latin typeface="Calibri" panose="020F0502020204030204" pitchFamily="34" charset="0"/>
                <a:cs typeface="Calibri" panose="020F0502020204030204" pitchFamily="34" charset="0"/>
              </a:rPr>
              <a:t>lớn</a:t>
            </a:r>
            <a:r>
              <a:rPr lang="en-US" sz="1900" dirty="0">
                <a:latin typeface="Calibri" panose="020F0502020204030204" pitchFamily="34" charset="0"/>
                <a:cs typeface="Calibri" panose="020F0502020204030204" pitchFamily="34" charset="0"/>
              </a:rPr>
              <a:t>,</a:t>
            </a:r>
            <a:r>
              <a:rPr lang="vi-VN" sz="1900" dirty="0">
                <a:latin typeface="Calibri" panose="020F0502020204030204" pitchFamily="34" charset="0"/>
                <a:cs typeface="Calibri" panose="020F0502020204030204" pitchFamily="34" charset="0"/>
              </a:rPr>
              <a:t> thương yêu em nhỏ; đoàn kết với bạn bè; giúp đỡ người già yếu, người khuyết tật, tàn tật, </a:t>
            </a:r>
            <a:r>
              <a:rPr lang="en-US" sz="1900" dirty="0" err="1">
                <a:latin typeface="Calibri" panose="020F0502020204030204" pitchFamily="34" charset="0"/>
                <a:cs typeface="Calibri" panose="020F0502020204030204" pitchFamily="34" charset="0"/>
              </a:rPr>
              <a:t>người</a:t>
            </a:r>
            <a:r>
              <a:rPr lang="en-US" sz="1900" dirty="0">
                <a:latin typeface="Calibri" panose="020F0502020204030204" pitchFamily="34" charset="0"/>
                <a:cs typeface="Calibri" panose="020F0502020204030204" pitchFamily="34" charset="0"/>
              </a:rPr>
              <a:t> </a:t>
            </a:r>
            <a:r>
              <a:rPr lang="vi-VN" sz="1900" dirty="0" err="1">
                <a:latin typeface="Calibri" panose="020F0502020204030204" pitchFamily="34" charset="0"/>
                <a:cs typeface="Calibri" panose="020F0502020204030204" pitchFamily="34" charset="0"/>
              </a:rPr>
              <a:t>gặp</a:t>
            </a:r>
            <a:r>
              <a:rPr lang="vi-VN" sz="1900" dirty="0">
                <a:latin typeface="Calibri" panose="020F0502020204030204" pitchFamily="34" charset="0"/>
                <a:cs typeface="Calibri" panose="020F0502020204030204" pitchFamily="34" charset="0"/>
              </a:rPr>
              <a:t> hoàn cảnh khó khăn theo khả năng của mình.</a:t>
            </a:r>
          </a:p>
          <a:p>
            <a:pPr algn="just"/>
            <a:r>
              <a:rPr lang="vi-VN" sz="1900" dirty="0">
                <a:latin typeface="Calibri" panose="020F0502020204030204" pitchFamily="34" charset="0"/>
                <a:cs typeface="Calibri" panose="020F0502020204030204" pitchFamily="34" charset="0"/>
              </a:rPr>
              <a:t>2. Chăm chỉ học tập, giữ gìn vệ sinh, rèn luyện thân thể, thực hiện trật tự công cộng và an toàn giao thông, giữ gìn của công, tôn trọng tài sản của người khác, bảo vệ môi trường.</a:t>
            </a:r>
          </a:p>
          <a:p>
            <a:pPr algn="just"/>
            <a:r>
              <a:rPr lang="vi-VN" sz="1900" dirty="0">
                <a:latin typeface="Calibri" panose="020F0502020204030204" pitchFamily="34" charset="0"/>
                <a:cs typeface="Calibri" panose="020F0502020204030204" pitchFamily="34" charset="0"/>
              </a:rPr>
              <a:t>3. Yêu lao động, giúp đỡ gia đình làm những việc vừa sức mình.</a:t>
            </a:r>
          </a:p>
          <a:p>
            <a:pPr algn="just"/>
            <a:r>
              <a:rPr lang="vi-VN" sz="1900" dirty="0">
                <a:latin typeface="Calibri" panose="020F0502020204030204" pitchFamily="34" charset="0"/>
                <a:cs typeface="Calibri" panose="020F0502020204030204" pitchFamily="34" charset="0"/>
              </a:rPr>
              <a:t>4. Sống khiêm tốn, trung thực và có đạo đức; tôn trọng pháp luật; tuân theo nội quy của nhà trường; thực hiện nếp sống văn minh, gia đình văn hóa; tôn trọng và giữ gìn bản sắc văn hóa dân tộc.</a:t>
            </a:r>
          </a:p>
          <a:p>
            <a:pPr algn="just"/>
            <a:r>
              <a:rPr lang="vi-VN" sz="1900" dirty="0">
                <a:latin typeface="Calibri" panose="020F0502020204030204" pitchFamily="34" charset="0"/>
                <a:cs typeface="Calibri" panose="020F0502020204030204" pitchFamily="34" charset="0"/>
              </a:rPr>
              <a:t>5. Yêu quê hương, đất nước, yêu đồng bào, có ý thức xây dựng, bảo vệ Tổ quốc Việt Nam xã hội chủ nghĩa và đoàn kết quốc tế.</a:t>
            </a:r>
          </a:p>
        </p:txBody>
      </p:sp>
    </p:spTree>
    <p:extLst>
      <p:ext uri="{BB962C8B-B14F-4D97-AF65-F5344CB8AC3E}">
        <p14:creationId xmlns:p14="http://schemas.microsoft.com/office/powerpoint/2010/main" val="143181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E45F60-5294-4923-BD72-C5B2E02560E5}"/>
              </a:ext>
            </a:extLst>
          </p:cNvPr>
          <p:cNvPicPr>
            <a:picLocks noChangeAspect="1"/>
          </p:cNvPicPr>
          <p:nvPr/>
        </p:nvPicPr>
        <p:blipFill rotWithShape="1">
          <a:blip r:embed="rId2"/>
          <a:srcRect l="16512" t="8018" r="14186" b="5943"/>
          <a:stretch/>
        </p:blipFill>
        <p:spPr>
          <a:xfrm>
            <a:off x="-1" y="0"/>
            <a:ext cx="9144001" cy="5247060"/>
          </a:xfrm>
          <a:prstGeom prst="rect">
            <a:avLst/>
          </a:prstGeom>
        </p:spPr>
      </p:pic>
      <p:sp>
        <p:nvSpPr>
          <p:cNvPr id="6" name="Rectangle 5">
            <a:extLst>
              <a:ext uri="{FF2B5EF4-FFF2-40B4-BE49-F238E27FC236}">
                <a16:creationId xmlns:a16="http://schemas.microsoft.com/office/drawing/2014/main" id="{B8EE332E-4873-49D2-971C-5F444EFB76AD}"/>
              </a:ext>
            </a:extLst>
          </p:cNvPr>
          <p:cNvSpPr/>
          <p:nvPr/>
        </p:nvSpPr>
        <p:spPr>
          <a:xfrm>
            <a:off x="1499190" y="1477926"/>
            <a:ext cx="5975497" cy="2902688"/>
          </a:xfrm>
          <a:prstGeom prst="rect">
            <a:avLst/>
          </a:prstGeom>
          <a:solidFill>
            <a:srgbClr val="EAC1A2"/>
          </a:solidFill>
          <a:ln>
            <a:solidFill>
              <a:srgbClr val="EAC1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A22BAB1-E98B-480C-9AA6-32ED0F96649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6246" b="39097" l="67819" r="79446">
                        <a14:foregroundMark x1="76134" y1="39097" x2="76134" y2="39097"/>
                      </a14:backgroundRemoval>
                    </a14:imgEffect>
                  </a14:imgLayer>
                </a14:imgProps>
              </a:ext>
            </a:extLst>
          </a:blip>
          <a:srcRect l="66366" t="24668" r="19099" b="59437"/>
          <a:stretch/>
        </p:blipFill>
        <p:spPr>
          <a:xfrm>
            <a:off x="6590202" y="1003881"/>
            <a:ext cx="1917832" cy="969356"/>
          </a:xfrm>
          <a:prstGeom prst="rect">
            <a:avLst/>
          </a:prstGeom>
        </p:spPr>
      </p:pic>
      <p:pic>
        <p:nvPicPr>
          <p:cNvPr id="8" name="Picture 7">
            <a:extLst>
              <a:ext uri="{FF2B5EF4-FFF2-40B4-BE49-F238E27FC236}">
                <a16:creationId xmlns:a16="http://schemas.microsoft.com/office/drawing/2014/main" id="{3BB369C3-39B5-4BDF-981E-7F5EF5F3455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7290" b="91900" l="69690" r="81030">
                        <a14:foregroundMark x1="76962" y1="67290" x2="76566" y2="72897"/>
                        <a14:foregroundMark x1="69726" y1="77960" x2="71706" y2="79595"/>
                        <a14:foregroundMark x1="77898" y1="90576" x2="78726" y2="91900"/>
                      </a14:backgroundRemoval>
                    </a14:imgEffect>
                  </a14:imgLayer>
                </a14:imgProps>
              </a:ext>
            </a:extLst>
          </a:blip>
          <a:srcRect l="68784" t="64972" r="17598" b="6609"/>
          <a:stretch/>
        </p:blipFill>
        <p:spPr>
          <a:xfrm>
            <a:off x="6900524" y="3466210"/>
            <a:ext cx="1796902" cy="1733107"/>
          </a:xfrm>
          <a:prstGeom prst="rect">
            <a:avLst/>
          </a:prstGeom>
        </p:spPr>
      </p:pic>
      <p:pic>
        <p:nvPicPr>
          <p:cNvPr id="10" name="Picture 9">
            <a:extLst>
              <a:ext uri="{FF2B5EF4-FFF2-40B4-BE49-F238E27FC236}">
                <a16:creationId xmlns:a16="http://schemas.microsoft.com/office/drawing/2014/main" id="{408DBE3F-C296-4880-9C3B-F4EA0964E6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8427" b="72819" l="6983" r="22858">
                        <a14:foregroundMark x1="14759" y1="28894" x2="12347" y2="39486"/>
                        <a14:foregroundMark x1="12347" y1="39486" x2="12311" y2="44003"/>
                        <a14:foregroundMark x1="15479" y1="36916" x2="16379" y2="43769"/>
                        <a14:foregroundMark x1="16739" y1="42212" x2="11159" y2="43458"/>
                        <a14:foregroundMark x1="7091" y1="70405" x2="16739" y2="68146"/>
                        <a14:foregroundMark x1="17207" y1="70171" x2="6551" y2="73209"/>
                        <a14:foregroundMark x1="6551" y1="73209" x2="12527" y2="71184"/>
                        <a14:foregroundMark x1="12527" y1="71184" x2="17891" y2="71885"/>
                        <a14:foregroundMark x1="17891" y1="71885" x2="18035" y2="68380"/>
                        <a14:foregroundMark x1="10583" y1="72897" x2="14867" y2="72664"/>
                        <a14:foregroundMark x1="10007" y1="70950" x2="14759" y2="68380"/>
                        <a14:foregroundMark x1="13715" y1="28427" x2="14759" y2="28427"/>
                      </a14:backgroundRemoval>
                    </a14:imgEffect>
                  </a14:imgLayer>
                </a14:imgProps>
              </a:ext>
            </a:extLst>
          </a:blip>
          <a:srcRect l="5349" t="24119" r="75000" b="25565"/>
          <a:stretch/>
        </p:blipFill>
        <p:spPr>
          <a:xfrm>
            <a:off x="0" y="1765147"/>
            <a:ext cx="2394310" cy="2833503"/>
          </a:xfrm>
          <a:prstGeom prst="rect">
            <a:avLst/>
          </a:prstGeom>
        </p:spPr>
      </p:pic>
      <p:sp>
        <p:nvSpPr>
          <p:cNvPr id="11" name="Flowchart: Terminator 10">
            <a:extLst>
              <a:ext uri="{FF2B5EF4-FFF2-40B4-BE49-F238E27FC236}">
                <a16:creationId xmlns:a16="http://schemas.microsoft.com/office/drawing/2014/main" id="{5139E13D-9BD6-4D8C-AF63-C1956CA75F21}"/>
              </a:ext>
            </a:extLst>
          </p:cNvPr>
          <p:cNvSpPr/>
          <p:nvPr/>
        </p:nvSpPr>
        <p:spPr>
          <a:xfrm>
            <a:off x="2748514" y="451888"/>
            <a:ext cx="3476847" cy="435935"/>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8D89B3B-B5ED-43E2-A47D-E7B6CB6636DC}"/>
              </a:ext>
            </a:extLst>
          </p:cNvPr>
          <p:cNvSpPr/>
          <p:nvPr/>
        </p:nvSpPr>
        <p:spPr>
          <a:xfrm>
            <a:off x="3162619" y="344872"/>
            <a:ext cx="2616743" cy="692497"/>
          </a:xfrm>
          <a:prstGeom prst="rect">
            <a:avLst/>
          </a:prstGeom>
          <a:noFill/>
        </p:spPr>
        <p:txBody>
          <a:bodyPr wrap="none" lIns="68580" tIns="34290" rIns="68580" bIns="34290">
            <a:spAutoFit/>
          </a:bodyPr>
          <a:lstStyle/>
          <a:p>
            <a:pPr algn="ctr"/>
            <a:r>
              <a:rPr lang="vi-VN" sz="4050" b="1" dirty="0">
                <a:ln w="13462">
                  <a:solidFill>
                    <a:schemeClr val="bg1"/>
                  </a:solidFill>
                  <a:prstDash val="solid"/>
                </a:ln>
                <a:solidFill>
                  <a:srgbClr val="C00000"/>
                </a:solidFill>
                <a:latin typeface="iCiel Pony" panose="02000000000000000000" pitchFamily="2" charset="0"/>
              </a:rPr>
              <a:t>Chú thích</a:t>
            </a:r>
            <a:endParaRPr lang="en-US" sz="4050" b="1" dirty="0">
              <a:ln w="13462">
                <a:solidFill>
                  <a:schemeClr val="bg1"/>
                </a:solidFill>
                <a:prstDash val="solid"/>
              </a:ln>
              <a:solidFill>
                <a:srgbClr val="C00000"/>
              </a:solidFill>
              <a:latin typeface="iCiel Pony" panose="02000000000000000000" pitchFamily="2" charset="0"/>
            </a:endParaRPr>
          </a:p>
        </p:txBody>
      </p:sp>
      <p:sp>
        <p:nvSpPr>
          <p:cNvPr id="13" name="TextBox 12">
            <a:extLst>
              <a:ext uri="{FF2B5EF4-FFF2-40B4-BE49-F238E27FC236}">
                <a16:creationId xmlns:a16="http://schemas.microsoft.com/office/drawing/2014/main" id="{BABB2514-EB3F-4CC8-B292-E205B4722C7B}"/>
              </a:ext>
            </a:extLst>
          </p:cNvPr>
          <p:cNvSpPr txBox="1"/>
          <p:nvPr/>
        </p:nvSpPr>
        <p:spPr>
          <a:xfrm>
            <a:off x="2802899" y="1614289"/>
            <a:ext cx="4531927" cy="1477328"/>
          </a:xfrm>
          <a:prstGeom prst="rect">
            <a:avLst/>
          </a:prstGeom>
          <a:noFill/>
        </p:spPr>
        <p:txBody>
          <a:bodyPr wrap="square" lIns="0" tIns="0" rIns="0" bIns="0" rtlCol="0">
            <a:spAutoFit/>
          </a:bodyPr>
          <a:lstStyle/>
          <a:p>
            <a:pPr algn="just"/>
            <a:r>
              <a:rPr lang="vi-VN" sz="24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những điều được hưởng, được làm, được yêu cầu theo quy ước chung trong cộng đồng và theo quy định của pháp luật.</a:t>
            </a:r>
            <a:endParaRPr lang="en-US" sz="24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15" name="TextBox 14">
            <a:extLst>
              <a:ext uri="{FF2B5EF4-FFF2-40B4-BE49-F238E27FC236}">
                <a16:creationId xmlns:a16="http://schemas.microsoft.com/office/drawing/2014/main" id="{AAFAA126-528B-4CFB-8F01-E265E6EFB971}"/>
              </a:ext>
            </a:extLst>
          </p:cNvPr>
          <p:cNvSpPr txBox="1"/>
          <p:nvPr/>
        </p:nvSpPr>
        <p:spPr>
          <a:xfrm>
            <a:off x="1090601" y="1574843"/>
            <a:ext cx="2114549" cy="415498"/>
          </a:xfrm>
          <a:prstGeom prst="rect">
            <a:avLst/>
          </a:prstGeom>
          <a:noFill/>
        </p:spPr>
        <p:txBody>
          <a:bodyPr wrap="square" lIns="0" tIns="0" rIns="0" bIns="0" rtlCol="0">
            <a:spAutoFit/>
          </a:bodyPr>
          <a:lstStyle/>
          <a:p>
            <a:pPr algn="ctr"/>
            <a:r>
              <a:rPr lang="vi-VN" sz="2700" b="1" dirty="0">
                <a:solidFill>
                  <a:srgbClr val="FF0000"/>
                </a:solidFill>
                <a:latin typeface="iCiel Nabila" pitchFamily="2" charset="0"/>
                <a:cs typeface="Calibri" panose="020F0502020204030204" pitchFamily="34" charset="0"/>
              </a:rPr>
              <a:t>Quyền</a:t>
            </a:r>
            <a:endParaRPr lang="en-US" sz="2700" b="1" dirty="0">
              <a:solidFill>
                <a:srgbClr val="FF0000"/>
              </a:solidFill>
              <a:latin typeface="iCiel Nabila" pitchFamily="2" charset="0"/>
              <a:cs typeface="Calibri" panose="020F0502020204030204" pitchFamily="34" charset="0"/>
            </a:endParaRPr>
          </a:p>
        </p:txBody>
      </p:sp>
      <p:sp>
        <p:nvSpPr>
          <p:cNvPr id="16" name="TextBox 15">
            <a:extLst>
              <a:ext uri="{FF2B5EF4-FFF2-40B4-BE49-F238E27FC236}">
                <a16:creationId xmlns:a16="http://schemas.microsoft.com/office/drawing/2014/main" id="{EF0B0EF7-300A-49B7-BDB8-0DCE701CFE06}"/>
              </a:ext>
            </a:extLst>
          </p:cNvPr>
          <p:cNvSpPr txBox="1"/>
          <p:nvPr/>
        </p:nvSpPr>
        <p:spPr>
          <a:xfrm>
            <a:off x="3162619" y="3284180"/>
            <a:ext cx="4159653" cy="738664"/>
          </a:xfrm>
          <a:prstGeom prst="rect">
            <a:avLst/>
          </a:prstGeom>
          <a:noFill/>
        </p:spPr>
        <p:txBody>
          <a:bodyPr wrap="square" lIns="0" tIns="0" rIns="0" bIns="0" rtlCol="0">
            <a:spAutoFit/>
          </a:bodyPr>
          <a:lstStyle/>
          <a:p>
            <a:pPr algn="just"/>
            <a:r>
              <a:rPr lang="vi-VN" sz="24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do Nhà nước lập ra và cấp tiền hoạt động.</a:t>
            </a:r>
            <a:endParaRPr lang="en-US" sz="24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17" name="TextBox 16">
            <a:extLst>
              <a:ext uri="{FF2B5EF4-FFF2-40B4-BE49-F238E27FC236}">
                <a16:creationId xmlns:a16="http://schemas.microsoft.com/office/drawing/2014/main" id="{0FF08397-2E8C-4063-BD66-EE4A481130E2}"/>
              </a:ext>
            </a:extLst>
          </p:cNvPr>
          <p:cNvSpPr txBox="1"/>
          <p:nvPr/>
        </p:nvSpPr>
        <p:spPr>
          <a:xfrm>
            <a:off x="1291849" y="3248329"/>
            <a:ext cx="2114549" cy="415498"/>
          </a:xfrm>
          <a:prstGeom prst="rect">
            <a:avLst/>
          </a:prstGeom>
          <a:noFill/>
        </p:spPr>
        <p:txBody>
          <a:bodyPr wrap="square" lIns="0" tIns="0" rIns="0" bIns="0" rtlCol="0">
            <a:spAutoFit/>
          </a:bodyPr>
          <a:lstStyle/>
          <a:p>
            <a:pPr algn="ctr"/>
            <a:r>
              <a:rPr lang="vi-VN" sz="2700" b="1" dirty="0">
                <a:solidFill>
                  <a:srgbClr val="FF0000"/>
                </a:solidFill>
                <a:latin typeface="iCiel Nabila" pitchFamily="2" charset="0"/>
                <a:cs typeface="Calibri" panose="020F0502020204030204" pitchFamily="34" charset="0"/>
              </a:rPr>
              <a:t>Công lập</a:t>
            </a:r>
            <a:endParaRPr lang="en-US" sz="2700" b="1" dirty="0">
              <a:solidFill>
                <a:srgbClr val="FF0000"/>
              </a:solidFill>
              <a:latin typeface="iCiel Nabila" pitchFamily="2" charset="0"/>
              <a:cs typeface="Calibri" panose="020F0502020204030204" pitchFamily="34" charset="0"/>
            </a:endParaRPr>
          </a:p>
        </p:txBody>
      </p:sp>
    </p:spTree>
    <p:extLst>
      <p:ext uri="{BB962C8B-B14F-4D97-AF65-F5344CB8AC3E}">
        <p14:creationId xmlns:p14="http://schemas.microsoft.com/office/powerpoint/2010/main" val="721042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14:presetBounceEnd="60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0000">
                                          <p:cBhvr additive="base">
                                            <p:cTn id="12" dur="13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13" dur="13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14:presetBounceEnd="60000">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14:bounceEnd="60000">
                                          <p:cBhvr additive="base">
                                            <p:cTn id="23" dur="130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24" dur="13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300" fill="hold"/>
                                            <p:tgtEl>
                                              <p:spTgt spid="13"/>
                                            </p:tgtEl>
                                            <p:attrNameLst>
                                              <p:attrName>ppt_x</p:attrName>
                                            </p:attrNameLst>
                                          </p:cBhvr>
                                          <p:tavLst>
                                            <p:tav tm="0">
                                              <p:val>
                                                <p:strVal val="0-#ppt_w/2"/>
                                              </p:val>
                                            </p:tav>
                                            <p:tav tm="100000">
                                              <p:val>
                                                <p:strVal val="#ppt_x"/>
                                              </p:val>
                                            </p:tav>
                                          </p:tavLst>
                                        </p:anim>
                                        <p:anim calcmode="lin" valueType="num">
                                          <p:cBhvr additive="base">
                                            <p:cTn id="13" dur="13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300" fill="hold"/>
                                            <p:tgtEl>
                                              <p:spTgt spid="16"/>
                                            </p:tgtEl>
                                            <p:attrNameLst>
                                              <p:attrName>ppt_x</p:attrName>
                                            </p:attrNameLst>
                                          </p:cBhvr>
                                          <p:tavLst>
                                            <p:tav tm="0">
                                              <p:val>
                                                <p:strVal val="0-#ppt_w/2"/>
                                              </p:val>
                                            </p:tav>
                                            <p:tav tm="100000">
                                              <p:val>
                                                <p:strVal val="#ppt_x"/>
                                              </p:val>
                                            </p:tav>
                                          </p:tavLst>
                                        </p:anim>
                                        <p:anim calcmode="lin" valueType="num">
                                          <p:cBhvr additive="base">
                                            <p:cTn id="24" dur="13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E45F60-5294-4923-BD72-C5B2E02560E5}"/>
              </a:ext>
            </a:extLst>
          </p:cNvPr>
          <p:cNvPicPr>
            <a:picLocks noChangeAspect="1"/>
          </p:cNvPicPr>
          <p:nvPr/>
        </p:nvPicPr>
        <p:blipFill rotWithShape="1">
          <a:blip r:embed="rId2"/>
          <a:srcRect l="16512" t="8018" r="14186" b="5943"/>
          <a:stretch/>
        </p:blipFill>
        <p:spPr>
          <a:xfrm>
            <a:off x="-1" y="0"/>
            <a:ext cx="9144001" cy="5247060"/>
          </a:xfrm>
          <a:prstGeom prst="rect">
            <a:avLst/>
          </a:prstGeom>
        </p:spPr>
      </p:pic>
      <p:sp>
        <p:nvSpPr>
          <p:cNvPr id="6" name="Rectangle 5">
            <a:extLst>
              <a:ext uri="{FF2B5EF4-FFF2-40B4-BE49-F238E27FC236}">
                <a16:creationId xmlns:a16="http://schemas.microsoft.com/office/drawing/2014/main" id="{B8EE332E-4873-49D2-971C-5F444EFB76AD}"/>
              </a:ext>
            </a:extLst>
          </p:cNvPr>
          <p:cNvSpPr/>
          <p:nvPr/>
        </p:nvSpPr>
        <p:spPr>
          <a:xfrm>
            <a:off x="1499190" y="1477926"/>
            <a:ext cx="5975497" cy="2902688"/>
          </a:xfrm>
          <a:prstGeom prst="rect">
            <a:avLst/>
          </a:prstGeom>
          <a:solidFill>
            <a:srgbClr val="EAC1A2"/>
          </a:solidFill>
          <a:ln>
            <a:solidFill>
              <a:srgbClr val="EAC1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A22BAB1-E98B-480C-9AA6-32ED0F96649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6246" b="39097" l="67819" r="79446">
                        <a14:foregroundMark x1="76134" y1="39097" x2="76134" y2="39097"/>
                      </a14:backgroundRemoval>
                    </a14:imgEffect>
                  </a14:imgLayer>
                </a14:imgProps>
              </a:ext>
            </a:extLst>
          </a:blip>
          <a:srcRect l="66366" t="24668" r="19099" b="59437"/>
          <a:stretch/>
        </p:blipFill>
        <p:spPr>
          <a:xfrm>
            <a:off x="6590202" y="1003881"/>
            <a:ext cx="1917832" cy="969356"/>
          </a:xfrm>
          <a:prstGeom prst="rect">
            <a:avLst/>
          </a:prstGeom>
        </p:spPr>
      </p:pic>
      <p:pic>
        <p:nvPicPr>
          <p:cNvPr id="8" name="Picture 7">
            <a:extLst>
              <a:ext uri="{FF2B5EF4-FFF2-40B4-BE49-F238E27FC236}">
                <a16:creationId xmlns:a16="http://schemas.microsoft.com/office/drawing/2014/main" id="{3BB369C3-39B5-4BDF-981E-7F5EF5F3455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7290" b="91900" l="69690" r="81030">
                        <a14:foregroundMark x1="76962" y1="67290" x2="76566" y2="72897"/>
                        <a14:foregroundMark x1="69726" y1="77960" x2="71706" y2="79595"/>
                        <a14:foregroundMark x1="77898" y1="90576" x2="78726" y2="91900"/>
                      </a14:backgroundRemoval>
                    </a14:imgEffect>
                  </a14:imgLayer>
                </a14:imgProps>
              </a:ext>
            </a:extLst>
          </a:blip>
          <a:srcRect l="68784" t="64972" r="17598" b="6609"/>
          <a:stretch/>
        </p:blipFill>
        <p:spPr>
          <a:xfrm>
            <a:off x="6900524" y="3466210"/>
            <a:ext cx="1796902" cy="1733107"/>
          </a:xfrm>
          <a:prstGeom prst="rect">
            <a:avLst/>
          </a:prstGeom>
        </p:spPr>
      </p:pic>
      <p:pic>
        <p:nvPicPr>
          <p:cNvPr id="10" name="Picture 9">
            <a:extLst>
              <a:ext uri="{FF2B5EF4-FFF2-40B4-BE49-F238E27FC236}">
                <a16:creationId xmlns:a16="http://schemas.microsoft.com/office/drawing/2014/main" id="{408DBE3F-C296-4880-9C3B-F4EA0964E6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8427" b="72819" l="6983" r="22858">
                        <a14:foregroundMark x1="14759" y1="28894" x2="12347" y2="39486"/>
                        <a14:foregroundMark x1="12347" y1="39486" x2="12311" y2="44003"/>
                        <a14:foregroundMark x1="15479" y1="36916" x2="16379" y2="43769"/>
                        <a14:foregroundMark x1="16739" y1="42212" x2="11159" y2="43458"/>
                        <a14:foregroundMark x1="7091" y1="70405" x2="16739" y2="68146"/>
                        <a14:foregroundMark x1="17207" y1="70171" x2="6551" y2="73209"/>
                        <a14:foregroundMark x1="6551" y1="73209" x2="12527" y2="71184"/>
                        <a14:foregroundMark x1="12527" y1="71184" x2="17891" y2="71885"/>
                        <a14:foregroundMark x1="17891" y1="71885" x2="18035" y2="68380"/>
                        <a14:foregroundMark x1="10583" y1="72897" x2="14867" y2="72664"/>
                        <a14:foregroundMark x1="10007" y1="70950" x2="14759" y2="68380"/>
                        <a14:foregroundMark x1="13715" y1="28427" x2="14759" y2="28427"/>
                      </a14:backgroundRemoval>
                    </a14:imgEffect>
                  </a14:imgLayer>
                </a14:imgProps>
              </a:ext>
            </a:extLst>
          </a:blip>
          <a:srcRect l="5349" t="24119" r="75000" b="25565"/>
          <a:stretch/>
        </p:blipFill>
        <p:spPr>
          <a:xfrm>
            <a:off x="0" y="1765147"/>
            <a:ext cx="2394310" cy="2833503"/>
          </a:xfrm>
          <a:prstGeom prst="rect">
            <a:avLst/>
          </a:prstGeom>
        </p:spPr>
      </p:pic>
      <p:sp>
        <p:nvSpPr>
          <p:cNvPr id="11" name="Flowchart: Terminator 10">
            <a:extLst>
              <a:ext uri="{FF2B5EF4-FFF2-40B4-BE49-F238E27FC236}">
                <a16:creationId xmlns:a16="http://schemas.microsoft.com/office/drawing/2014/main" id="{5139E13D-9BD6-4D8C-AF63-C1956CA75F21}"/>
              </a:ext>
            </a:extLst>
          </p:cNvPr>
          <p:cNvSpPr/>
          <p:nvPr/>
        </p:nvSpPr>
        <p:spPr>
          <a:xfrm>
            <a:off x="2748514" y="451888"/>
            <a:ext cx="3476847" cy="435935"/>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8D89B3B-B5ED-43E2-A47D-E7B6CB6636DC}"/>
              </a:ext>
            </a:extLst>
          </p:cNvPr>
          <p:cNvSpPr/>
          <p:nvPr/>
        </p:nvSpPr>
        <p:spPr>
          <a:xfrm>
            <a:off x="3162619" y="344872"/>
            <a:ext cx="2616743" cy="692497"/>
          </a:xfrm>
          <a:prstGeom prst="rect">
            <a:avLst/>
          </a:prstGeom>
          <a:noFill/>
        </p:spPr>
        <p:txBody>
          <a:bodyPr wrap="none" lIns="68580" tIns="34290" rIns="68580" bIns="34290">
            <a:spAutoFit/>
          </a:bodyPr>
          <a:lstStyle/>
          <a:p>
            <a:pPr algn="ctr"/>
            <a:r>
              <a:rPr lang="vi-VN" sz="4050" b="1" dirty="0">
                <a:ln w="13462">
                  <a:solidFill>
                    <a:schemeClr val="bg1"/>
                  </a:solidFill>
                  <a:prstDash val="solid"/>
                </a:ln>
                <a:solidFill>
                  <a:srgbClr val="C00000"/>
                </a:solidFill>
                <a:latin typeface="iCiel Pony" panose="02000000000000000000" pitchFamily="2" charset="0"/>
              </a:rPr>
              <a:t>Chú thích</a:t>
            </a:r>
            <a:endParaRPr lang="en-US" sz="4050" b="1" dirty="0">
              <a:ln w="13462">
                <a:solidFill>
                  <a:schemeClr val="bg1"/>
                </a:solidFill>
                <a:prstDash val="solid"/>
              </a:ln>
              <a:solidFill>
                <a:srgbClr val="C00000"/>
              </a:solidFill>
              <a:latin typeface="iCiel Pony" panose="02000000000000000000" pitchFamily="2" charset="0"/>
            </a:endParaRPr>
          </a:p>
        </p:txBody>
      </p:sp>
      <p:sp>
        <p:nvSpPr>
          <p:cNvPr id="13" name="TextBox 12">
            <a:extLst>
              <a:ext uri="{FF2B5EF4-FFF2-40B4-BE49-F238E27FC236}">
                <a16:creationId xmlns:a16="http://schemas.microsoft.com/office/drawing/2014/main" id="{BABB2514-EB3F-4CC8-B292-E205B4722C7B}"/>
              </a:ext>
            </a:extLst>
          </p:cNvPr>
          <p:cNvSpPr txBox="1"/>
          <p:nvPr/>
        </p:nvSpPr>
        <p:spPr>
          <a:xfrm>
            <a:off x="1713759" y="2040240"/>
            <a:ext cx="5665513" cy="1107996"/>
          </a:xfrm>
          <a:prstGeom prst="rect">
            <a:avLst/>
          </a:prstGeom>
          <a:noFill/>
        </p:spPr>
        <p:txBody>
          <a:bodyPr wrap="square" lIns="0" tIns="0" rIns="0" bIns="0" rtlCol="0">
            <a:spAutoFit/>
          </a:bodyPr>
          <a:lstStyle/>
          <a:p>
            <a:pPr algn="just"/>
            <a:r>
              <a:rPr lang="vi-VN" sz="2400" b="1" i="1" dirty="0">
                <a:solidFill>
                  <a:srgbClr val="002060"/>
                </a:solidFill>
                <a:latin typeface="Calibri" panose="020F0502020204030204" pitchFamily="34" charset="0"/>
                <a:ea typeface="AvantGarde" panose="00000400000000000000" pitchFamily="2" charset="0"/>
                <a:cs typeface="Calibri" panose="020F0502020204030204" pitchFamily="34" charset="0"/>
              </a:rPr>
              <a:t>Hoạt động bảo vệ sức khỏe nhân dân ở tuyến y tế cơ sở (hướng dẫn ăn ở sạch, tiêm chủng, chữa bệnh thông thường,...)</a:t>
            </a:r>
            <a:endParaRPr lang="en-US" sz="24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15" name="TextBox 14">
            <a:extLst>
              <a:ext uri="{FF2B5EF4-FFF2-40B4-BE49-F238E27FC236}">
                <a16:creationId xmlns:a16="http://schemas.microsoft.com/office/drawing/2014/main" id="{AAFAA126-528B-4CFB-8F01-E265E6EFB971}"/>
              </a:ext>
            </a:extLst>
          </p:cNvPr>
          <p:cNvSpPr txBox="1"/>
          <p:nvPr/>
        </p:nvSpPr>
        <p:spPr>
          <a:xfrm>
            <a:off x="1242652" y="1537440"/>
            <a:ext cx="5134760" cy="415498"/>
          </a:xfrm>
          <a:prstGeom prst="rect">
            <a:avLst/>
          </a:prstGeom>
          <a:noFill/>
        </p:spPr>
        <p:txBody>
          <a:bodyPr wrap="square" lIns="0" tIns="0" rIns="0" bIns="0" rtlCol="0">
            <a:spAutoFit/>
          </a:bodyPr>
          <a:lstStyle/>
          <a:p>
            <a:pPr algn="ctr"/>
            <a:r>
              <a:rPr lang="vi-VN" sz="2700" b="1" dirty="0">
                <a:solidFill>
                  <a:srgbClr val="FF0000"/>
                </a:solidFill>
                <a:latin typeface="iCiel Nabila" pitchFamily="2" charset="0"/>
                <a:cs typeface="Calibri" panose="020F0502020204030204" pitchFamily="34" charset="0"/>
              </a:rPr>
              <a:t>Chăm sóc sức khỏe ban đầu</a:t>
            </a:r>
            <a:endParaRPr lang="en-US" sz="2700" b="1" dirty="0">
              <a:solidFill>
                <a:srgbClr val="FF0000"/>
              </a:solidFill>
              <a:latin typeface="iCiel Nabila" pitchFamily="2" charset="0"/>
              <a:cs typeface="Calibri" panose="020F0502020204030204" pitchFamily="34" charset="0"/>
            </a:endParaRPr>
          </a:p>
        </p:txBody>
      </p:sp>
      <p:sp>
        <p:nvSpPr>
          <p:cNvPr id="16" name="TextBox 15">
            <a:extLst>
              <a:ext uri="{FF2B5EF4-FFF2-40B4-BE49-F238E27FC236}">
                <a16:creationId xmlns:a16="http://schemas.microsoft.com/office/drawing/2014/main" id="{EF0B0EF7-300A-49B7-BDB8-0DCE701CFE06}"/>
              </a:ext>
            </a:extLst>
          </p:cNvPr>
          <p:cNvSpPr txBox="1"/>
          <p:nvPr/>
        </p:nvSpPr>
        <p:spPr>
          <a:xfrm>
            <a:off x="3214305" y="3369052"/>
            <a:ext cx="4159653" cy="738664"/>
          </a:xfrm>
          <a:prstGeom prst="rect">
            <a:avLst/>
          </a:prstGeom>
          <a:noFill/>
        </p:spPr>
        <p:txBody>
          <a:bodyPr wrap="square" lIns="0" tIns="0" rIns="0" bIns="0" rtlCol="0">
            <a:spAutoFit/>
          </a:bodyPr>
          <a:lstStyle/>
          <a:p>
            <a:pPr algn="just"/>
            <a:r>
              <a:rPr lang="vi-VN" sz="24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đặc điểm riêng làm cho một sự vật phân biệt với sự vật khác.</a:t>
            </a:r>
            <a:endParaRPr lang="en-US" sz="24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17" name="TextBox 16">
            <a:extLst>
              <a:ext uri="{FF2B5EF4-FFF2-40B4-BE49-F238E27FC236}">
                <a16:creationId xmlns:a16="http://schemas.microsoft.com/office/drawing/2014/main" id="{0FF08397-2E8C-4063-BD66-EE4A481130E2}"/>
              </a:ext>
            </a:extLst>
          </p:cNvPr>
          <p:cNvSpPr txBox="1"/>
          <p:nvPr/>
        </p:nvSpPr>
        <p:spPr>
          <a:xfrm>
            <a:off x="1343535" y="3333201"/>
            <a:ext cx="2114549" cy="415498"/>
          </a:xfrm>
          <a:prstGeom prst="rect">
            <a:avLst/>
          </a:prstGeom>
          <a:noFill/>
        </p:spPr>
        <p:txBody>
          <a:bodyPr wrap="square" lIns="0" tIns="0" rIns="0" bIns="0" rtlCol="0">
            <a:spAutoFit/>
          </a:bodyPr>
          <a:lstStyle/>
          <a:p>
            <a:pPr algn="ctr"/>
            <a:r>
              <a:rPr lang="vi-VN" sz="2700" b="1" dirty="0">
                <a:solidFill>
                  <a:srgbClr val="FF0000"/>
                </a:solidFill>
                <a:latin typeface="iCiel Nabila" pitchFamily="2" charset="0"/>
                <a:cs typeface="Calibri" panose="020F0502020204030204" pitchFamily="34" charset="0"/>
              </a:rPr>
              <a:t>Bản sắc</a:t>
            </a:r>
            <a:endParaRPr lang="en-US" sz="2700" b="1" dirty="0">
              <a:solidFill>
                <a:srgbClr val="FF0000"/>
              </a:solidFill>
              <a:latin typeface="iCiel Nabila" pitchFamily="2" charset="0"/>
              <a:cs typeface="Calibri" panose="020F0502020204030204" pitchFamily="34" charset="0"/>
            </a:endParaRPr>
          </a:p>
        </p:txBody>
      </p:sp>
    </p:spTree>
    <p:extLst>
      <p:ext uri="{BB962C8B-B14F-4D97-AF65-F5344CB8AC3E}">
        <p14:creationId xmlns:p14="http://schemas.microsoft.com/office/powerpoint/2010/main" val="290876100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14:presetBounceEnd="60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0000">
                                          <p:cBhvr additive="base">
                                            <p:cTn id="12" dur="13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13" dur="13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14:presetBounceEnd="60000">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14:bounceEnd="60000">
                                          <p:cBhvr additive="base">
                                            <p:cTn id="23" dur="130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24" dur="13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300" fill="hold"/>
                                            <p:tgtEl>
                                              <p:spTgt spid="13"/>
                                            </p:tgtEl>
                                            <p:attrNameLst>
                                              <p:attrName>ppt_x</p:attrName>
                                            </p:attrNameLst>
                                          </p:cBhvr>
                                          <p:tavLst>
                                            <p:tav tm="0">
                                              <p:val>
                                                <p:strVal val="0-#ppt_w/2"/>
                                              </p:val>
                                            </p:tav>
                                            <p:tav tm="100000">
                                              <p:val>
                                                <p:strVal val="#ppt_x"/>
                                              </p:val>
                                            </p:tav>
                                          </p:tavLst>
                                        </p:anim>
                                        <p:anim calcmode="lin" valueType="num">
                                          <p:cBhvr additive="base">
                                            <p:cTn id="13" dur="13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300" fill="hold"/>
                                            <p:tgtEl>
                                              <p:spTgt spid="16"/>
                                            </p:tgtEl>
                                            <p:attrNameLst>
                                              <p:attrName>ppt_x</p:attrName>
                                            </p:attrNameLst>
                                          </p:cBhvr>
                                          <p:tavLst>
                                            <p:tav tm="0">
                                              <p:val>
                                                <p:strVal val="0-#ppt_w/2"/>
                                              </p:val>
                                            </p:tav>
                                            <p:tav tm="100000">
                                              <p:val>
                                                <p:strVal val="#ppt_x"/>
                                              </p:val>
                                            </p:tav>
                                          </p:tavLst>
                                        </p:anim>
                                        <p:anim calcmode="lin" valueType="num">
                                          <p:cBhvr additive="base">
                                            <p:cTn id="24" dur="13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grpSp>
        <p:nvGrpSpPr>
          <p:cNvPr id="9" name="Group 8">
            <a:extLst>
              <a:ext uri="{FF2B5EF4-FFF2-40B4-BE49-F238E27FC236}">
                <a16:creationId xmlns:a16="http://schemas.microsoft.com/office/drawing/2014/main" id="{909695FA-7F22-4E19-A0DF-88508D74E30F}"/>
              </a:ext>
            </a:extLst>
          </p:cNvPr>
          <p:cNvGrpSpPr/>
          <p:nvPr/>
        </p:nvGrpSpPr>
        <p:grpSpPr>
          <a:xfrm>
            <a:off x="0" y="0"/>
            <a:ext cx="9149499" cy="5143500"/>
            <a:chOff x="0" y="0"/>
            <a:chExt cx="9149499" cy="5143500"/>
          </a:xfrm>
        </p:grpSpPr>
        <p:pic>
          <p:nvPicPr>
            <p:cNvPr id="7" name="Picture 6">
              <a:extLst>
                <a:ext uri="{FF2B5EF4-FFF2-40B4-BE49-F238E27FC236}">
                  <a16:creationId xmlns:a16="http://schemas.microsoft.com/office/drawing/2014/main" id="{FCEE5624-CABD-48BC-9448-4D58A1ED5EA4}"/>
                </a:ext>
              </a:extLst>
            </p:cNvPr>
            <p:cNvPicPr>
              <a:picLocks noChangeAspect="1"/>
            </p:cNvPicPr>
            <p:nvPr/>
          </p:nvPicPr>
          <p:blipFill rotWithShape="1">
            <a:blip r:embed="rId3"/>
            <a:srcRect l="3837" t="9779" r="3023" b="8962"/>
            <a:stretch/>
          </p:blipFill>
          <p:spPr>
            <a:xfrm>
              <a:off x="0" y="0"/>
              <a:ext cx="9149499" cy="5143500"/>
            </a:xfrm>
            <a:prstGeom prst="rect">
              <a:avLst/>
            </a:prstGeom>
          </p:spPr>
        </p:pic>
        <p:sp>
          <p:nvSpPr>
            <p:cNvPr id="8" name="Flowchart: Process 7">
              <a:extLst>
                <a:ext uri="{FF2B5EF4-FFF2-40B4-BE49-F238E27FC236}">
                  <a16:creationId xmlns:a16="http://schemas.microsoft.com/office/drawing/2014/main" id="{D28770CC-0189-4FF6-8DA9-D545A1490DF3}"/>
                </a:ext>
              </a:extLst>
            </p:cNvPr>
            <p:cNvSpPr/>
            <p:nvPr/>
          </p:nvSpPr>
          <p:spPr>
            <a:xfrm>
              <a:off x="111642" y="4167963"/>
              <a:ext cx="8920716" cy="754912"/>
            </a:xfrm>
            <a:prstGeom prst="flowChartProcess">
              <a:avLst/>
            </a:prstGeom>
            <a:solidFill>
              <a:srgbClr val="FFFFDC"/>
            </a:solidFill>
            <a:ln>
              <a:solidFill>
                <a:srgbClr val="FFFF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2060"/>
                  </a:solidFill>
                  <a:latin typeface="iCiel Pony" panose="02000000000000000000" pitchFamily="2" charset="0"/>
                  <a:ea typeface="DFVN Catchland" pitchFamily="50" charset="0"/>
                </a:rPr>
                <a:t>Bức ảnh chụp gia đình mình tham gia Lễ hội Làng Hoa khi mình mới chỉ là cô bé 5 tuổi. Bà ngoại mình rất thích và luôn ấn tượng về Lễ hội này. Hãy cùng bà cháu mình ôn lại kỉ niệm xưa nhé!</a:t>
              </a:r>
              <a:endParaRPr lang="en-US" sz="2000" dirty="0">
                <a:solidFill>
                  <a:srgbClr val="002060"/>
                </a:solidFill>
                <a:latin typeface="iCiel Pony" panose="02000000000000000000" pitchFamily="2" charset="0"/>
                <a:ea typeface="DFVN Catchland" pitchFamily="50" charset="0"/>
              </a:endParaRPr>
            </a:p>
          </p:txBody>
        </p:sp>
      </p:gr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ECEB16-02BD-4574-8D16-647CDC6E059B}"/>
              </a:ext>
            </a:extLst>
          </p:cNvPr>
          <p:cNvPicPr>
            <a:picLocks noChangeAspect="1"/>
          </p:cNvPicPr>
          <p:nvPr/>
        </p:nvPicPr>
        <p:blipFill rotWithShape="1">
          <a:blip r:embed="rId2"/>
          <a:srcRect l="13023" t="22846" r="20349" b="7200"/>
          <a:stretch/>
        </p:blipFill>
        <p:spPr>
          <a:xfrm>
            <a:off x="1" y="10629"/>
            <a:ext cx="9144000" cy="4569342"/>
          </a:xfrm>
          <a:prstGeom prst="rect">
            <a:avLst/>
          </a:prstGeom>
        </p:spPr>
      </p:pic>
      <p:pic>
        <p:nvPicPr>
          <p:cNvPr id="5" name="Picture 4">
            <a:extLst>
              <a:ext uri="{FF2B5EF4-FFF2-40B4-BE49-F238E27FC236}">
                <a16:creationId xmlns:a16="http://schemas.microsoft.com/office/drawing/2014/main" id="{7006D450-FFDB-4036-A551-D1EFDC996D7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660" b="98287" l="5472" r="93485">
                        <a14:foregroundMark x1="14183" y1="39953" x2="10475" y2="81231"/>
                        <a14:foregroundMark x1="6731" y1="69626" x2="7559" y2="69393"/>
                        <a14:foregroundMark x1="5472" y1="76947" x2="44960" y2="72664"/>
                        <a14:foregroundMark x1="44960" y1="72664" x2="73362" y2="77414"/>
                        <a14:foregroundMark x1="85709" y1="44237" x2="88481" y2="86293"/>
                        <a14:foregroundMark x1="88481" y1="86293" x2="15803" y2="88240"/>
                        <a14:foregroundMark x1="15803" y1="88240" x2="15803" y2="88240"/>
                        <a14:foregroundMark x1="5580" y1="93769" x2="22390" y2="91822"/>
                        <a14:foregroundMark x1="22390" y1="91822" x2="63355" y2="98364"/>
                        <a14:foregroundMark x1="93017" y1="83022" x2="85169" y2="34891"/>
                        <a14:foregroundMark x1="85169" y1="34891" x2="82541" y2="44470"/>
                        <a14:foregroundMark x1="80454" y1="35436" x2="84053" y2="38240"/>
                        <a14:foregroundMark x1="83153" y1="31698" x2="85241" y2="35670"/>
                        <a14:foregroundMark x1="86969" y1="31931" x2="90245" y2="33956"/>
                        <a14:foregroundMark x1="93017" y1="73910" x2="93485" y2="94548"/>
                        <a14:foregroundMark x1="82901" y1="60826" x2="81174" y2="69159"/>
                        <a14:foregroundMark x1="90353" y1="47741" x2="90569" y2="47040"/>
                        <a14:foregroundMark x1="90569" y1="51791" x2="90461" y2="52025"/>
                        <a14:foregroundMark x1="90461" y1="52025" x2="90461" y2="52025"/>
                        <a14:foregroundMark x1="88157" y1="30374" x2="86861" y2="30140"/>
                        <a14:foregroundMark x1="89201" y1="30919" x2="87437" y2="28660"/>
                        <a14:foregroundMark x1="80922" y1="53037" x2="81965" y2="53037"/>
                        <a14:backgroundMark x1="21166" y1="56308" x2="40425" y2="56308"/>
                        <a14:backgroundMark x1="40425" y1="56308" x2="53204" y2="55140"/>
                        <a14:backgroundMark x1="53204" y1="55140" x2="54320" y2="54283"/>
                        <a14:backgroundMark x1="48380" y1="63863" x2="64507" y2="61838"/>
                        <a14:backgroundMark x1="64507" y1="61838" x2="77574" y2="61994"/>
                        <a14:backgroundMark x1="77574" y1="61994" x2="77898" y2="61604"/>
                      </a14:backgroundRemoval>
                    </a14:imgEffect>
                  </a14:imgLayer>
                </a14:imgProps>
              </a:ext>
            </a:extLst>
          </a:blip>
          <a:srcRect l="5000" t="28395" r="5581" b="5440"/>
          <a:stretch/>
        </p:blipFill>
        <p:spPr>
          <a:xfrm>
            <a:off x="0" y="2041451"/>
            <a:ext cx="9144000" cy="3102050"/>
          </a:xfrm>
          <a:prstGeom prst="rect">
            <a:avLst/>
          </a:prstGeom>
        </p:spPr>
      </p:pic>
      <p:sp>
        <p:nvSpPr>
          <p:cNvPr id="6" name="Flowchart: Process 5">
            <a:extLst>
              <a:ext uri="{FF2B5EF4-FFF2-40B4-BE49-F238E27FC236}">
                <a16:creationId xmlns:a16="http://schemas.microsoft.com/office/drawing/2014/main" id="{13DFBBC0-6C33-407D-BE6F-CDE27FBD79AA}"/>
              </a:ext>
            </a:extLst>
          </p:cNvPr>
          <p:cNvSpPr/>
          <p:nvPr/>
        </p:nvSpPr>
        <p:spPr>
          <a:xfrm>
            <a:off x="-1" y="4181519"/>
            <a:ext cx="9052560" cy="1059535"/>
          </a:xfrm>
          <a:prstGeom prst="flowChartProcess">
            <a:avLst/>
          </a:prstGeom>
          <a:solidFill>
            <a:srgbClr val="FFFFDC"/>
          </a:solidFill>
          <a:ln>
            <a:solidFill>
              <a:srgbClr val="FFFF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C00000"/>
                </a:solidFill>
                <a:latin typeface="iCiel Pony" panose="02000000000000000000" pitchFamily="2" charset="0"/>
                <a:ea typeface="DFVN Catchland" pitchFamily="50" charset="0"/>
              </a:rPr>
              <a:t>Bà rất thích những cây hoa sao nhiều màu sắc. Cháu có thể giúp bà sửa lại thác nước được không?</a:t>
            </a:r>
            <a:endParaRPr lang="en-US" sz="2400" dirty="0">
              <a:solidFill>
                <a:srgbClr val="C00000"/>
              </a:solidFill>
              <a:latin typeface="iCiel Pony" panose="02000000000000000000" pitchFamily="2" charset="0"/>
              <a:ea typeface="DFVN Catchland" pitchFamily="50" charset="0"/>
            </a:endParaRPr>
          </a:p>
        </p:txBody>
      </p:sp>
    </p:spTree>
    <p:extLst>
      <p:ext uri="{BB962C8B-B14F-4D97-AF65-F5344CB8AC3E}">
        <p14:creationId xmlns:p14="http://schemas.microsoft.com/office/powerpoint/2010/main" val="3516101924"/>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ADF667-99A6-40FC-AEB5-A7FC769439A4}"/>
              </a:ext>
            </a:extLst>
          </p:cNvPr>
          <p:cNvPicPr>
            <a:picLocks noChangeAspect="1"/>
          </p:cNvPicPr>
          <p:nvPr/>
        </p:nvPicPr>
        <p:blipFill rotWithShape="1">
          <a:blip r:embed="rId2"/>
          <a:srcRect l="19375" t="11112" r="9250" b="5777"/>
          <a:stretch/>
        </p:blipFill>
        <p:spPr>
          <a:xfrm>
            <a:off x="0" y="-1"/>
            <a:ext cx="9144000" cy="5158233"/>
          </a:xfrm>
          <a:prstGeom prst="rect">
            <a:avLst/>
          </a:prstGeom>
        </p:spPr>
      </p:pic>
      <p:pic>
        <p:nvPicPr>
          <p:cNvPr id="4" name="Picture 2" descr="Jungle wooden frame with grass and liana user Vector Image">
            <a:extLst>
              <a:ext uri="{FF2B5EF4-FFF2-40B4-BE49-F238E27FC236}">
                <a16:creationId xmlns:a16="http://schemas.microsoft.com/office/drawing/2014/main" id="{E1B71405-A392-443E-8F43-62E0B6FDB35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3900" r="94900">
                        <a14:foregroundMark x1="3900" y1="33974" x2="9600" y2="28718"/>
                        <a14:foregroundMark x1="91100" y1="25513" x2="91100" y2="25513"/>
                        <a14:foregroundMark x1="94900" y1="40385" x2="94900" y2="40385"/>
                      </a14:backgroundRemoval>
                    </a14:imgEffect>
                  </a14:imgLayer>
                </a14:imgProps>
              </a:ext>
              <a:ext uri="{28A0092B-C50C-407E-A947-70E740481C1C}">
                <a14:useLocalDpi xmlns:a14="http://schemas.microsoft.com/office/drawing/2010/main" val="0"/>
              </a:ext>
            </a:extLst>
          </a:blip>
          <a:srcRect t="12037" b="23102"/>
          <a:stretch/>
        </p:blipFill>
        <p:spPr bwMode="auto">
          <a:xfrm>
            <a:off x="422910" y="3211830"/>
            <a:ext cx="7098030" cy="18516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D1A9F36-28AD-4B5C-A0F0-ED10E894C851}"/>
              </a:ext>
            </a:extLst>
          </p:cNvPr>
          <p:cNvPicPr>
            <a:picLocks noChangeAspect="1"/>
          </p:cNvPicPr>
          <p:nvPr/>
        </p:nvPicPr>
        <p:blipFill>
          <a:blip r:embed="rId5"/>
          <a:stretch>
            <a:fillRect/>
          </a:stretch>
        </p:blipFill>
        <p:spPr>
          <a:xfrm>
            <a:off x="1272263" y="3543300"/>
            <a:ext cx="5194004" cy="1429588"/>
          </a:xfrm>
          <a:prstGeom prst="rect">
            <a:avLst/>
          </a:prstGeom>
        </p:spPr>
      </p:pic>
    </p:spTree>
    <p:extLst>
      <p:ext uri="{BB962C8B-B14F-4D97-AF65-F5344CB8AC3E}">
        <p14:creationId xmlns:p14="http://schemas.microsoft.com/office/powerpoint/2010/main" val="195509514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D2C68-50D3-4E4C-A2F1-2A359A02FEC8}"/>
              </a:ext>
            </a:extLst>
          </p:cNvPr>
          <p:cNvPicPr>
            <a:picLocks noChangeAspect="1"/>
          </p:cNvPicPr>
          <p:nvPr/>
        </p:nvPicPr>
        <p:blipFill rotWithShape="1">
          <a:blip r:embed="rId2"/>
          <a:srcRect l="13500" t="9433" r="18625" b="17817"/>
          <a:stretch/>
        </p:blipFill>
        <p:spPr>
          <a:xfrm>
            <a:off x="0" y="0"/>
            <a:ext cx="9159764" cy="5143500"/>
          </a:xfrm>
          <a:prstGeom prst="rect">
            <a:avLst/>
          </a:prstGeom>
        </p:spPr>
      </p:pic>
      <p:sp>
        <p:nvSpPr>
          <p:cNvPr id="4" name="Rectangle: Rounded Corners 3">
            <a:extLst>
              <a:ext uri="{FF2B5EF4-FFF2-40B4-BE49-F238E27FC236}">
                <a16:creationId xmlns:a16="http://schemas.microsoft.com/office/drawing/2014/main" id="{E2444A80-6647-4CF1-9B37-D47FD60FA42F}"/>
              </a:ext>
            </a:extLst>
          </p:cNvPr>
          <p:cNvSpPr/>
          <p:nvPr/>
        </p:nvSpPr>
        <p:spPr>
          <a:xfrm>
            <a:off x="248424" y="285751"/>
            <a:ext cx="8611008" cy="4491990"/>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70C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4">
            <a:extLst>
              <a:ext uri="{FF2B5EF4-FFF2-40B4-BE49-F238E27FC236}">
                <a16:creationId xmlns:a16="http://schemas.microsoft.com/office/drawing/2014/main" id="{B6041CA7-9B05-4780-AC2F-532F54C200B4}"/>
              </a:ext>
            </a:extLst>
          </p:cNvPr>
          <p:cNvSpPr/>
          <p:nvPr/>
        </p:nvSpPr>
        <p:spPr>
          <a:xfrm>
            <a:off x="941679" y="519860"/>
            <a:ext cx="7260642" cy="931024"/>
          </a:xfrm>
          <a:prstGeom prst="rect">
            <a:avLst/>
          </a:prstGeom>
          <a:noFill/>
        </p:spPr>
        <p:txBody>
          <a:bodyPr wrap="none" lIns="68580" tIns="34290" rIns="68580" bIns="34290">
            <a:spAutoFit/>
          </a:bodyPr>
          <a:lstStyle/>
          <a:p>
            <a:pPr algn="ctr"/>
            <a:r>
              <a:rPr lang="vi-VN" sz="2800" b="1" dirty="0">
                <a:ln w="13462">
                  <a:solidFill>
                    <a:srgbClr val="0070C0"/>
                  </a:solidFill>
                  <a:prstDash val="solid"/>
                </a:ln>
                <a:solidFill>
                  <a:srgbClr val="0070C0"/>
                </a:solidFill>
                <a:latin typeface="iCiel Nabila" pitchFamily="2" charset="0"/>
              </a:rPr>
              <a:t>Câu 1. </a:t>
            </a:r>
          </a:p>
          <a:p>
            <a:pPr algn="ctr"/>
            <a:r>
              <a:rPr lang="vi-VN" sz="2800" b="1" dirty="0">
                <a:ln w="13462">
                  <a:solidFill>
                    <a:srgbClr val="0070C0"/>
                  </a:solidFill>
                  <a:prstDash val="solid"/>
                </a:ln>
                <a:solidFill>
                  <a:srgbClr val="0070C0"/>
                </a:solidFill>
                <a:latin typeface="iCiel Nabila" pitchFamily="2" charset="0"/>
              </a:rPr>
              <a:t>Những điều luật nào nêu lên quyền của trẻ em?</a:t>
            </a:r>
            <a:endParaRPr lang="en-US" sz="2800" b="1" dirty="0">
              <a:ln w="13462">
                <a:solidFill>
                  <a:srgbClr val="0070C0"/>
                </a:solidFill>
                <a:prstDash val="solid"/>
              </a:ln>
              <a:solidFill>
                <a:srgbClr val="0070C0"/>
              </a:solidFill>
              <a:latin typeface="iCiel Nabila" pitchFamily="2" charset="0"/>
            </a:endParaRPr>
          </a:p>
        </p:txBody>
      </p:sp>
      <p:pic>
        <p:nvPicPr>
          <p:cNvPr id="1026" name="Picture 2" descr="Luật bảo hiểm trẻ em dưới 6 tuổi mà bố mẹ cần biết">
            <a:extLst>
              <a:ext uri="{FF2B5EF4-FFF2-40B4-BE49-F238E27FC236}">
                <a16:creationId xmlns:a16="http://schemas.microsoft.com/office/drawing/2014/main" id="{8EE80747-E64A-4ECE-B13C-17D831CCA93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992" b="99837" l="16136" r="83248">
                        <a14:foregroundMark x1="49332" y1="7317" x2="53135" y2="8293"/>
                        <a14:foregroundMark x1="46865" y1="14472" x2="52929" y2="23577"/>
                        <a14:foregroundMark x1="52929" y1="23577" x2="56732" y2="24715"/>
                        <a14:foregroundMark x1="49126" y1="24715" x2="51387" y2="24715"/>
                        <a14:foregroundMark x1="31757" y1="28943" x2="36896" y2="31545"/>
                        <a14:foregroundMark x1="34532" y1="26829" x2="36382" y2="30081"/>
                        <a14:foregroundMark x1="31038" y1="28943" x2="31141" y2="28943"/>
                        <a14:foregroundMark x1="31141" y1="28943" x2="31141" y2="28943"/>
                        <a14:foregroundMark x1="31038" y1="28293" x2="31757" y2="27967"/>
                        <a14:foregroundMark x1="66393" y1="32520" x2="63515" y2="36911"/>
                        <a14:foregroundMark x1="67009" y1="35935" x2="69784" y2="35772"/>
                        <a14:foregroundMark x1="76259" y1="42602" x2="73690" y2="64878"/>
                        <a14:foregroundMark x1="80576" y1="45854" x2="78931" y2="54634"/>
                        <a14:foregroundMark x1="78931" y1="54634" x2="76156" y2="58374"/>
                        <a14:foregroundMark x1="81501" y1="47317" x2="81603" y2="51707"/>
                        <a14:foregroundMark x1="81603" y1="55935" x2="81603" y2="55935"/>
                        <a14:foregroundMark x1="67351" y1="56954" x2="67934" y2="58862"/>
                        <a14:foregroundMark x1="63515" y1="44390" x2="67206" y2="56478"/>
                        <a14:foregroundMark x1="77390" y1="64715" x2="83145" y2="68455"/>
                        <a14:foregroundMark x1="83145" y1="68455" x2="83453" y2="68455"/>
                        <a14:foregroundMark x1="64337" y1="83089" x2="68037" y2="75447"/>
                        <a14:foregroundMark x1="68037" y1="75447" x2="68448" y2="73821"/>
                        <a14:foregroundMark x1="72765" y1="77724" x2="74615" y2="86179"/>
                        <a14:foregroundMark x1="16958" y1="49106" x2="20247" y2="57236"/>
                        <a14:foregroundMark x1="20247" y1="57236" x2="24563" y2="61301"/>
                        <a14:foregroundMark x1="24974" y1="43089" x2="30216" y2="58699"/>
                        <a14:foregroundMark x1="16136" y1="49593" x2="17266" y2="52033"/>
                        <a14:foregroundMark x1="29085" y1="72195" x2="30010" y2="81301"/>
                        <a14:foregroundMark x1="30010" y1="81301" x2="28880" y2="85528"/>
                        <a14:foregroundMark x1="34224" y1="81138" x2="34224" y2="81138"/>
                        <a14:foregroundMark x1="33913" y1="80091" x2="32477" y2="81626"/>
                        <a14:foregroundMark x1="36280" y1="77561" x2="34054" y2="79940"/>
                        <a14:foregroundMark x1="26927" y1="87480" x2="30319" y2="82276"/>
                        <a14:foregroundMark x1="39054" y1="87967" x2="39260" y2="97398"/>
                        <a14:foregroundMark x1="39260" y1="97398" x2="38027" y2="99837"/>
                        <a14:foregroundMark x1="44707" y1="81301" x2="46249" y2="84228"/>
                        <a14:foregroundMark x1="47174" y1="69106" x2="48613" y2="59187"/>
                        <a14:foregroundMark x1="55601" y1="72195" x2="58479" y2="81138"/>
                        <a14:foregroundMark x1="58479" y1="81138" x2="58582" y2="83577"/>
                        <a14:foregroundMark x1="72662" y1="85366" x2="74409" y2="85366"/>
                        <a14:foregroundMark x1="75540" y1="86504" x2="75540" y2="86504"/>
                        <a14:backgroundMark x1="30935" y1="76423" x2="33813" y2="77561"/>
                        <a14:backgroundMark x1="34532" y1="77724" x2="35355" y2="76260"/>
                        <a14:backgroundMark x1="34532" y1="70244" x2="35971" y2="67317"/>
                        <a14:backgroundMark x1="33094" y1="64390" x2="33299" y2="63740"/>
                        <a14:backgroundMark x1="44090" y1="71382" x2="45221" y2="75772"/>
                        <a14:backgroundMark x1="45735" y1="66829" x2="45940" y2="67317"/>
                        <a14:backgroundMark x1="64440" y1="74634" x2="64645" y2="78211"/>
                        <a14:backgroundMark x1="68140" y1="54634" x2="69990" y2="55610"/>
                        <a14:backgroundMark x1="70195" y1="57073" x2="71223" y2="57561"/>
                      </a14:backgroundRemoval>
                    </a14:imgEffect>
                  </a14:imgLayer>
                </a14:imgProps>
              </a:ext>
              <a:ext uri="{28A0092B-C50C-407E-A947-70E740481C1C}">
                <a14:useLocalDpi xmlns:a14="http://schemas.microsoft.com/office/drawing/2010/main" val="0"/>
              </a:ext>
            </a:extLst>
          </a:blip>
          <a:srcRect l="13339" r="14323"/>
          <a:stretch/>
        </p:blipFill>
        <p:spPr bwMode="auto">
          <a:xfrm>
            <a:off x="5688923" y="2114551"/>
            <a:ext cx="2914810" cy="254692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9EEDB2E-0022-4D22-9C9C-B82B3054E11B}"/>
              </a:ext>
            </a:extLst>
          </p:cNvPr>
          <p:cNvSpPr/>
          <p:nvPr/>
        </p:nvSpPr>
        <p:spPr>
          <a:xfrm>
            <a:off x="412998" y="1736635"/>
            <a:ext cx="5151713" cy="2677656"/>
          </a:xfrm>
          <a:prstGeom prst="rect">
            <a:avLst/>
          </a:prstGeom>
        </p:spPr>
        <p:txBody>
          <a:bodyPr wrap="square">
            <a:spAutoFit/>
          </a:bodyPr>
          <a:lstStyle/>
          <a:p>
            <a:pPr algn="just"/>
            <a:r>
              <a:rPr lang="vi-VN" sz="2400" b="1" dirty="0">
                <a:solidFill>
                  <a:srgbClr val="002060"/>
                </a:solidFill>
                <a:latin typeface="Calibri" panose="020F0502020204030204" pitchFamily="34" charset="0"/>
                <a:cs typeface="Calibri" panose="020F0502020204030204" pitchFamily="34" charset="0"/>
              </a:rPr>
              <a:t>Điều 15</a:t>
            </a:r>
            <a:endParaRPr lang="vi-VN" sz="2400" dirty="0">
              <a:solidFill>
                <a:srgbClr val="002060"/>
              </a:solidFill>
              <a:latin typeface="Calibri" panose="020F0502020204030204" pitchFamily="34" charset="0"/>
              <a:cs typeface="Calibri" panose="020F0502020204030204" pitchFamily="34" charset="0"/>
            </a:endParaRPr>
          </a:p>
          <a:p>
            <a:pPr algn="just"/>
            <a:r>
              <a:rPr lang="vi-VN" sz="2400" dirty="0">
                <a:latin typeface="Calibri" panose="020F0502020204030204" pitchFamily="34" charset="0"/>
                <a:cs typeface="Calibri" panose="020F0502020204030204" pitchFamily="34" charset="0"/>
              </a:rPr>
              <a:t>1. Trẻ em có quyền được chăm sóc, bảo vệ sức khỏe.</a:t>
            </a:r>
          </a:p>
          <a:p>
            <a:pPr algn="just"/>
            <a:r>
              <a:rPr lang="vi-VN" sz="2400" dirty="0">
                <a:latin typeface="Calibri" panose="020F0502020204030204" pitchFamily="34" charset="0"/>
                <a:cs typeface="Calibri" panose="020F0502020204030204" pitchFamily="34" charset="0"/>
              </a:rPr>
              <a:t>2. Trẻ em dưới sáu tuổi được chăm sóc sức khỏe ban đầu, được khám bệnh, chữa bệnh không phải trả tiền tại các cơ sở y tế công lập.</a:t>
            </a:r>
          </a:p>
        </p:txBody>
      </p:sp>
    </p:spTree>
    <p:extLst>
      <p:ext uri="{BB962C8B-B14F-4D97-AF65-F5344CB8AC3E}">
        <p14:creationId xmlns:p14="http://schemas.microsoft.com/office/powerpoint/2010/main" val="40388791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D2C68-50D3-4E4C-A2F1-2A359A02FEC8}"/>
              </a:ext>
            </a:extLst>
          </p:cNvPr>
          <p:cNvPicPr>
            <a:picLocks noChangeAspect="1"/>
          </p:cNvPicPr>
          <p:nvPr/>
        </p:nvPicPr>
        <p:blipFill rotWithShape="1">
          <a:blip r:embed="rId2"/>
          <a:srcRect l="13500" t="9433" r="18625" b="17817"/>
          <a:stretch/>
        </p:blipFill>
        <p:spPr>
          <a:xfrm>
            <a:off x="0" y="0"/>
            <a:ext cx="9159764" cy="5143500"/>
          </a:xfrm>
          <a:prstGeom prst="rect">
            <a:avLst/>
          </a:prstGeom>
        </p:spPr>
      </p:pic>
      <p:sp>
        <p:nvSpPr>
          <p:cNvPr id="4" name="Rectangle: Rounded Corners 3">
            <a:extLst>
              <a:ext uri="{FF2B5EF4-FFF2-40B4-BE49-F238E27FC236}">
                <a16:creationId xmlns:a16="http://schemas.microsoft.com/office/drawing/2014/main" id="{E2444A80-6647-4CF1-9B37-D47FD60FA42F}"/>
              </a:ext>
            </a:extLst>
          </p:cNvPr>
          <p:cNvSpPr/>
          <p:nvPr/>
        </p:nvSpPr>
        <p:spPr>
          <a:xfrm>
            <a:off x="248424" y="683831"/>
            <a:ext cx="8611008" cy="4093909"/>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70C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4">
            <a:extLst>
              <a:ext uri="{FF2B5EF4-FFF2-40B4-BE49-F238E27FC236}">
                <a16:creationId xmlns:a16="http://schemas.microsoft.com/office/drawing/2014/main" id="{B6041CA7-9B05-4780-AC2F-532F54C200B4}"/>
              </a:ext>
            </a:extLst>
          </p:cNvPr>
          <p:cNvSpPr/>
          <p:nvPr/>
        </p:nvSpPr>
        <p:spPr>
          <a:xfrm>
            <a:off x="941679" y="923861"/>
            <a:ext cx="7260642" cy="931024"/>
          </a:xfrm>
          <a:prstGeom prst="rect">
            <a:avLst/>
          </a:prstGeom>
          <a:noFill/>
        </p:spPr>
        <p:txBody>
          <a:bodyPr wrap="none" lIns="68580" tIns="34290" rIns="68580" bIns="34290">
            <a:spAutoFit/>
          </a:bodyPr>
          <a:lstStyle/>
          <a:p>
            <a:pPr algn="ctr"/>
            <a:r>
              <a:rPr lang="vi-VN" sz="2800" b="1" dirty="0">
                <a:ln w="13462">
                  <a:solidFill>
                    <a:srgbClr val="0070C0"/>
                  </a:solidFill>
                  <a:prstDash val="solid"/>
                </a:ln>
                <a:solidFill>
                  <a:srgbClr val="0070C0"/>
                </a:solidFill>
                <a:latin typeface="iCiel Nabila" pitchFamily="2" charset="0"/>
              </a:rPr>
              <a:t>Câu 1. </a:t>
            </a:r>
          </a:p>
          <a:p>
            <a:pPr algn="ctr"/>
            <a:r>
              <a:rPr lang="vi-VN" sz="2800" b="1" dirty="0">
                <a:ln w="13462">
                  <a:solidFill>
                    <a:srgbClr val="0070C0"/>
                  </a:solidFill>
                  <a:prstDash val="solid"/>
                </a:ln>
                <a:solidFill>
                  <a:srgbClr val="0070C0"/>
                </a:solidFill>
                <a:latin typeface="iCiel Nabila" pitchFamily="2" charset="0"/>
              </a:rPr>
              <a:t>Những điều luật nào nêu lên quyền của trẻ em?</a:t>
            </a:r>
            <a:endParaRPr lang="en-US" sz="2800" b="1" dirty="0">
              <a:ln w="13462">
                <a:solidFill>
                  <a:srgbClr val="0070C0"/>
                </a:solidFill>
                <a:prstDash val="solid"/>
              </a:ln>
              <a:solidFill>
                <a:srgbClr val="0070C0"/>
              </a:solidFill>
              <a:latin typeface="iCiel Nabila" pitchFamily="2" charset="0"/>
            </a:endParaRPr>
          </a:p>
        </p:txBody>
      </p:sp>
      <p:sp>
        <p:nvSpPr>
          <p:cNvPr id="6" name="Rectangle 5">
            <a:extLst>
              <a:ext uri="{FF2B5EF4-FFF2-40B4-BE49-F238E27FC236}">
                <a16:creationId xmlns:a16="http://schemas.microsoft.com/office/drawing/2014/main" id="{C9EEDB2E-0022-4D22-9C9C-B82B3054E11B}"/>
              </a:ext>
            </a:extLst>
          </p:cNvPr>
          <p:cNvSpPr/>
          <p:nvPr/>
        </p:nvSpPr>
        <p:spPr>
          <a:xfrm>
            <a:off x="457199" y="1945984"/>
            <a:ext cx="4591837" cy="1938992"/>
          </a:xfrm>
          <a:prstGeom prst="rect">
            <a:avLst/>
          </a:prstGeom>
        </p:spPr>
        <p:txBody>
          <a:bodyPr wrap="square">
            <a:spAutoFit/>
          </a:bodyPr>
          <a:lstStyle/>
          <a:p>
            <a:pPr algn="just"/>
            <a:r>
              <a:rPr lang="vi-VN" sz="2400" b="1" dirty="0">
                <a:solidFill>
                  <a:srgbClr val="002060"/>
                </a:solidFill>
                <a:latin typeface="Calibri" panose="020F0502020204030204" pitchFamily="34" charset="0"/>
                <a:cs typeface="Calibri" panose="020F0502020204030204" pitchFamily="34" charset="0"/>
              </a:rPr>
              <a:t>Điều 16</a:t>
            </a:r>
            <a:endParaRPr lang="vi-VN" sz="2400" dirty="0">
              <a:solidFill>
                <a:srgbClr val="002060"/>
              </a:solidFill>
              <a:latin typeface="Calibri" panose="020F0502020204030204" pitchFamily="34" charset="0"/>
              <a:cs typeface="Calibri" panose="020F0502020204030204" pitchFamily="34" charset="0"/>
            </a:endParaRPr>
          </a:p>
          <a:p>
            <a:pPr algn="just"/>
            <a:r>
              <a:rPr lang="vi-VN" sz="2400" dirty="0">
                <a:latin typeface="Calibri" panose="020F0502020204030204" pitchFamily="34" charset="0"/>
                <a:cs typeface="Calibri" panose="020F0502020204030204" pitchFamily="34" charset="0"/>
              </a:rPr>
              <a:t>1. Trẻ em có quyền được học tập.</a:t>
            </a:r>
          </a:p>
          <a:p>
            <a:pPr algn="just"/>
            <a:r>
              <a:rPr lang="vi-VN" sz="2400" dirty="0">
                <a:latin typeface="Calibri" panose="020F0502020204030204" pitchFamily="34" charset="0"/>
                <a:cs typeface="Calibri" panose="020F0502020204030204" pitchFamily="34" charset="0"/>
              </a:rPr>
              <a:t>2. Trẻ em học bậc tiểu học trong các cơ sở giáo dục công lập không phải trả học phí.</a:t>
            </a:r>
          </a:p>
        </p:txBody>
      </p:sp>
      <p:pic>
        <p:nvPicPr>
          <p:cNvPr id="1028" name="Picture 4" descr="4 yếu tố quan trọng nhất của việc quản lý lớp học - Táo Giáo Dục - Dự án  đào tạo và hỗ trợ giáo viên">
            <a:extLst>
              <a:ext uri="{FF2B5EF4-FFF2-40B4-BE49-F238E27FC236}">
                <a16:creationId xmlns:a16="http://schemas.microsoft.com/office/drawing/2014/main" id="{F2F78E30-D67A-4060-9AE9-0DED705DC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24222">
            <a:off x="5272589" y="2274570"/>
            <a:ext cx="3414212" cy="22940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30088473"/>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D2C68-50D3-4E4C-A2F1-2A359A02FEC8}"/>
              </a:ext>
            </a:extLst>
          </p:cNvPr>
          <p:cNvPicPr>
            <a:picLocks noChangeAspect="1"/>
          </p:cNvPicPr>
          <p:nvPr/>
        </p:nvPicPr>
        <p:blipFill rotWithShape="1">
          <a:blip r:embed="rId2"/>
          <a:srcRect l="13500" t="9433" r="18625" b="17817"/>
          <a:stretch/>
        </p:blipFill>
        <p:spPr>
          <a:xfrm>
            <a:off x="0" y="0"/>
            <a:ext cx="9159764" cy="5143500"/>
          </a:xfrm>
          <a:prstGeom prst="rect">
            <a:avLst/>
          </a:prstGeom>
        </p:spPr>
      </p:pic>
      <p:sp>
        <p:nvSpPr>
          <p:cNvPr id="4" name="Rectangle: Rounded Corners 3">
            <a:extLst>
              <a:ext uri="{FF2B5EF4-FFF2-40B4-BE49-F238E27FC236}">
                <a16:creationId xmlns:a16="http://schemas.microsoft.com/office/drawing/2014/main" id="{E2444A80-6647-4CF1-9B37-D47FD60FA42F}"/>
              </a:ext>
            </a:extLst>
          </p:cNvPr>
          <p:cNvSpPr/>
          <p:nvPr/>
        </p:nvSpPr>
        <p:spPr>
          <a:xfrm>
            <a:off x="248424" y="325755"/>
            <a:ext cx="8611008" cy="4491990"/>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70C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4">
            <a:extLst>
              <a:ext uri="{FF2B5EF4-FFF2-40B4-BE49-F238E27FC236}">
                <a16:creationId xmlns:a16="http://schemas.microsoft.com/office/drawing/2014/main" id="{B6041CA7-9B05-4780-AC2F-532F54C200B4}"/>
              </a:ext>
            </a:extLst>
          </p:cNvPr>
          <p:cNvSpPr/>
          <p:nvPr/>
        </p:nvSpPr>
        <p:spPr>
          <a:xfrm>
            <a:off x="941679" y="519860"/>
            <a:ext cx="7260642" cy="931024"/>
          </a:xfrm>
          <a:prstGeom prst="rect">
            <a:avLst/>
          </a:prstGeom>
          <a:noFill/>
        </p:spPr>
        <p:txBody>
          <a:bodyPr wrap="none" lIns="68580" tIns="34290" rIns="68580" bIns="34290">
            <a:spAutoFit/>
          </a:bodyPr>
          <a:lstStyle/>
          <a:p>
            <a:pPr algn="ctr"/>
            <a:r>
              <a:rPr lang="vi-VN" sz="2800" b="1" dirty="0">
                <a:ln w="13462">
                  <a:solidFill>
                    <a:srgbClr val="0070C0"/>
                  </a:solidFill>
                  <a:prstDash val="solid"/>
                </a:ln>
                <a:solidFill>
                  <a:srgbClr val="0070C0"/>
                </a:solidFill>
                <a:latin typeface="iCiel Nabila" pitchFamily="2" charset="0"/>
              </a:rPr>
              <a:t>Câu 1. </a:t>
            </a:r>
          </a:p>
          <a:p>
            <a:pPr algn="ctr"/>
            <a:r>
              <a:rPr lang="vi-VN" sz="2800" b="1" dirty="0">
                <a:ln w="13462">
                  <a:solidFill>
                    <a:srgbClr val="0070C0"/>
                  </a:solidFill>
                  <a:prstDash val="solid"/>
                </a:ln>
                <a:solidFill>
                  <a:srgbClr val="0070C0"/>
                </a:solidFill>
                <a:latin typeface="iCiel Nabila" pitchFamily="2" charset="0"/>
              </a:rPr>
              <a:t>Những điều luật nào nêu lên quyền của trẻ em?</a:t>
            </a:r>
            <a:endParaRPr lang="en-US" sz="2800" b="1" dirty="0">
              <a:ln w="13462">
                <a:solidFill>
                  <a:srgbClr val="0070C0"/>
                </a:solidFill>
                <a:prstDash val="solid"/>
              </a:ln>
              <a:solidFill>
                <a:srgbClr val="0070C0"/>
              </a:solidFill>
              <a:latin typeface="iCiel Nabila" pitchFamily="2" charset="0"/>
            </a:endParaRPr>
          </a:p>
        </p:txBody>
      </p:sp>
      <p:sp>
        <p:nvSpPr>
          <p:cNvPr id="6" name="Rectangle 5">
            <a:extLst>
              <a:ext uri="{FF2B5EF4-FFF2-40B4-BE49-F238E27FC236}">
                <a16:creationId xmlns:a16="http://schemas.microsoft.com/office/drawing/2014/main" id="{C9EEDB2E-0022-4D22-9C9C-B82B3054E11B}"/>
              </a:ext>
            </a:extLst>
          </p:cNvPr>
          <p:cNvSpPr/>
          <p:nvPr/>
        </p:nvSpPr>
        <p:spPr>
          <a:xfrm>
            <a:off x="457199" y="1945984"/>
            <a:ext cx="5151713" cy="1938992"/>
          </a:xfrm>
          <a:prstGeom prst="rect">
            <a:avLst/>
          </a:prstGeom>
        </p:spPr>
        <p:txBody>
          <a:bodyPr wrap="square">
            <a:spAutoFit/>
          </a:bodyPr>
          <a:lstStyle/>
          <a:p>
            <a:pPr algn="just"/>
            <a:r>
              <a:rPr lang="vi-VN" sz="2400" b="1" dirty="0">
                <a:solidFill>
                  <a:srgbClr val="002060"/>
                </a:solidFill>
                <a:latin typeface="Calibri" panose="020F0502020204030204" pitchFamily="34" charset="0"/>
                <a:cs typeface="Calibri" panose="020F0502020204030204" pitchFamily="34" charset="0"/>
              </a:rPr>
              <a:t>Điều 17</a:t>
            </a:r>
            <a:endParaRPr lang="vi-VN" sz="2400" dirty="0">
              <a:solidFill>
                <a:srgbClr val="002060"/>
              </a:solidFill>
              <a:latin typeface="Calibri" panose="020F0502020204030204" pitchFamily="34" charset="0"/>
              <a:cs typeface="Calibri" panose="020F0502020204030204" pitchFamily="34" charset="0"/>
            </a:endParaRPr>
          </a:p>
          <a:p>
            <a:pPr algn="just"/>
            <a:r>
              <a:rPr lang="vi-VN" sz="2400" dirty="0">
                <a:latin typeface="Calibri" panose="020F0502020204030204" pitchFamily="34" charset="0"/>
                <a:cs typeface="Calibri" panose="020F0502020204030204" pitchFamily="34" charset="0"/>
              </a:rPr>
              <a:t>Trẻ em có quyền vui chơi, giải trí lành mạnh, được hoạt động văn hóa, nghệ thuật, thể dục, thể thao, du lịch phù hợp với lứa tuổi.</a:t>
            </a:r>
          </a:p>
        </p:txBody>
      </p:sp>
      <p:pic>
        <p:nvPicPr>
          <p:cNvPr id="3074" name="Picture 2" descr="Group Kids Playing Game On Public Stock Vector (Royalty Free) 1681963759">
            <a:extLst>
              <a:ext uri="{FF2B5EF4-FFF2-40B4-BE49-F238E27FC236}">
                <a16:creationId xmlns:a16="http://schemas.microsoft.com/office/drawing/2014/main" id="{A9A29357-D32B-440A-A00E-E8BB7B871E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38" r="14051" b="7973"/>
          <a:stretch/>
        </p:blipFill>
        <p:spPr bwMode="auto">
          <a:xfrm rot="701097">
            <a:off x="5699750" y="2056512"/>
            <a:ext cx="3000380" cy="22370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78618164"/>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D2C68-50D3-4E4C-A2F1-2A359A02FEC8}"/>
              </a:ext>
            </a:extLst>
          </p:cNvPr>
          <p:cNvPicPr>
            <a:picLocks noChangeAspect="1"/>
          </p:cNvPicPr>
          <p:nvPr/>
        </p:nvPicPr>
        <p:blipFill rotWithShape="1">
          <a:blip r:embed="rId2"/>
          <a:srcRect l="13500" t="9433" r="18625" b="17817"/>
          <a:stretch/>
        </p:blipFill>
        <p:spPr>
          <a:xfrm>
            <a:off x="0" y="0"/>
            <a:ext cx="9159764" cy="5143500"/>
          </a:xfrm>
          <a:prstGeom prst="rect">
            <a:avLst/>
          </a:prstGeom>
        </p:spPr>
      </p:pic>
      <p:sp>
        <p:nvSpPr>
          <p:cNvPr id="4" name="Rectangle: Rounded Corners 3">
            <a:extLst>
              <a:ext uri="{FF2B5EF4-FFF2-40B4-BE49-F238E27FC236}">
                <a16:creationId xmlns:a16="http://schemas.microsoft.com/office/drawing/2014/main" id="{E2444A80-6647-4CF1-9B37-D47FD60FA42F}"/>
              </a:ext>
            </a:extLst>
          </p:cNvPr>
          <p:cNvSpPr/>
          <p:nvPr/>
        </p:nvSpPr>
        <p:spPr>
          <a:xfrm>
            <a:off x="248424" y="325755"/>
            <a:ext cx="8611008" cy="4491990"/>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70C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4">
            <a:extLst>
              <a:ext uri="{FF2B5EF4-FFF2-40B4-BE49-F238E27FC236}">
                <a16:creationId xmlns:a16="http://schemas.microsoft.com/office/drawing/2014/main" id="{B6041CA7-9B05-4780-AC2F-532F54C200B4}"/>
              </a:ext>
            </a:extLst>
          </p:cNvPr>
          <p:cNvSpPr/>
          <p:nvPr/>
        </p:nvSpPr>
        <p:spPr>
          <a:xfrm>
            <a:off x="1405309" y="549959"/>
            <a:ext cx="6297237" cy="500137"/>
          </a:xfrm>
          <a:prstGeom prst="rect">
            <a:avLst/>
          </a:prstGeom>
          <a:noFill/>
        </p:spPr>
        <p:txBody>
          <a:bodyPr wrap="none" lIns="68580" tIns="34290" rIns="68580" bIns="34290">
            <a:spAutoFit/>
          </a:bodyPr>
          <a:lstStyle/>
          <a:p>
            <a:pPr algn="ctr"/>
            <a:r>
              <a:rPr lang="vi-VN" sz="2800" b="1" dirty="0">
                <a:ln w="13462">
                  <a:solidFill>
                    <a:srgbClr val="00B050"/>
                  </a:solidFill>
                  <a:prstDash val="solid"/>
                </a:ln>
                <a:solidFill>
                  <a:srgbClr val="00B050"/>
                </a:solidFill>
                <a:latin typeface="iCiel Nabila" pitchFamily="2" charset="0"/>
              </a:rPr>
              <a:t>Câu 2. Đặt tên cho mỗi điều luật nói trên.</a:t>
            </a:r>
            <a:endParaRPr lang="en-US" sz="2800" b="1" dirty="0">
              <a:ln w="13462">
                <a:solidFill>
                  <a:srgbClr val="00B050"/>
                </a:solidFill>
                <a:prstDash val="solid"/>
              </a:ln>
              <a:solidFill>
                <a:srgbClr val="00B050"/>
              </a:solidFill>
              <a:latin typeface="iCiel Nabila" pitchFamily="2" charset="0"/>
            </a:endParaRPr>
          </a:p>
        </p:txBody>
      </p:sp>
      <p:sp>
        <p:nvSpPr>
          <p:cNvPr id="7" name="Rectangle 6">
            <a:extLst>
              <a:ext uri="{FF2B5EF4-FFF2-40B4-BE49-F238E27FC236}">
                <a16:creationId xmlns:a16="http://schemas.microsoft.com/office/drawing/2014/main" id="{905DF0E2-C1CD-4E07-8F51-B8C473AB235B}"/>
              </a:ext>
            </a:extLst>
          </p:cNvPr>
          <p:cNvSpPr/>
          <p:nvPr/>
        </p:nvSpPr>
        <p:spPr>
          <a:xfrm>
            <a:off x="476509" y="1225157"/>
            <a:ext cx="3015153" cy="584775"/>
          </a:xfrm>
          <a:prstGeom prst="rect">
            <a:avLst/>
          </a:prstGeom>
        </p:spPr>
        <p:txBody>
          <a:bodyPr wrap="square">
            <a:spAutoFit/>
          </a:bodyPr>
          <a:lstStyle/>
          <a:p>
            <a:pPr algn="just"/>
            <a:r>
              <a:rPr lang="vi-VN" sz="3200" b="1" dirty="0">
                <a:solidFill>
                  <a:srgbClr val="002060"/>
                </a:solidFill>
                <a:latin typeface="Calibri" panose="020F0502020204030204" pitchFamily="34" charset="0"/>
                <a:cs typeface="Calibri" panose="020F0502020204030204" pitchFamily="34" charset="0"/>
              </a:rPr>
              <a:t>Điều 15</a:t>
            </a:r>
            <a:endParaRPr lang="vi-VN" sz="3200" dirty="0">
              <a:solidFill>
                <a:srgbClr val="002060"/>
              </a:solidFill>
              <a:latin typeface="Calibri" panose="020F0502020204030204" pitchFamily="34" charset="0"/>
              <a:cs typeface="Calibri" panose="020F0502020204030204" pitchFamily="34" charset="0"/>
            </a:endParaRPr>
          </a:p>
        </p:txBody>
      </p:sp>
      <p:sp>
        <p:nvSpPr>
          <p:cNvPr id="10" name="Flowchart: Terminator 9">
            <a:extLst>
              <a:ext uri="{FF2B5EF4-FFF2-40B4-BE49-F238E27FC236}">
                <a16:creationId xmlns:a16="http://schemas.microsoft.com/office/drawing/2014/main" id="{BDA7B7F4-4D9B-421C-8183-B946B6B7C77D}"/>
              </a:ext>
            </a:extLst>
          </p:cNvPr>
          <p:cNvSpPr/>
          <p:nvPr/>
        </p:nvSpPr>
        <p:spPr>
          <a:xfrm>
            <a:off x="3394376" y="4079518"/>
            <a:ext cx="5217262" cy="869716"/>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A5C2B08-CA84-48B7-A3BC-F0835EA42A7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1885" b="65576" l="43485" r="57919">
                        <a14:foregroundMark x1="47120" y1="22975" x2="50756" y2="24065"/>
                        <a14:foregroundMark x1="43485" y1="54050" x2="47192" y2="63084"/>
                        <a14:foregroundMark x1="47192" y1="63084" x2="52484" y2="64798"/>
                        <a14:foregroundMark x1="52484" y1="64798" x2="55508" y2="59735"/>
                        <a14:foregroundMark x1="57127" y1="53271" x2="56515" y2="43769"/>
                        <a14:foregroundMark x1="47372" y1="65654" x2="50504" y2="65654"/>
                        <a14:foregroundMark x1="47732" y1="21885" x2="47732" y2="21885"/>
                      </a14:backgroundRemoval>
                    </a14:imgEffect>
                  </a14:imgLayer>
                </a14:imgProps>
              </a:ext>
            </a:extLst>
          </a:blip>
          <a:srcRect l="41750" t="18629" r="40125" b="29997"/>
          <a:stretch/>
        </p:blipFill>
        <p:spPr>
          <a:xfrm>
            <a:off x="7688333" y="3029422"/>
            <a:ext cx="1657350" cy="2171259"/>
          </a:xfrm>
          <a:prstGeom prst="rect">
            <a:avLst/>
          </a:prstGeom>
        </p:spPr>
      </p:pic>
      <p:sp>
        <p:nvSpPr>
          <p:cNvPr id="11" name="Rectangle 10">
            <a:extLst>
              <a:ext uri="{FF2B5EF4-FFF2-40B4-BE49-F238E27FC236}">
                <a16:creationId xmlns:a16="http://schemas.microsoft.com/office/drawing/2014/main" id="{49D85838-9B6D-4D6E-88F8-B65FF3AFBA33}"/>
              </a:ext>
            </a:extLst>
          </p:cNvPr>
          <p:cNvSpPr/>
          <p:nvPr/>
        </p:nvSpPr>
        <p:spPr>
          <a:xfrm>
            <a:off x="3664715" y="4098470"/>
            <a:ext cx="4256614" cy="807913"/>
          </a:xfrm>
          <a:prstGeom prst="rect">
            <a:avLst/>
          </a:prstGeom>
          <a:noFill/>
        </p:spPr>
        <p:txBody>
          <a:bodyPr wrap="none" lIns="68580" tIns="34290" rIns="68580" bIns="34290">
            <a:spAutoFit/>
          </a:bodyPr>
          <a:lstStyle/>
          <a:p>
            <a:pPr algn="ctr"/>
            <a:r>
              <a:rPr lang="vi-VN" sz="2400" b="1" dirty="0">
                <a:ln w="13462">
                  <a:solidFill>
                    <a:schemeClr val="bg1"/>
                  </a:solidFill>
                  <a:prstDash val="solid"/>
                </a:ln>
                <a:solidFill>
                  <a:srgbClr val="FF0000"/>
                </a:solidFill>
                <a:latin typeface="iCiel Nabila" pitchFamily="2" charset="0"/>
              </a:rPr>
              <a:t>Tên điều luật cần ngắn gọn, </a:t>
            </a:r>
          </a:p>
          <a:p>
            <a:pPr algn="ctr"/>
            <a:r>
              <a:rPr lang="vi-VN" sz="2400" b="1" dirty="0">
                <a:ln w="13462">
                  <a:solidFill>
                    <a:schemeClr val="bg1"/>
                  </a:solidFill>
                  <a:prstDash val="solid"/>
                </a:ln>
                <a:solidFill>
                  <a:srgbClr val="FF0000"/>
                </a:solidFill>
                <a:latin typeface="iCiel Nabila" pitchFamily="2" charset="0"/>
              </a:rPr>
              <a:t>nói rõ nội dung của mỗi điều.</a:t>
            </a:r>
            <a:endParaRPr lang="en-US" sz="2400" b="1" dirty="0">
              <a:ln w="13462">
                <a:solidFill>
                  <a:schemeClr val="bg1"/>
                </a:solidFill>
                <a:prstDash val="solid"/>
              </a:ln>
              <a:solidFill>
                <a:srgbClr val="FF0000"/>
              </a:solidFill>
              <a:latin typeface="iCiel Nabila" pitchFamily="2" charset="0"/>
            </a:endParaRPr>
          </a:p>
        </p:txBody>
      </p:sp>
      <p:sp>
        <p:nvSpPr>
          <p:cNvPr id="9" name="Rectangle 8">
            <a:extLst>
              <a:ext uri="{FF2B5EF4-FFF2-40B4-BE49-F238E27FC236}">
                <a16:creationId xmlns:a16="http://schemas.microsoft.com/office/drawing/2014/main" id="{F1FEDC44-38E8-420F-87EC-C708C55EFFED}"/>
              </a:ext>
            </a:extLst>
          </p:cNvPr>
          <p:cNvSpPr/>
          <p:nvPr/>
        </p:nvSpPr>
        <p:spPr>
          <a:xfrm>
            <a:off x="434734" y="2149848"/>
            <a:ext cx="8375041" cy="1200329"/>
          </a:xfrm>
          <a:prstGeom prst="rect">
            <a:avLst/>
          </a:prstGeom>
        </p:spPr>
        <p:txBody>
          <a:bodyPr wrap="square">
            <a:spAutoFit/>
          </a:bodyPr>
          <a:lstStyle/>
          <a:p>
            <a:pPr algn="just"/>
            <a:r>
              <a:rPr lang="vi-VN" sz="2400" dirty="0">
                <a:latin typeface="Calibri" panose="020F0502020204030204" pitchFamily="34" charset="0"/>
                <a:cs typeface="Calibri" panose="020F0502020204030204" pitchFamily="34" charset="0"/>
              </a:rPr>
              <a:t>1. Trẻ em có quyền được học tập.</a:t>
            </a:r>
          </a:p>
          <a:p>
            <a:pPr algn="just"/>
            <a:r>
              <a:rPr lang="vi-VN" sz="2400" dirty="0">
                <a:latin typeface="Calibri" panose="020F0502020204030204" pitchFamily="34" charset="0"/>
                <a:cs typeface="Calibri" panose="020F0502020204030204" pitchFamily="34" charset="0"/>
              </a:rPr>
              <a:t>2. Trẻ em học bậc tiểu học trong các cơ sở giáo dục công lập không phải trả học phí.</a:t>
            </a:r>
          </a:p>
        </p:txBody>
      </p:sp>
      <p:sp>
        <p:nvSpPr>
          <p:cNvPr id="13" name="Rectangle 12">
            <a:extLst>
              <a:ext uri="{FF2B5EF4-FFF2-40B4-BE49-F238E27FC236}">
                <a16:creationId xmlns:a16="http://schemas.microsoft.com/office/drawing/2014/main" id="{53DB93C9-D2E1-409D-A2B3-F5B02F9C2B6A}"/>
              </a:ext>
            </a:extLst>
          </p:cNvPr>
          <p:cNvSpPr/>
          <p:nvPr/>
        </p:nvSpPr>
        <p:spPr>
          <a:xfrm>
            <a:off x="1976012" y="1305970"/>
            <a:ext cx="6733254" cy="438582"/>
          </a:xfrm>
          <a:prstGeom prst="rect">
            <a:avLst/>
          </a:prstGeom>
          <a:noFill/>
        </p:spPr>
        <p:txBody>
          <a:bodyPr wrap="none" lIns="68580" tIns="34290" rIns="68580" bIns="34290">
            <a:spAutoFit/>
          </a:bodyPr>
          <a:lstStyle/>
          <a:p>
            <a:pPr algn="ctr"/>
            <a:r>
              <a:rPr lang="vi-VN" sz="2400" b="1" dirty="0">
                <a:ln w="13462">
                  <a:solidFill>
                    <a:srgbClr val="C00000"/>
                  </a:solidFill>
                  <a:prstDash val="solid"/>
                </a:ln>
                <a:solidFill>
                  <a:srgbClr val="FF0000"/>
                </a:solidFill>
                <a:latin typeface="iCiel Nabila" pitchFamily="2" charset="0"/>
              </a:rPr>
              <a:t>Quyền của trẻ em được chăm sóc, bảo vệ </a:t>
            </a:r>
            <a:r>
              <a:rPr lang="vi-VN" sz="2400" b="1" dirty="0" err="1">
                <a:ln w="13462">
                  <a:solidFill>
                    <a:srgbClr val="C00000"/>
                  </a:solidFill>
                  <a:prstDash val="solid"/>
                </a:ln>
                <a:solidFill>
                  <a:srgbClr val="FF0000"/>
                </a:solidFill>
                <a:latin typeface="iCiel Nabila" pitchFamily="2" charset="0"/>
              </a:rPr>
              <a:t>sức</a:t>
            </a:r>
            <a:r>
              <a:rPr lang="vi-VN" sz="2400" b="1" dirty="0">
                <a:ln w="13462">
                  <a:solidFill>
                    <a:srgbClr val="C00000"/>
                  </a:solidFill>
                  <a:prstDash val="solid"/>
                </a:ln>
                <a:solidFill>
                  <a:srgbClr val="FF0000"/>
                </a:solidFill>
                <a:latin typeface="iCiel Nabila" pitchFamily="2" charset="0"/>
              </a:rPr>
              <a:t> </a:t>
            </a:r>
            <a:r>
              <a:rPr lang="vi-VN" sz="2400" b="1" dirty="0" err="1">
                <a:ln w="13462">
                  <a:solidFill>
                    <a:srgbClr val="C00000"/>
                  </a:solidFill>
                  <a:prstDash val="solid"/>
                </a:ln>
                <a:solidFill>
                  <a:srgbClr val="FF0000"/>
                </a:solidFill>
                <a:latin typeface="iCiel Nabila" pitchFamily="2" charset="0"/>
              </a:rPr>
              <a:t>khỏe</a:t>
            </a:r>
            <a:r>
              <a:rPr lang="en-US" sz="2400" b="1" dirty="0">
                <a:ln w="13462">
                  <a:solidFill>
                    <a:srgbClr val="C00000"/>
                  </a:solidFill>
                  <a:prstDash val="solid"/>
                </a:ln>
                <a:solidFill>
                  <a:srgbClr val="FF0000"/>
                </a:solidFill>
                <a:latin typeface="iCiel Nabila" pitchFamily="2" charset="0"/>
              </a:rPr>
              <a:t>.</a:t>
            </a:r>
          </a:p>
        </p:txBody>
      </p:sp>
      <p:sp>
        <p:nvSpPr>
          <p:cNvPr id="14" name="Rectangle 13">
            <a:extLst>
              <a:ext uri="{FF2B5EF4-FFF2-40B4-BE49-F238E27FC236}">
                <a16:creationId xmlns:a16="http://schemas.microsoft.com/office/drawing/2014/main" id="{905C4F4E-DFA5-40DB-B18D-B949E4D40599}"/>
              </a:ext>
            </a:extLst>
          </p:cNvPr>
          <p:cNvSpPr/>
          <p:nvPr/>
        </p:nvSpPr>
        <p:spPr>
          <a:xfrm>
            <a:off x="468627" y="1692605"/>
            <a:ext cx="3015153" cy="584775"/>
          </a:xfrm>
          <a:prstGeom prst="rect">
            <a:avLst/>
          </a:prstGeom>
        </p:spPr>
        <p:txBody>
          <a:bodyPr wrap="square">
            <a:spAutoFit/>
          </a:bodyPr>
          <a:lstStyle/>
          <a:p>
            <a:pPr algn="just"/>
            <a:r>
              <a:rPr lang="vi-VN" sz="3200" b="1" dirty="0">
                <a:solidFill>
                  <a:srgbClr val="002060"/>
                </a:solidFill>
                <a:latin typeface="Calibri" panose="020F0502020204030204" pitchFamily="34" charset="0"/>
                <a:cs typeface="Calibri" panose="020F0502020204030204" pitchFamily="34" charset="0"/>
              </a:rPr>
              <a:t>Điều 16</a:t>
            </a:r>
            <a:endParaRPr lang="vi-VN" sz="3200" dirty="0">
              <a:solidFill>
                <a:srgbClr val="002060"/>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85B7E1F8-34A1-4392-85C2-1161E2BB44C3}"/>
              </a:ext>
            </a:extLst>
          </p:cNvPr>
          <p:cNvSpPr/>
          <p:nvPr/>
        </p:nvSpPr>
        <p:spPr>
          <a:xfrm>
            <a:off x="442616" y="1766912"/>
            <a:ext cx="8375041" cy="1569660"/>
          </a:xfrm>
          <a:prstGeom prst="rect">
            <a:avLst/>
          </a:prstGeom>
        </p:spPr>
        <p:txBody>
          <a:bodyPr wrap="square">
            <a:spAutoFit/>
          </a:bodyPr>
          <a:lstStyle/>
          <a:p>
            <a:pPr algn="just"/>
            <a:r>
              <a:rPr lang="vi-VN" sz="2400" dirty="0">
                <a:latin typeface="Calibri" panose="020F0502020204030204" pitchFamily="34" charset="0"/>
                <a:cs typeface="Calibri" panose="020F0502020204030204" pitchFamily="34" charset="0"/>
              </a:rPr>
              <a:t>1. Trẻ em có quyền được chăm sóc, bảo vệ sức khỏe.</a:t>
            </a:r>
          </a:p>
          <a:p>
            <a:pPr algn="just"/>
            <a:r>
              <a:rPr lang="vi-VN" sz="2400" dirty="0">
                <a:latin typeface="Calibri" panose="020F0502020204030204" pitchFamily="34" charset="0"/>
                <a:cs typeface="Calibri" panose="020F0502020204030204" pitchFamily="34" charset="0"/>
              </a:rPr>
              <a:t>2. Trẻ em dưới sáu tuổi được chăm sóc sức khỏe ban đầu, được khám bệnh, chữa bệnh không phải trả tiền tại các cơ sở y tế công lập.</a:t>
            </a:r>
          </a:p>
        </p:txBody>
      </p:sp>
      <p:sp>
        <p:nvSpPr>
          <p:cNvPr id="16" name="Rectangle 15">
            <a:extLst>
              <a:ext uri="{FF2B5EF4-FFF2-40B4-BE49-F238E27FC236}">
                <a16:creationId xmlns:a16="http://schemas.microsoft.com/office/drawing/2014/main" id="{29556C8D-C354-422D-BDE2-3EEB54EEDF01}"/>
              </a:ext>
            </a:extLst>
          </p:cNvPr>
          <p:cNvSpPr/>
          <p:nvPr/>
        </p:nvSpPr>
        <p:spPr>
          <a:xfrm>
            <a:off x="1903134" y="1775516"/>
            <a:ext cx="3514424" cy="438582"/>
          </a:xfrm>
          <a:prstGeom prst="rect">
            <a:avLst/>
          </a:prstGeom>
          <a:noFill/>
        </p:spPr>
        <p:txBody>
          <a:bodyPr wrap="none" lIns="68580" tIns="34290" rIns="68580" bIns="34290">
            <a:spAutoFit/>
          </a:bodyPr>
          <a:lstStyle/>
          <a:p>
            <a:pPr algn="ctr"/>
            <a:r>
              <a:rPr lang="vi-VN" sz="2400" b="1" dirty="0">
                <a:ln w="13462">
                  <a:solidFill>
                    <a:srgbClr val="C00000"/>
                  </a:solidFill>
                  <a:prstDash val="solid"/>
                </a:ln>
                <a:solidFill>
                  <a:srgbClr val="FF0000"/>
                </a:solidFill>
                <a:latin typeface="iCiel Nabila" pitchFamily="2" charset="0"/>
              </a:rPr>
              <a:t>Quyền học tập của </a:t>
            </a:r>
            <a:r>
              <a:rPr lang="vi-VN" sz="2400" b="1" dirty="0" err="1">
                <a:ln w="13462">
                  <a:solidFill>
                    <a:srgbClr val="C00000"/>
                  </a:solidFill>
                  <a:prstDash val="solid"/>
                </a:ln>
                <a:solidFill>
                  <a:srgbClr val="FF0000"/>
                </a:solidFill>
                <a:latin typeface="iCiel Nabila" pitchFamily="2" charset="0"/>
              </a:rPr>
              <a:t>trẻ</a:t>
            </a:r>
            <a:r>
              <a:rPr lang="vi-VN" sz="2400" b="1" dirty="0">
                <a:ln w="13462">
                  <a:solidFill>
                    <a:srgbClr val="C00000"/>
                  </a:solidFill>
                  <a:prstDash val="solid"/>
                </a:ln>
                <a:solidFill>
                  <a:srgbClr val="FF0000"/>
                </a:solidFill>
                <a:latin typeface="iCiel Nabila" pitchFamily="2" charset="0"/>
              </a:rPr>
              <a:t> em</a:t>
            </a:r>
            <a:r>
              <a:rPr lang="en-US" sz="2400" b="1" dirty="0">
                <a:ln w="13462">
                  <a:solidFill>
                    <a:srgbClr val="C00000"/>
                  </a:solidFill>
                  <a:prstDash val="solid"/>
                </a:ln>
                <a:solidFill>
                  <a:srgbClr val="FF0000"/>
                </a:solidFill>
                <a:latin typeface="iCiel Nabila" pitchFamily="2" charset="0"/>
              </a:rPr>
              <a:t>.</a:t>
            </a:r>
          </a:p>
        </p:txBody>
      </p:sp>
      <p:sp>
        <p:nvSpPr>
          <p:cNvPr id="17" name="Rectangle 16">
            <a:extLst>
              <a:ext uri="{FF2B5EF4-FFF2-40B4-BE49-F238E27FC236}">
                <a16:creationId xmlns:a16="http://schemas.microsoft.com/office/drawing/2014/main" id="{C311E05F-0E19-4DDD-A800-746D99A32283}"/>
              </a:ext>
            </a:extLst>
          </p:cNvPr>
          <p:cNvSpPr/>
          <p:nvPr/>
        </p:nvSpPr>
        <p:spPr>
          <a:xfrm>
            <a:off x="494638" y="2156519"/>
            <a:ext cx="3015153" cy="584775"/>
          </a:xfrm>
          <a:prstGeom prst="rect">
            <a:avLst/>
          </a:prstGeom>
        </p:spPr>
        <p:txBody>
          <a:bodyPr wrap="square">
            <a:spAutoFit/>
          </a:bodyPr>
          <a:lstStyle/>
          <a:p>
            <a:pPr algn="just"/>
            <a:r>
              <a:rPr lang="vi-VN" sz="3200" b="1" dirty="0">
                <a:solidFill>
                  <a:srgbClr val="002060"/>
                </a:solidFill>
                <a:latin typeface="Calibri" panose="020F0502020204030204" pitchFamily="34" charset="0"/>
                <a:cs typeface="Calibri" panose="020F0502020204030204" pitchFamily="34" charset="0"/>
              </a:rPr>
              <a:t>Điều 17</a:t>
            </a:r>
            <a:endParaRPr lang="vi-VN" sz="3200" dirty="0">
              <a:solidFill>
                <a:srgbClr val="002060"/>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B8D0437C-6739-497C-AA62-48AD4066AF83}"/>
              </a:ext>
            </a:extLst>
          </p:cNvPr>
          <p:cNvSpPr/>
          <p:nvPr/>
        </p:nvSpPr>
        <p:spPr>
          <a:xfrm>
            <a:off x="468627" y="2580396"/>
            <a:ext cx="7452702" cy="1200329"/>
          </a:xfrm>
          <a:prstGeom prst="rect">
            <a:avLst/>
          </a:prstGeom>
        </p:spPr>
        <p:txBody>
          <a:bodyPr wrap="square">
            <a:spAutoFit/>
          </a:bodyPr>
          <a:lstStyle/>
          <a:p>
            <a:pPr algn="just"/>
            <a:r>
              <a:rPr lang="vi-VN" sz="2400" dirty="0">
                <a:latin typeface="Calibri" panose="020F0502020204030204" pitchFamily="34" charset="0"/>
                <a:cs typeface="Calibri" panose="020F0502020204030204" pitchFamily="34" charset="0"/>
              </a:rPr>
              <a:t>Trẻ em có quyền vui chơi, giải trí lành mạnh, được hoạt động văn hóa, nghệ thuật, thể dục, thể thao, du lịch phù hợp với lứa tuổi.</a:t>
            </a:r>
          </a:p>
        </p:txBody>
      </p:sp>
      <p:sp>
        <p:nvSpPr>
          <p:cNvPr id="19" name="Rectangle 18">
            <a:extLst>
              <a:ext uri="{FF2B5EF4-FFF2-40B4-BE49-F238E27FC236}">
                <a16:creationId xmlns:a16="http://schemas.microsoft.com/office/drawing/2014/main" id="{69997A63-EC42-4656-B17E-8233A5DA9574}"/>
              </a:ext>
            </a:extLst>
          </p:cNvPr>
          <p:cNvSpPr/>
          <p:nvPr/>
        </p:nvSpPr>
        <p:spPr>
          <a:xfrm>
            <a:off x="2032276" y="2225658"/>
            <a:ext cx="4540345" cy="438582"/>
          </a:xfrm>
          <a:prstGeom prst="rect">
            <a:avLst/>
          </a:prstGeom>
          <a:noFill/>
        </p:spPr>
        <p:txBody>
          <a:bodyPr wrap="none" lIns="68580" tIns="34290" rIns="68580" bIns="34290">
            <a:spAutoFit/>
          </a:bodyPr>
          <a:lstStyle/>
          <a:p>
            <a:pPr algn="ctr"/>
            <a:r>
              <a:rPr lang="vi-VN" sz="2400" b="1" dirty="0">
                <a:ln w="13462">
                  <a:solidFill>
                    <a:srgbClr val="C00000"/>
                  </a:solidFill>
                  <a:prstDash val="solid"/>
                </a:ln>
                <a:solidFill>
                  <a:srgbClr val="FF0000"/>
                </a:solidFill>
                <a:latin typeface="iCiel Nabila" pitchFamily="2" charset="0"/>
              </a:rPr>
              <a:t>Quyền vui chơi, giải trí của </a:t>
            </a:r>
            <a:r>
              <a:rPr lang="vi-VN" sz="2400" b="1" dirty="0" err="1">
                <a:ln w="13462">
                  <a:solidFill>
                    <a:srgbClr val="C00000"/>
                  </a:solidFill>
                  <a:prstDash val="solid"/>
                </a:ln>
                <a:solidFill>
                  <a:srgbClr val="FF0000"/>
                </a:solidFill>
                <a:latin typeface="iCiel Nabila" pitchFamily="2" charset="0"/>
              </a:rPr>
              <a:t>trẻ</a:t>
            </a:r>
            <a:r>
              <a:rPr lang="vi-VN" sz="2400" b="1" dirty="0">
                <a:ln w="13462">
                  <a:solidFill>
                    <a:srgbClr val="C00000"/>
                  </a:solidFill>
                  <a:prstDash val="solid"/>
                </a:ln>
                <a:solidFill>
                  <a:srgbClr val="FF0000"/>
                </a:solidFill>
                <a:latin typeface="iCiel Nabila" pitchFamily="2" charset="0"/>
              </a:rPr>
              <a:t> em</a:t>
            </a:r>
            <a:r>
              <a:rPr lang="en-US" sz="2400" b="1" dirty="0">
                <a:ln w="13462">
                  <a:solidFill>
                    <a:srgbClr val="C00000"/>
                  </a:solidFill>
                  <a:prstDash val="solid"/>
                </a:ln>
                <a:solidFill>
                  <a:srgbClr val="FF0000"/>
                </a:solidFill>
                <a:latin typeface="iCiel Nabila" pitchFamily="2" charset="0"/>
              </a:rPr>
              <a:t>.</a:t>
            </a:r>
          </a:p>
        </p:txBody>
      </p:sp>
    </p:spTree>
    <p:extLst>
      <p:ext uri="{BB962C8B-B14F-4D97-AF65-F5344CB8AC3E}">
        <p14:creationId xmlns:p14="http://schemas.microsoft.com/office/powerpoint/2010/main" val="3237996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 presetClass="exit" presetSubtype="0" fill="hold" grpId="1" nodeType="withEffect">
                                  <p:stCondLst>
                                    <p:cond delay="0"/>
                                  </p:stCondLst>
                                  <p:childTnLst>
                                    <p:set>
                                      <p:cBhvr>
                                        <p:cTn id="35" dur="1" fill="hold">
                                          <p:stCondLst>
                                            <p:cond delay="0"/>
                                          </p:stCondLst>
                                        </p:cTn>
                                        <p:tgtEl>
                                          <p:spTgt spid="12"/>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par>
                                <p:cTn id="65" presetID="1" presetClass="exit" presetSubtype="0" fill="hold" grpId="1" nodeType="withEffect">
                                  <p:stCondLst>
                                    <p:cond delay="0"/>
                                  </p:stCondLst>
                                  <p:childTnLst>
                                    <p:set>
                                      <p:cBhvr>
                                        <p:cTn id="6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p:bldP spid="9" grpId="0"/>
      <p:bldP spid="9" grpId="1"/>
      <p:bldP spid="13" grpId="0"/>
      <p:bldP spid="14" grpId="0"/>
      <p:bldP spid="12" grpId="0"/>
      <p:bldP spid="12" grpId="1"/>
      <p:bldP spid="16" grpId="0"/>
      <p:bldP spid="17" grpId="0"/>
      <p:bldP spid="15" grpId="0"/>
      <p:bldP spid="15" grpId="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D2C68-50D3-4E4C-A2F1-2A359A02FEC8}"/>
              </a:ext>
            </a:extLst>
          </p:cNvPr>
          <p:cNvPicPr>
            <a:picLocks noChangeAspect="1"/>
          </p:cNvPicPr>
          <p:nvPr/>
        </p:nvPicPr>
        <p:blipFill rotWithShape="1">
          <a:blip r:embed="rId2"/>
          <a:srcRect l="13500" t="9433" r="18625" b="17817"/>
          <a:stretch/>
        </p:blipFill>
        <p:spPr>
          <a:xfrm>
            <a:off x="0" y="0"/>
            <a:ext cx="9159764" cy="5143500"/>
          </a:xfrm>
          <a:prstGeom prst="rect">
            <a:avLst/>
          </a:prstGeom>
        </p:spPr>
      </p:pic>
      <p:sp>
        <p:nvSpPr>
          <p:cNvPr id="4" name="Rectangle: Rounded Corners 3">
            <a:extLst>
              <a:ext uri="{FF2B5EF4-FFF2-40B4-BE49-F238E27FC236}">
                <a16:creationId xmlns:a16="http://schemas.microsoft.com/office/drawing/2014/main" id="{E2444A80-6647-4CF1-9B37-D47FD60FA42F}"/>
              </a:ext>
            </a:extLst>
          </p:cNvPr>
          <p:cNvSpPr/>
          <p:nvPr/>
        </p:nvSpPr>
        <p:spPr>
          <a:xfrm>
            <a:off x="248424" y="194266"/>
            <a:ext cx="8611008" cy="4623479"/>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70C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4">
            <a:extLst>
              <a:ext uri="{FF2B5EF4-FFF2-40B4-BE49-F238E27FC236}">
                <a16:creationId xmlns:a16="http://schemas.microsoft.com/office/drawing/2014/main" id="{B6041CA7-9B05-4780-AC2F-532F54C200B4}"/>
              </a:ext>
            </a:extLst>
          </p:cNvPr>
          <p:cNvSpPr/>
          <p:nvPr/>
        </p:nvSpPr>
        <p:spPr>
          <a:xfrm>
            <a:off x="1073487" y="325754"/>
            <a:ext cx="6960880" cy="931024"/>
          </a:xfrm>
          <a:prstGeom prst="rect">
            <a:avLst/>
          </a:prstGeom>
          <a:noFill/>
        </p:spPr>
        <p:txBody>
          <a:bodyPr wrap="none" lIns="68580" tIns="34290" rIns="68580" bIns="34290">
            <a:spAutoFit/>
          </a:bodyPr>
          <a:lstStyle/>
          <a:p>
            <a:pPr algn="ctr"/>
            <a:r>
              <a:rPr lang="vi-VN" sz="2800" b="1" dirty="0">
                <a:ln w="13462">
                  <a:solidFill>
                    <a:srgbClr val="C00000"/>
                  </a:solidFill>
                  <a:prstDash val="solid"/>
                </a:ln>
                <a:solidFill>
                  <a:srgbClr val="FF0000"/>
                </a:solidFill>
                <a:latin typeface="iCiel Nabila" pitchFamily="2" charset="0"/>
              </a:rPr>
              <a:t>Câu 3. Nêu những bổn phận của trẻ em được </a:t>
            </a:r>
          </a:p>
          <a:p>
            <a:pPr algn="ctr"/>
            <a:r>
              <a:rPr lang="vi-VN" sz="2800" b="1" dirty="0">
                <a:ln w="13462">
                  <a:solidFill>
                    <a:srgbClr val="C00000"/>
                  </a:solidFill>
                  <a:prstDash val="solid"/>
                </a:ln>
                <a:solidFill>
                  <a:srgbClr val="FF0000"/>
                </a:solidFill>
                <a:latin typeface="iCiel Nabila" pitchFamily="2" charset="0"/>
              </a:rPr>
              <a:t>quy định trong luật.</a:t>
            </a:r>
            <a:endParaRPr lang="en-US" sz="2800" b="1" dirty="0">
              <a:ln w="13462">
                <a:solidFill>
                  <a:srgbClr val="C00000"/>
                </a:solidFill>
                <a:prstDash val="solid"/>
              </a:ln>
              <a:solidFill>
                <a:srgbClr val="FF0000"/>
              </a:solidFill>
              <a:latin typeface="iCiel Nabila" pitchFamily="2" charset="0"/>
            </a:endParaRPr>
          </a:p>
        </p:txBody>
      </p:sp>
      <p:sp>
        <p:nvSpPr>
          <p:cNvPr id="10" name="Flowchart: Terminator 9">
            <a:extLst>
              <a:ext uri="{FF2B5EF4-FFF2-40B4-BE49-F238E27FC236}">
                <a16:creationId xmlns:a16="http://schemas.microsoft.com/office/drawing/2014/main" id="{BDA7B7F4-4D9B-421C-8183-B946B6B7C77D}"/>
              </a:ext>
            </a:extLst>
          </p:cNvPr>
          <p:cNvSpPr/>
          <p:nvPr/>
        </p:nvSpPr>
        <p:spPr>
          <a:xfrm>
            <a:off x="3394376" y="4159528"/>
            <a:ext cx="5217262" cy="869716"/>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A5C2B08-CA84-48B7-A3BC-F0835EA42A7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1885" b="65576" l="43485" r="57919">
                        <a14:foregroundMark x1="47120" y1="22975" x2="50756" y2="24065"/>
                        <a14:foregroundMark x1="43485" y1="54050" x2="47192" y2="63084"/>
                        <a14:foregroundMark x1="47192" y1="63084" x2="52484" y2="64798"/>
                        <a14:foregroundMark x1="52484" y1="64798" x2="55508" y2="59735"/>
                        <a14:foregroundMark x1="57127" y1="53271" x2="56515" y2="43769"/>
                        <a14:foregroundMark x1="47372" y1="65654" x2="50504" y2="65654"/>
                        <a14:foregroundMark x1="47732" y1="21885" x2="47732" y2="21885"/>
                      </a14:backgroundRemoval>
                    </a14:imgEffect>
                  </a14:imgLayer>
                </a14:imgProps>
              </a:ext>
            </a:extLst>
          </a:blip>
          <a:srcRect l="41750" t="18629" r="40125" b="29997"/>
          <a:stretch/>
        </p:blipFill>
        <p:spPr>
          <a:xfrm>
            <a:off x="7688333" y="3109432"/>
            <a:ext cx="1657350" cy="2171259"/>
          </a:xfrm>
          <a:prstGeom prst="rect">
            <a:avLst/>
          </a:prstGeom>
        </p:spPr>
      </p:pic>
      <p:sp>
        <p:nvSpPr>
          <p:cNvPr id="11" name="Rectangle 10">
            <a:extLst>
              <a:ext uri="{FF2B5EF4-FFF2-40B4-BE49-F238E27FC236}">
                <a16:creationId xmlns:a16="http://schemas.microsoft.com/office/drawing/2014/main" id="{49D85838-9B6D-4D6E-88F8-B65FF3AFBA33}"/>
              </a:ext>
            </a:extLst>
          </p:cNvPr>
          <p:cNvSpPr/>
          <p:nvPr/>
        </p:nvSpPr>
        <p:spPr>
          <a:xfrm>
            <a:off x="3516165" y="4269594"/>
            <a:ext cx="4347985" cy="807913"/>
          </a:xfrm>
          <a:prstGeom prst="rect">
            <a:avLst/>
          </a:prstGeom>
          <a:noFill/>
        </p:spPr>
        <p:txBody>
          <a:bodyPr wrap="none" lIns="68580" tIns="34290" rIns="68580" bIns="34290">
            <a:spAutoFit/>
          </a:bodyPr>
          <a:lstStyle/>
          <a:p>
            <a:pPr algn="ctr"/>
            <a:r>
              <a:rPr lang="vi-VN" sz="2400" b="1" dirty="0">
                <a:ln w="13462">
                  <a:solidFill>
                    <a:schemeClr val="bg1"/>
                  </a:solidFill>
                  <a:prstDash val="solid"/>
                </a:ln>
                <a:solidFill>
                  <a:srgbClr val="FF0000"/>
                </a:solidFill>
                <a:latin typeface="iCiel Nabila" pitchFamily="2" charset="0"/>
              </a:rPr>
              <a:t>Điều luật nào nói về bổn phận</a:t>
            </a:r>
          </a:p>
          <a:p>
            <a:pPr algn="ctr"/>
            <a:r>
              <a:rPr lang="vi-VN" sz="2400" b="1" dirty="0">
                <a:ln w="13462">
                  <a:solidFill>
                    <a:schemeClr val="bg1"/>
                  </a:solidFill>
                  <a:prstDash val="solid"/>
                </a:ln>
                <a:solidFill>
                  <a:srgbClr val="FF0000"/>
                </a:solidFill>
                <a:latin typeface="iCiel Nabila" pitchFamily="2" charset="0"/>
              </a:rPr>
              <a:t>của trẻ em?</a:t>
            </a:r>
            <a:endParaRPr lang="en-US" sz="2400" b="1" dirty="0">
              <a:ln w="13462">
                <a:solidFill>
                  <a:schemeClr val="bg1"/>
                </a:solidFill>
                <a:prstDash val="solid"/>
              </a:ln>
              <a:solidFill>
                <a:srgbClr val="FF0000"/>
              </a:solidFill>
              <a:latin typeface="iCiel Nabila" pitchFamily="2" charset="0"/>
            </a:endParaRPr>
          </a:p>
        </p:txBody>
      </p:sp>
      <p:sp>
        <p:nvSpPr>
          <p:cNvPr id="18" name="Flowchart: Terminator 17">
            <a:extLst>
              <a:ext uri="{FF2B5EF4-FFF2-40B4-BE49-F238E27FC236}">
                <a16:creationId xmlns:a16="http://schemas.microsoft.com/office/drawing/2014/main" id="{A8983A94-3410-4E69-8E05-65402452F3C7}"/>
              </a:ext>
            </a:extLst>
          </p:cNvPr>
          <p:cNvSpPr/>
          <p:nvPr/>
        </p:nvSpPr>
        <p:spPr>
          <a:xfrm>
            <a:off x="3394376" y="4159528"/>
            <a:ext cx="5217262" cy="869716"/>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87EBAF6-E5F3-4168-A54E-6CD1FDC5B35B}"/>
              </a:ext>
            </a:extLst>
          </p:cNvPr>
          <p:cNvSpPr/>
          <p:nvPr/>
        </p:nvSpPr>
        <p:spPr>
          <a:xfrm>
            <a:off x="3911305" y="4269594"/>
            <a:ext cx="3557705" cy="807913"/>
          </a:xfrm>
          <a:prstGeom prst="rect">
            <a:avLst/>
          </a:prstGeom>
          <a:noFill/>
        </p:spPr>
        <p:txBody>
          <a:bodyPr wrap="none" lIns="68580" tIns="34290" rIns="68580" bIns="34290">
            <a:spAutoFit/>
          </a:bodyPr>
          <a:lstStyle/>
          <a:p>
            <a:pPr algn="ctr"/>
            <a:r>
              <a:rPr lang="vi-VN" sz="2400" b="1" dirty="0">
                <a:ln w="13462">
                  <a:solidFill>
                    <a:schemeClr val="bg1"/>
                  </a:solidFill>
                  <a:prstDash val="solid"/>
                </a:ln>
                <a:solidFill>
                  <a:srgbClr val="FF0000"/>
                </a:solidFill>
                <a:latin typeface="iCiel Nabila" pitchFamily="2" charset="0"/>
              </a:rPr>
              <a:t>Điều 21 nói về bổn phận</a:t>
            </a:r>
          </a:p>
          <a:p>
            <a:pPr algn="ctr"/>
            <a:r>
              <a:rPr lang="vi-VN" sz="2400" b="1" dirty="0">
                <a:ln w="13462">
                  <a:solidFill>
                    <a:schemeClr val="bg1"/>
                  </a:solidFill>
                  <a:prstDash val="solid"/>
                </a:ln>
                <a:solidFill>
                  <a:srgbClr val="FF0000"/>
                </a:solidFill>
                <a:latin typeface="iCiel Nabila" pitchFamily="2" charset="0"/>
              </a:rPr>
              <a:t>của trẻ em</a:t>
            </a:r>
            <a:endParaRPr lang="en-US" sz="2400" b="1" dirty="0">
              <a:ln w="13462">
                <a:solidFill>
                  <a:schemeClr val="bg1"/>
                </a:solidFill>
                <a:prstDash val="solid"/>
              </a:ln>
              <a:solidFill>
                <a:srgbClr val="FF0000"/>
              </a:solidFill>
              <a:latin typeface="iCiel Nabila" pitchFamily="2" charset="0"/>
            </a:endParaRPr>
          </a:p>
        </p:txBody>
      </p:sp>
      <p:pic>
        <p:nvPicPr>
          <p:cNvPr id="22" name="Picture 21">
            <a:extLst>
              <a:ext uri="{FF2B5EF4-FFF2-40B4-BE49-F238E27FC236}">
                <a16:creationId xmlns:a16="http://schemas.microsoft.com/office/drawing/2014/main" id="{880EA28F-307C-44B4-B840-3C97568E213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1963" b="66199" l="43161" r="59395">
                        <a14:foregroundMark x1="48920" y1="21963" x2="52124" y2="24766"/>
                        <a14:foregroundMark x1="45680" y1="39642" x2="43772" y2="46262"/>
                        <a14:foregroundMark x1="43772" y1="46262" x2="43377" y2="54283"/>
                        <a14:foregroundMark x1="43377" y1="54283" x2="45860" y2="61215"/>
                        <a14:foregroundMark x1="46868" y1="63941" x2="50648" y2="66199"/>
                        <a14:foregroundMark x1="50648" y1="66199" x2="53996" y2="65421"/>
                      </a14:backgroundRemoval>
                    </a14:imgEffect>
                  </a14:imgLayer>
                </a14:imgProps>
              </a:ext>
            </a:extLst>
          </a:blip>
          <a:srcRect l="41144" t="19973" r="38514" b="31245"/>
          <a:stretch/>
        </p:blipFill>
        <p:spPr>
          <a:xfrm>
            <a:off x="7662064" y="3109431"/>
            <a:ext cx="1845175" cy="2142669"/>
          </a:xfrm>
          <a:prstGeom prst="rect">
            <a:avLst/>
          </a:prstGeom>
        </p:spPr>
      </p:pic>
      <p:sp>
        <p:nvSpPr>
          <p:cNvPr id="2" name="Rectangle 1">
            <a:extLst>
              <a:ext uri="{FF2B5EF4-FFF2-40B4-BE49-F238E27FC236}">
                <a16:creationId xmlns:a16="http://schemas.microsoft.com/office/drawing/2014/main" id="{F07F0F7D-892C-49A3-89F8-B9A7F748F384}"/>
              </a:ext>
            </a:extLst>
          </p:cNvPr>
          <p:cNvSpPr/>
          <p:nvPr/>
        </p:nvSpPr>
        <p:spPr>
          <a:xfrm>
            <a:off x="436141" y="1220792"/>
            <a:ext cx="8235572" cy="3046988"/>
          </a:xfrm>
          <a:prstGeom prst="rect">
            <a:avLst/>
          </a:prstGeom>
        </p:spPr>
        <p:txBody>
          <a:bodyPr wrap="square">
            <a:spAutoFit/>
          </a:bodyPr>
          <a:lstStyle/>
          <a:p>
            <a:pPr algn="just"/>
            <a:r>
              <a:rPr lang="vi-VN" sz="2400" b="1" i="1" dirty="0">
                <a:solidFill>
                  <a:srgbClr val="7030A0"/>
                </a:solidFill>
                <a:latin typeface="Calibri" panose="020F0502020204030204" pitchFamily="34" charset="0"/>
                <a:cs typeface="Calibri" panose="020F0502020204030204" pitchFamily="34" charset="0"/>
              </a:rPr>
              <a:t>1. Yêu quý, kính trọng, hiếu thảo với ông bà, cha mẹ; kính trọng thầy giáo, cô giáo; lễ phép với </a:t>
            </a:r>
            <a:r>
              <a:rPr lang="vi-VN" sz="2400" b="1" i="1" dirty="0" err="1">
                <a:solidFill>
                  <a:srgbClr val="7030A0"/>
                </a:solidFill>
                <a:latin typeface="Calibri" panose="020F0502020204030204" pitchFamily="34" charset="0"/>
                <a:cs typeface="Calibri" panose="020F0502020204030204" pitchFamily="34" charset="0"/>
              </a:rPr>
              <a:t>người</a:t>
            </a:r>
            <a:r>
              <a:rPr lang="vi-VN" sz="2400" b="1" i="1" dirty="0">
                <a:solidFill>
                  <a:srgbClr val="7030A0"/>
                </a:solidFill>
                <a:latin typeface="Calibri" panose="020F0502020204030204" pitchFamily="34" charset="0"/>
                <a:cs typeface="Calibri" panose="020F0502020204030204" pitchFamily="34" charset="0"/>
              </a:rPr>
              <a:t> </a:t>
            </a:r>
            <a:r>
              <a:rPr lang="vi-VN" sz="2400" b="1" i="1" dirty="0" err="1">
                <a:solidFill>
                  <a:srgbClr val="7030A0"/>
                </a:solidFill>
                <a:latin typeface="Calibri" panose="020F0502020204030204" pitchFamily="34" charset="0"/>
                <a:cs typeface="Calibri" panose="020F0502020204030204" pitchFamily="34" charset="0"/>
              </a:rPr>
              <a:t>lớn</a:t>
            </a:r>
            <a:r>
              <a:rPr lang="en-US" sz="2400" b="1" i="1" dirty="0">
                <a:solidFill>
                  <a:srgbClr val="7030A0"/>
                </a:solidFill>
                <a:latin typeface="Calibri" panose="020F0502020204030204" pitchFamily="34" charset="0"/>
                <a:cs typeface="Calibri" panose="020F0502020204030204" pitchFamily="34" charset="0"/>
              </a:rPr>
              <a:t>, </a:t>
            </a:r>
            <a:r>
              <a:rPr lang="vi-VN" sz="2400" b="1" i="1" dirty="0">
                <a:solidFill>
                  <a:srgbClr val="7030A0"/>
                </a:solidFill>
                <a:latin typeface="Calibri" panose="020F0502020204030204" pitchFamily="34" charset="0"/>
                <a:cs typeface="Calibri" panose="020F0502020204030204" pitchFamily="34" charset="0"/>
              </a:rPr>
              <a:t>thương yêu em nhỏ; đoàn kết với bạn bè; giúp đỡ người già yếu, người khuyết tật, tàn tật, </a:t>
            </a:r>
            <a:r>
              <a:rPr lang="en-US" sz="2400" b="1" i="1" dirty="0" err="1">
                <a:solidFill>
                  <a:srgbClr val="7030A0"/>
                </a:solidFill>
                <a:latin typeface="Calibri" panose="020F0502020204030204" pitchFamily="34" charset="0"/>
                <a:cs typeface="Calibri" panose="020F0502020204030204" pitchFamily="34" charset="0"/>
              </a:rPr>
              <a:t>người</a:t>
            </a:r>
            <a:r>
              <a:rPr lang="en-US" sz="2400" b="1" i="1" dirty="0">
                <a:solidFill>
                  <a:srgbClr val="7030A0"/>
                </a:solidFill>
                <a:latin typeface="Calibri" panose="020F0502020204030204" pitchFamily="34" charset="0"/>
                <a:cs typeface="Calibri" panose="020F0502020204030204" pitchFamily="34" charset="0"/>
              </a:rPr>
              <a:t> </a:t>
            </a:r>
            <a:r>
              <a:rPr lang="vi-VN" sz="2400" b="1" i="1" dirty="0" err="1">
                <a:solidFill>
                  <a:srgbClr val="7030A0"/>
                </a:solidFill>
                <a:latin typeface="Calibri" panose="020F0502020204030204" pitchFamily="34" charset="0"/>
                <a:cs typeface="Calibri" panose="020F0502020204030204" pitchFamily="34" charset="0"/>
              </a:rPr>
              <a:t>gặp</a:t>
            </a:r>
            <a:r>
              <a:rPr lang="vi-VN" sz="2400" b="1" i="1" dirty="0">
                <a:solidFill>
                  <a:srgbClr val="7030A0"/>
                </a:solidFill>
                <a:latin typeface="Calibri" panose="020F0502020204030204" pitchFamily="34" charset="0"/>
                <a:cs typeface="Calibri" panose="020F0502020204030204" pitchFamily="34" charset="0"/>
              </a:rPr>
              <a:t> hoàn cảnh khó khăn theo khả năng của mình.</a:t>
            </a:r>
          </a:p>
          <a:p>
            <a:pPr algn="just"/>
            <a:r>
              <a:rPr lang="vi-VN" sz="2400" b="1" i="1" dirty="0">
                <a:solidFill>
                  <a:schemeClr val="accent6">
                    <a:lumMod val="75000"/>
                  </a:schemeClr>
                </a:solidFill>
                <a:latin typeface="Calibri" panose="020F0502020204030204" pitchFamily="34" charset="0"/>
                <a:cs typeface="Calibri" panose="020F0502020204030204" pitchFamily="34" charset="0"/>
              </a:rPr>
              <a:t>2. Chăm chỉ học tập, giữ gìn vệ sinh, rèn luyện thân thể, thực hiện trật tự công cộng và an toàn giao thông, giữ gìn của công, tôn trọng tài sản của người khác, bảo vệ môi trường.</a:t>
            </a:r>
            <a:endParaRPr lang="en-US" sz="2400" b="1" i="1" dirty="0">
              <a:solidFill>
                <a:schemeClr val="accent6">
                  <a:lumMod val="75000"/>
                </a:schemeClr>
              </a:solidFill>
            </a:endParaRPr>
          </a:p>
        </p:txBody>
      </p:sp>
    </p:spTree>
    <p:extLst>
      <p:ext uri="{BB962C8B-B14F-4D97-AF65-F5344CB8AC3E}">
        <p14:creationId xmlns:p14="http://schemas.microsoft.com/office/powerpoint/2010/main" val="77090769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22" presetClass="entr" presetSubtype="2"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right)">
                                      <p:cBhvr>
                                        <p:cTn id="23" dur="500"/>
                                        <p:tgtEl>
                                          <p:spTgt spid="18"/>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p:bldP spid="18" grpId="0" animBg="1"/>
      <p:bldP spid="21"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D2C68-50D3-4E4C-A2F1-2A359A02FEC8}"/>
              </a:ext>
            </a:extLst>
          </p:cNvPr>
          <p:cNvPicPr>
            <a:picLocks noChangeAspect="1"/>
          </p:cNvPicPr>
          <p:nvPr/>
        </p:nvPicPr>
        <p:blipFill rotWithShape="1">
          <a:blip r:embed="rId2"/>
          <a:srcRect l="13500" t="9433" r="18625" b="17817"/>
          <a:stretch/>
        </p:blipFill>
        <p:spPr>
          <a:xfrm>
            <a:off x="0" y="0"/>
            <a:ext cx="9159764" cy="5143500"/>
          </a:xfrm>
          <a:prstGeom prst="rect">
            <a:avLst/>
          </a:prstGeom>
        </p:spPr>
      </p:pic>
      <p:sp>
        <p:nvSpPr>
          <p:cNvPr id="4" name="Rectangle: Rounded Corners 3">
            <a:extLst>
              <a:ext uri="{FF2B5EF4-FFF2-40B4-BE49-F238E27FC236}">
                <a16:creationId xmlns:a16="http://schemas.microsoft.com/office/drawing/2014/main" id="{E2444A80-6647-4CF1-9B37-D47FD60FA42F}"/>
              </a:ext>
            </a:extLst>
          </p:cNvPr>
          <p:cNvSpPr/>
          <p:nvPr/>
        </p:nvSpPr>
        <p:spPr>
          <a:xfrm>
            <a:off x="248424" y="194266"/>
            <a:ext cx="8611008" cy="4623479"/>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70C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4">
            <a:extLst>
              <a:ext uri="{FF2B5EF4-FFF2-40B4-BE49-F238E27FC236}">
                <a16:creationId xmlns:a16="http://schemas.microsoft.com/office/drawing/2014/main" id="{B6041CA7-9B05-4780-AC2F-532F54C200B4}"/>
              </a:ext>
            </a:extLst>
          </p:cNvPr>
          <p:cNvSpPr/>
          <p:nvPr/>
        </p:nvSpPr>
        <p:spPr>
          <a:xfrm>
            <a:off x="1073487" y="325754"/>
            <a:ext cx="6960880" cy="931024"/>
          </a:xfrm>
          <a:prstGeom prst="rect">
            <a:avLst/>
          </a:prstGeom>
          <a:noFill/>
        </p:spPr>
        <p:txBody>
          <a:bodyPr wrap="none" lIns="68580" tIns="34290" rIns="68580" bIns="34290">
            <a:spAutoFit/>
          </a:bodyPr>
          <a:lstStyle/>
          <a:p>
            <a:pPr algn="ctr"/>
            <a:r>
              <a:rPr lang="vi-VN" sz="2800" b="1" dirty="0">
                <a:ln w="13462">
                  <a:solidFill>
                    <a:srgbClr val="C00000"/>
                  </a:solidFill>
                  <a:prstDash val="solid"/>
                </a:ln>
                <a:solidFill>
                  <a:srgbClr val="FF0000"/>
                </a:solidFill>
                <a:latin typeface="iCiel Nabila" pitchFamily="2" charset="0"/>
              </a:rPr>
              <a:t>Câu 3. Nêu những bổn phận của trẻ em được </a:t>
            </a:r>
          </a:p>
          <a:p>
            <a:pPr algn="ctr"/>
            <a:r>
              <a:rPr lang="vi-VN" sz="2800" b="1" dirty="0">
                <a:ln w="13462">
                  <a:solidFill>
                    <a:srgbClr val="C00000"/>
                  </a:solidFill>
                  <a:prstDash val="solid"/>
                </a:ln>
                <a:solidFill>
                  <a:srgbClr val="FF0000"/>
                </a:solidFill>
                <a:latin typeface="iCiel Nabila" pitchFamily="2" charset="0"/>
              </a:rPr>
              <a:t>quy định trong luật.</a:t>
            </a:r>
            <a:endParaRPr lang="en-US" sz="2800" b="1" dirty="0">
              <a:ln w="13462">
                <a:solidFill>
                  <a:srgbClr val="C00000"/>
                </a:solidFill>
                <a:prstDash val="solid"/>
              </a:ln>
              <a:solidFill>
                <a:srgbClr val="FF0000"/>
              </a:solidFill>
              <a:latin typeface="iCiel Nabila" pitchFamily="2" charset="0"/>
            </a:endParaRPr>
          </a:p>
        </p:txBody>
      </p:sp>
      <p:pic>
        <p:nvPicPr>
          <p:cNvPr id="22" name="Picture 21">
            <a:extLst>
              <a:ext uri="{FF2B5EF4-FFF2-40B4-BE49-F238E27FC236}">
                <a16:creationId xmlns:a16="http://schemas.microsoft.com/office/drawing/2014/main" id="{880EA28F-307C-44B4-B840-3C97568E213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1963" b="66199" l="43161" r="59395">
                        <a14:foregroundMark x1="48920" y1="21963" x2="52124" y2="24766"/>
                        <a14:foregroundMark x1="45680" y1="39642" x2="43772" y2="46262"/>
                        <a14:foregroundMark x1="43772" y1="46262" x2="43377" y2="54283"/>
                        <a14:foregroundMark x1="43377" y1="54283" x2="45860" y2="61215"/>
                        <a14:foregroundMark x1="46868" y1="63941" x2="50648" y2="66199"/>
                        <a14:foregroundMark x1="50648" y1="66199" x2="53996" y2="65421"/>
                      </a14:backgroundRemoval>
                    </a14:imgEffect>
                  </a14:imgLayer>
                </a14:imgProps>
              </a:ext>
            </a:extLst>
          </a:blip>
          <a:srcRect l="41144" t="19973" r="38514" b="31245"/>
          <a:stretch/>
        </p:blipFill>
        <p:spPr>
          <a:xfrm>
            <a:off x="7662064" y="3109431"/>
            <a:ext cx="1845175" cy="2142669"/>
          </a:xfrm>
          <a:prstGeom prst="rect">
            <a:avLst/>
          </a:prstGeom>
        </p:spPr>
      </p:pic>
      <p:sp>
        <p:nvSpPr>
          <p:cNvPr id="6" name="Rectangle 5">
            <a:extLst>
              <a:ext uri="{FF2B5EF4-FFF2-40B4-BE49-F238E27FC236}">
                <a16:creationId xmlns:a16="http://schemas.microsoft.com/office/drawing/2014/main" id="{F58D8972-6F63-48C6-B42A-F28738DE5DB4}"/>
              </a:ext>
            </a:extLst>
          </p:cNvPr>
          <p:cNvSpPr/>
          <p:nvPr/>
        </p:nvSpPr>
        <p:spPr>
          <a:xfrm>
            <a:off x="402206" y="1290546"/>
            <a:ext cx="7518784" cy="3416320"/>
          </a:xfrm>
          <a:prstGeom prst="rect">
            <a:avLst/>
          </a:prstGeom>
        </p:spPr>
        <p:txBody>
          <a:bodyPr wrap="square">
            <a:spAutoFit/>
          </a:bodyPr>
          <a:lstStyle/>
          <a:p>
            <a:pPr algn="just"/>
            <a:r>
              <a:rPr lang="vi-VN" sz="2400" b="1" i="1" dirty="0">
                <a:solidFill>
                  <a:schemeClr val="bg1">
                    <a:lumMod val="50000"/>
                  </a:schemeClr>
                </a:solidFill>
                <a:latin typeface="Calibri" panose="020F0502020204030204" pitchFamily="34" charset="0"/>
                <a:cs typeface="Calibri" panose="020F0502020204030204" pitchFamily="34" charset="0"/>
              </a:rPr>
              <a:t>3. Yêu lao động, giúp đỡ gia đình làm những việc vừa sức mình.</a:t>
            </a:r>
          </a:p>
          <a:p>
            <a:pPr algn="just"/>
            <a:r>
              <a:rPr lang="vi-VN" sz="2400" b="1" i="1" dirty="0">
                <a:solidFill>
                  <a:srgbClr val="F8A711"/>
                </a:solidFill>
                <a:latin typeface="Calibri" panose="020F0502020204030204" pitchFamily="34" charset="0"/>
                <a:cs typeface="Calibri" panose="020F0502020204030204" pitchFamily="34" charset="0"/>
              </a:rPr>
              <a:t>4. Sống khiêm tốn, trung thực và có đạo đức; tôn trọng pháp luật; tuân theo nội quy của nhà trường; thực hiện nếp sống văn minh, gia đình văn hóa; tôn trọng và giữ gìn bản sắc văn hóa dân tộc.</a:t>
            </a:r>
          </a:p>
          <a:p>
            <a:pPr algn="just"/>
            <a:r>
              <a:rPr lang="vi-VN" sz="2400" b="1" i="1" dirty="0">
                <a:solidFill>
                  <a:srgbClr val="00B050"/>
                </a:solidFill>
                <a:latin typeface="Calibri" panose="020F0502020204030204" pitchFamily="34" charset="0"/>
                <a:cs typeface="Calibri" panose="020F0502020204030204" pitchFamily="34" charset="0"/>
              </a:rPr>
              <a:t>5. Yêu quê hương, đất nước, yêu đồng bào, có ý thức xây dựng, bảo vệ Tổ quốc Việt Nam xã hội chủ nghĩa và đoàn kết quốc tế.</a:t>
            </a:r>
          </a:p>
        </p:txBody>
      </p:sp>
    </p:spTree>
    <p:extLst>
      <p:ext uri="{BB962C8B-B14F-4D97-AF65-F5344CB8AC3E}">
        <p14:creationId xmlns:p14="http://schemas.microsoft.com/office/powerpoint/2010/main" val="27060549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D2C68-50D3-4E4C-A2F1-2A359A02FEC8}"/>
              </a:ext>
            </a:extLst>
          </p:cNvPr>
          <p:cNvPicPr>
            <a:picLocks noChangeAspect="1"/>
          </p:cNvPicPr>
          <p:nvPr/>
        </p:nvPicPr>
        <p:blipFill rotWithShape="1">
          <a:blip r:embed="rId2"/>
          <a:srcRect l="13500" t="9433" r="18625" b="17817"/>
          <a:stretch/>
        </p:blipFill>
        <p:spPr>
          <a:xfrm>
            <a:off x="0" y="0"/>
            <a:ext cx="9159764" cy="5143500"/>
          </a:xfrm>
          <a:prstGeom prst="rect">
            <a:avLst/>
          </a:prstGeom>
        </p:spPr>
      </p:pic>
      <p:sp>
        <p:nvSpPr>
          <p:cNvPr id="4" name="Rectangle: Rounded Corners 3">
            <a:extLst>
              <a:ext uri="{FF2B5EF4-FFF2-40B4-BE49-F238E27FC236}">
                <a16:creationId xmlns:a16="http://schemas.microsoft.com/office/drawing/2014/main" id="{E2444A80-6647-4CF1-9B37-D47FD60FA42F}"/>
              </a:ext>
            </a:extLst>
          </p:cNvPr>
          <p:cNvSpPr/>
          <p:nvPr/>
        </p:nvSpPr>
        <p:spPr>
          <a:xfrm>
            <a:off x="248424" y="194266"/>
            <a:ext cx="8611008" cy="4623479"/>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70C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1" name="Flowchart: Terminator 10">
            <a:extLst>
              <a:ext uri="{FF2B5EF4-FFF2-40B4-BE49-F238E27FC236}">
                <a16:creationId xmlns:a16="http://schemas.microsoft.com/office/drawing/2014/main" id="{75B419EC-8794-4760-9996-F481497F77F8}"/>
              </a:ext>
            </a:extLst>
          </p:cNvPr>
          <p:cNvSpPr/>
          <p:nvPr/>
        </p:nvSpPr>
        <p:spPr>
          <a:xfrm>
            <a:off x="690088" y="1813646"/>
            <a:ext cx="3253262" cy="861242"/>
          </a:xfrm>
          <a:prstGeom prst="flowChartTermina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6041CA7-9B05-4780-AC2F-532F54C200B4}"/>
              </a:ext>
            </a:extLst>
          </p:cNvPr>
          <p:cNvSpPr/>
          <p:nvPr/>
        </p:nvSpPr>
        <p:spPr>
          <a:xfrm>
            <a:off x="759752" y="468554"/>
            <a:ext cx="7513916" cy="807913"/>
          </a:xfrm>
          <a:prstGeom prst="rect">
            <a:avLst/>
          </a:prstGeom>
          <a:noFill/>
        </p:spPr>
        <p:txBody>
          <a:bodyPr wrap="none" lIns="68580" tIns="34290" rIns="68580" bIns="34290">
            <a:spAutoFit/>
          </a:bodyPr>
          <a:lstStyle/>
          <a:p>
            <a:pPr algn="ctr"/>
            <a:r>
              <a:rPr lang="vi-VN" sz="2400" b="1" dirty="0">
                <a:ln w="13462">
                  <a:solidFill>
                    <a:srgbClr val="7030A0"/>
                  </a:solidFill>
                  <a:prstDash val="solid"/>
                </a:ln>
                <a:solidFill>
                  <a:srgbClr val="7030A0"/>
                </a:solidFill>
                <a:latin typeface="iCiel Nabila" pitchFamily="2" charset="0"/>
              </a:rPr>
              <a:t>Câu 4. Em đã thực hiện được những bổn phận gì, </a:t>
            </a:r>
          </a:p>
          <a:p>
            <a:pPr algn="ctr"/>
            <a:r>
              <a:rPr lang="vi-VN" sz="2400" b="1" dirty="0">
                <a:ln w="13462">
                  <a:solidFill>
                    <a:srgbClr val="7030A0"/>
                  </a:solidFill>
                  <a:prstDash val="solid"/>
                </a:ln>
                <a:solidFill>
                  <a:srgbClr val="7030A0"/>
                </a:solidFill>
                <a:latin typeface="iCiel Nabila" pitchFamily="2" charset="0"/>
              </a:rPr>
              <a:t>còn những bổn phận gì cần tiếp tục cố gắng để thực hiện?</a:t>
            </a:r>
            <a:endParaRPr lang="en-US" sz="2400" b="1" dirty="0">
              <a:ln w="13462">
                <a:solidFill>
                  <a:srgbClr val="7030A0"/>
                </a:solidFill>
                <a:prstDash val="solid"/>
              </a:ln>
              <a:solidFill>
                <a:srgbClr val="7030A0"/>
              </a:solidFill>
              <a:latin typeface="iCiel Nabila" pitchFamily="2" charset="0"/>
            </a:endParaRPr>
          </a:p>
        </p:txBody>
      </p:sp>
      <p:pic>
        <p:nvPicPr>
          <p:cNvPr id="22" name="Picture 21">
            <a:extLst>
              <a:ext uri="{FF2B5EF4-FFF2-40B4-BE49-F238E27FC236}">
                <a16:creationId xmlns:a16="http://schemas.microsoft.com/office/drawing/2014/main" id="{880EA28F-307C-44B4-B840-3C97568E213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1963" b="66199" l="43161" r="59395">
                        <a14:foregroundMark x1="48920" y1="21963" x2="52124" y2="24766"/>
                        <a14:foregroundMark x1="45680" y1="39642" x2="43772" y2="46262"/>
                        <a14:foregroundMark x1="43772" y1="46262" x2="43377" y2="54283"/>
                        <a14:foregroundMark x1="43377" y1="54283" x2="45860" y2="61215"/>
                        <a14:foregroundMark x1="46868" y1="63941" x2="50648" y2="66199"/>
                        <a14:foregroundMark x1="50648" y1="66199" x2="53996" y2="65421"/>
                      </a14:backgroundRemoval>
                    </a14:imgEffect>
                  </a14:imgLayer>
                </a14:imgProps>
              </a:ext>
            </a:extLst>
          </a:blip>
          <a:srcRect l="41144" t="19973" r="38514" b="31245"/>
          <a:stretch/>
        </p:blipFill>
        <p:spPr>
          <a:xfrm>
            <a:off x="521038" y="1402304"/>
            <a:ext cx="1137898" cy="1321359"/>
          </a:xfrm>
          <a:prstGeom prst="rect">
            <a:avLst/>
          </a:prstGeom>
        </p:spPr>
      </p:pic>
      <p:sp>
        <p:nvSpPr>
          <p:cNvPr id="12" name="Rectangle 11">
            <a:extLst>
              <a:ext uri="{FF2B5EF4-FFF2-40B4-BE49-F238E27FC236}">
                <a16:creationId xmlns:a16="http://schemas.microsoft.com/office/drawing/2014/main" id="{4295A85B-89C9-43CC-8706-D6B2D68397F4}"/>
              </a:ext>
            </a:extLst>
          </p:cNvPr>
          <p:cNvSpPr/>
          <p:nvPr/>
        </p:nvSpPr>
        <p:spPr>
          <a:xfrm>
            <a:off x="1417065" y="1855335"/>
            <a:ext cx="2342628" cy="807913"/>
          </a:xfrm>
          <a:prstGeom prst="rect">
            <a:avLst/>
          </a:prstGeom>
          <a:noFill/>
        </p:spPr>
        <p:txBody>
          <a:bodyPr wrap="none" lIns="68580" tIns="34290" rIns="68580" bIns="34290">
            <a:spAutoFit/>
          </a:bodyPr>
          <a:lstStyle/>
          <a:p>
            <a:pPr algn="ctr"/>
            <a:r>
              <a:rPr lang="vi-VN" sz="2400" b="1" dirty="0">
                <a:ln w="13462">
                  <a:solidFill>
                    <a:schemeClr val="bg1"/>
                  </a:solidFill>
                  <a:prstDash val="solid"/>
                </a:ln>
                <a:solidFill>
                  <a:srgbClr val="FF0000"/>
                </a:solidFill>
                <a:latin typeface="iCiel Nabila" pitchFamily="2" charset="0"/>
              </a:rPr>
              <a:t>Bổn phận </a:t>
            </a:r>
          </a:p>
          <a:p>
            <a:pPr algn="ctr"/>
            <a:r>
              <a:rPr lang="vi-VN" sz="2400" b="1" dirty="0">
                <a:ln w="13462">
                  <a:solidFill>
                    <a:schemeClr val="bg1"/>
                  </a:solidFill>
                  <a:prstDash val="solid"/>
                </a:ln>
                <a:solidFill>
                  <a:srgbClr val="FF0000"/>
                </a:solidFill>
                <a:latin typeface="iCiel Nabila" pitchFamily="2" charset="0"/>
              </a:rPr>
              <a:t>em đã thực hiện</a:t>
            </a:r>
            <a:endParaRPr lang="en-US" sz="2400" b="1" dirty="0">
              <a:ln w="13462">
                <a:solidFill>
                  <a:schemeClr val="bg1"/>
                </a:solidFill>
                <a:prstDash val="solid"/>
              </a:ln>
              <a:solidFill>
                <a:srgbClr val="FF0000"/>
              </a:solidFill>
              <a:latin typeface="iCiel Nabila" pitchFamily="2" charset="0"/>
            </a:endParaRPr>
          </a:p>
        </p:txBody>
      </p:sp>
      <p:sp>
        <p:nvSpPr>
          <p:cNvPr id="13" name="Flowchart: Terminator 12">
            <a:extLst>
              <a:ext uri="{FF2B5EF4-FFF2-40B4-BE49-F238E27FC236}">
                <a16:creationId xmlns:a16="http://schemas.microsoft.com/office/drawing/2014/main" id="{B5C4EE98-BF3A-4215-BB96-610BBA526B57}"/>
              </a:ext>
            </a:extLst>
          </p:cNvPr>
          <p:cNvSpPr/>
          <p:nvPr/>
        </p:nvSpPr>
        <p:spPr>
          <a:xfrm>
            <a:off x="5121745" y="1825286"/>
            <a:ext cx="3501217" cy="861242"/>
          </a:xfrm>
          <a:prstGeom prst="flowChartTermina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594F8A7-E604-45BA-9F1E-99CC1688613E}"/>
              </a:ext>
            </a:extLst>
          </p:cNvPr>
          <p:cNvSpPr/>
          <p:nvPr/>
        </p:nvSpPr>
        <p:spPr>
          <a:xfrm>
            <a:off x="5789281" y="1878615"/>
            <a:ext cx="2698495" cy="807913"/>
          </a:xfrm>
          <a:prstGeom prst="rect">
            <a:avLst/>
          </a:prstGeom>
          <a:noFill/>
        </p:spPr>
        <p:txBody>
          <a:bodyPr wrap="none" lIns="68580" tIns="34290" rIns="68580" bIns="34290">
            <a:spAutoFit/>
          </a:bodyPr>
          <a:lstStyle/>
          <a:p>
            <a:pPr algn="ctr"/>
            <a:r>
              <a:rPr lang="vi-VN" sz="2400" b="1" dirty="0">
                <a:ln w="13462">
                  <a:solidFill>
                    <a:schemeClr val="bg1"/>
                  </a:solidFill>
                  <a:prstDash val="solid"/>
                </a:ln>
                <a:solidFill>
                  <a:srgbClr val="FF0000"/>
                </a:solidFill>
                <a:latin typeface="iCiel Nabila" pitchFamily="2" charset="0"/>
              </a:rPr>
              <a:t>Bổn phận em cần </a:t>
            </a:r>
          </a:p>
          <a:p>
            <a:pPr algn="ctr"/>
            <a:r>
              <a:rPr lang="vi-VN" sz="2400" b="1" dirty="0">
                <a:ln w="13462">
                  <a:solidFill>
                    <a:schemeClr val="bg1"/>
                  </a:solidFill>
                  <a:prstDash val="solid"/>
                </a:ln>
                <a:solidFill>
                  <a:srgbClr val="FF0000"/>
                </a:solidFill>
                <a:latin typeface="iCiel Nabila" pitchFamily="2" charset="0"/>
              </a:rPr>
              <a:t>cố gắng thực hiện</a:t>
            </a:r>
            <a:endParaRPr lang="en-US" sz="2400" b="1" dirty="0">
              <a:ln w="13462">
                <a:solidFill>
                  <a:schemeClr val="bg1"/>
                </a:solidFill>
                <a:prstDash val="solid"/>
              </a:ln>
              <a:solidFill>
                <a:srgbClr val="FF0000"/>
              </a:solidFill>
              <a:latin typeface="iCiel Nabila" pitchFamily="2" charset="0"/>
            </a:endParaRPr>
          </a:p>
        </p:txBody>
      </p:sp>
      <p:pic>
        <p:nvPicPr>
          <p:cNvPr id="9" name="Picture 8">
            <a:extLst>
              <a:ext uri="{FF2B5EF4-FFF2-40B4-BE49-F238E27FC236}">
                <a16:creationId xmlns:a16="http://schemas.microsoft.com/office/drawing/2014/main" id="{B952449B-E602-4FDF-BC34-66F02BF3251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1963" b="65421" l="43233" r="57055">
                        <a14:foregroundMark x1="47624" y1="42134" x2="49496" y2="50779"/>
                        <a14:foregroundMark x1="43125" y1="47819" x2="44816" y2="59268"/>
                        <a14:foregroundMark x1="44816" y1="59268" x2="50504" y2="63006"/>
                        <a14:foregroundMark x1="50504" y1="63006" x2="53132" y2="60826"/>
                        <a14:foregroundMark x1="47876" y1="64875" x2="52628" y2="64642"/>
                        <a14:foregroundMark x1="56983" y1="55374" x2="57127" y2="48131"/>
                        <a14:foregroundMark x1="43233" y1="54050" x2="47012" y2="60826"/>
                        <a14:foregroundMark x1="49136" y1="65421" x2="50504" y2="65421"/>
                      </a14:backgroundRemoval>
                    </a14:imgEffect>
                  </a14:imgLayer>
                </a14:imgProps>
              </a:ext>
            </a:extLst>
          </a:blip>
          <a:srcRect l="41875" t="17180" r="41125" b="32421"/>
          <a:stretch/>
        </p:blipFill>
        <p:spPr>
          <a:xfrm>
            <a:off x="4854115" y="1390952"/>
            <a:ext cx="980875" cy="1344061"/>
          </a:xfrm>
          <a:prstGeom prst="rect">
            <a:avLst/>
          </a:prstGeom>
        </p:spPr>
      </p:pic>
      <p:sp>
        <p:nvSpPr>
          <p:cNvPr id="15" name="TextBox 14">
            <a:extLst>
              <a:ext uri="{FF2B5EF4-FFF2-40B4-BE49-F238E27FC236}">
                <a16:creationId xmlns:a16="http://schemas.microsoft.com/office/drawing/2014/main" id="{8FC764F5-D27F-4CBF-9F23-B0507A2B3396}"/>
              </a:ext>
            </a:extLst>
          </p:cNvPr>
          <p:cNvSpPr txBox="1"/>
          <p:nvPr/>
        </p:nvSpPr>
        <p:spPr>
          <a:xfrm>
            <a:off x="521038" y="2834640"/>
            <a:ext cx="3653312" cy="738664"/>
          </a:xfrm>
          <a:prstGeom prst="rect">
            <a:avLst/>
          </a:prstGeom>
          <a:noFill/>
        </p:spPr>
        <p:txBody>
          <a:bodyPr wrap="square" lIns="0" tIns="0" rIns="0" bIns="0" rtlCol="0">
            <a:spAutoFit/>
          </a:bodyPr>
          <a:lstStyle/>
          <a:p>
            <a:pPr algn="just"/>
            <a:r>
              <a:rPr lang="vi-VN" sz="2400" b="1" i="1" dirty="0">
                <a:solidFill>
                  <a:srgbClr val="002060"/>
                </a:solidFill>
                <a:latin typeface="Calibri" panose="020F0502020204030204" pitchFamily="34" charset="0"/>
                <a:ea typeface="AvantGarde" panose="00000400000000000000" pitchFamily="2" charset="0"/>
                <a:cs typeface="Calibri" panose="020F0502020204030204" pitchFamily="34" charset="0"/>
              </a:rPr>
              <a:t>VD: Em kính trọng, hiếu thảo</a:t>
            </a:r>
          </a:p>
          <a:p>
            <a:pPr algn="just"/>
            <a:r>
              <a:rPr lang="vi-VN" sz="2400" b="1" i="1" dirty="0">
                <a:solidFill>
                  <a:srgbClr val="002060"/>
                </a:solidFill>
                <a:latin typeface="Calibri" panose="020F0502020204030204" pitchFamily="34" charset="0"/>
                <a:ea typeface="AvantGarde" panose="00000400000000000000" pitchFamily="2" charset="0"/>
                <a:cs typeface="Calibri" panose="020F0502020204030204" pitchFamily="34" charset="0"/>
              </a:rPr>
              <a:t>với ông bà, cha mẹ.</a:t>
            </a:r>
            <a:endParaRPr lang="en-US" sz="24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16" name="TextBox 15">
            <a:extLst>
              <a:ext uri="{FF2B5EF4-FFF2-40B4-BE49-F238E27FC236}">
                <a16:creationId xmlns:a16="http://schemas.microsoft.com/office/drawing/2014/main" id="{CBBE1B9D-2C86-477C-85B9-CD46A3937B36}"/>
              </a:ext>
            </a:extLst>
          </p:cNvPr>
          <p:cNvSpPr txBox="1"/>
          <p:nvPr/>
        </p:nvSpPr>
        <p:spPr>
          <a:xfrm>
            <a:off x="4855466" y="2849362"/>
            <a:ext cx="3653312" cy="1477328"/>
          </a:xfrm>
          <a:prstGeom prst="rect">
            <a:avLst/>
          </a:prstGeom>
          <a:noFill/>
        </p:spPr>
        <p:txBody>
          <a:bodyPr wrap="square" lIns="0" tIns="0" rIns="0" bIns="0" rtlCol="0">
            <a:spAutoFit/>
          </a:bodyPr>
          <a:lstStyle/>
          <a:p>
            <a:pPr algn="just"/>
            <a:r>
              <a:rPr lang="vi-VN" sz="2400" b="1" i="1" dirty="0">
                <a:solidFill>
                  <a:srgbClr val="002060"/>
                </a:solidFill>
                <a:latin typeface="Calibri" panose="020F0502020204030204" pitchFamily="34" charset="0"/>
                <a:ea typeface="AvantGarde" panose="00000400000000000000" pitchFamily="2" charset="0"/>
                <a:cs typeface="Calibri" panose="020F0502020204030204" pitchFamily="34" charset="0"/>
              </a:rPr>
              <a:t>VD: Bổn phận thứ hai em thực hiện chưa tốt. Chữ viết chưa đẹp nên em cần cố gắng hơn nữa.</a:t>
            </a:r>
            <a:endParaRPr lang="en-US" sz="24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Tree>
    <p:extLst>
      <p:ext uri="{BB962C8B-B14F-4D97-AF65-F5344CB8AC3E}">
        <p14:creationId xmlns:p14="http://schemas.microsoft.com/office/powerpoint/2010/main" val="21974506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14:presetBounceEnd="60000">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14:bounceEnd="60000">
                                          <p:cBhvr additive="base">
                                            <p:cTn id="21" dur="1300" fill="hold"/>
                                            <p:tgtEl>
                                              <p:spTgt spid="15"/>
                                            </p:tgtEl>
                                            <p:attrNameLst>
                                              <p:attrName>ppt_x</p:attrName>
                                            </p:attrNameLst>
                                          </p:cBhvr>
                                          <p:tavLst>
                                            <p:tav tm="0">
                                              <p:val>
                                                <p:strVal val="0-#ppt_w/2"/>
                                              </p:val>
                                            </p:tav>
                                            <p:tav tm="100000">
                                              <p:val>
                                                <p:strVal val="#ppt_x"/>
                                              </p:val>
                                            </p:tav>
                                          </p:tavLst>
                                        </p:anim>
                                        <p:anim calcmode="lin" valueType="num" p14:bounceEnd="60000">
                                          <p:cBhvr additive="base">
                                            <p:cTn id="22" dur="13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14:presetBounceEnd="60000">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14:bounceEnd="60000">
                                          <p:cBhvr additive="base">
                                            <p:cTn id="27" dur="130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28" dur="13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15"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300" fill="hold"/>
                                            <p:tgtEl>
                                              <p:spTgt spid="15"/>
                                            </p:tgtEl>
                                            <p:attrNameLst>
                                              <p:attrName>ppt_x</p:attrName>
                                            </p:attrNameLst>
                                          </p:cBhvr>
                                          <p:tavLst>
                                            <p:tav tm="0">
                                              <p:val>
                                                <p:strVal val="0-#ppt_w/2"/>
                                              </p:val>
                                            </p:tav>
                                            <p:tav tm="100000">
                                              <p:val>
                                                <p:strVal val="#ppt_x"/>
                                              </p:val>
                                            </p:tav>
                                          </p:tavLst>
                                        </p:anim>
                                        <p:anim calcmode="lin" valueType="num">
                                          <p:cBhvr additive="base">
                                            <p:cTn id="22" dur="13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1300" fill="hold"/>
                                            <p:tgtEl>
                                              <p:spTgt spid="16"/>
                                            </p:tgtEl>
                                            <p:attrNameLst>
                                              <p:attrName>ppt_x</p:attrName>
                                            </p:attrNameLst>
                                          </p:cBhvr>
                                          <p:tavLst>
                                            <p:tav tm="0">
                                              <p:val>
                                                <p:strVal val="0-#ppt_w/2"/>
                                              </p:val>
                                            </p:tav>
                                            <p:tav tm="100000">
                                              <p:val>
                                                <p:strVal val="#ppt_x"/>
                                              </p:val>
                                            </p:tav>
                                          </p:tavLst>
                                        </p:anim>
                                        <p:anim calcmode="lin" valueType="num">
                                          <p:cBhvr additive="base">
                                            <p:cTn id="28" dur="13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15" grpId="0"/>
          <p:bldP spid="16"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D2C68-50D3-4E4C-A2F1-2A359A02FEC8}"/>
              </a:ext>
            </a:extLst>
          </p:cNvPr>
          <p:cNvPicPr>
            <a:picLocks noChangeAspect="1"/>
          </p:cNvPicPr>
          <p:nvPr/>
        </p:nvPicPr>
        <p:blipFill rotWithShape="1">
          <a:blip r:embed="rId2"/>
          <a:srcRect l="13500" t="9433" r="18625" b="17817"/>
          <a:stretch/>
        </p:blipFill>
        <p:spPr>
          <a:xfrm>
            <a:off x="0" y="0"/>
            <a:ext cx="9159764" cy="5143500"/>
          </a:xfrm>
          <a:prstGeom prst="rect">
            <a:avLst/>
          </a:prstGeom>
        </p:spPr>
      </p:pic>
      <p:sp>
        <p:nvSpPr>
          <p:cNvPr id="17" name="Rectangle: Rounded Corners 3">
            <a:extLst>
              <a:ext uri="{FF2B5EF4-FFF2-40B4-BE49-F238E27FC236}">
                <a16:creationId xmlns:a16="http://schemas.microsoft.com/office/drawing/2014/main" id="{E62792C8-1450-49D7-AFAD-539327EE59EA}"/>
              </a:ext>
            </a:extLst>
          </p:cNvPr>
          <p:cNvSpPr/>
          <p:nvPr/>
        </p:nvSpPr>
        <p:spPr>
          <a:xfrm>
            <a:off x="1637347" y="1131569"/>
            <a:ext cx="5869305" cy="288036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FC00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8" name="Google Shape;667;p39">
            <a:extLst>
              <a:ext uri="{FF2B5EF4-FFF2-40B4-BE49-F238E27FC236}">
                <a16:creationId xmlns:a16="http://schemas.microsoft.com/office/drawing/2014/main" id="{2F61FDBB-86C1-4F62-ADC5-6582DE1C4DF5}"/>
              </a:ext>
            </a:extLst>
          </p:cNvPr>
          <p:cNvSpPr txBox="1">
            <a:spLocks/>
          </p:cNvSpPr>
          <p:nvPr/>
        </p:nvSpPr>
        <p:spPr>
          <a:xfrm>
            <a:off x="1637347" y="2582595"/>
            <a:ext cx="5869305"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b="1" dirty="0">
                <a:solidFill>
                  <a:srgbClr val="002060"/>
                </a:solidFill>
                <a:latin typeface="Pattaya" panose="00000500000000000000" pitchFamily="2" charset="-34"/>
                <a:ea typeface="Kozuka Mincho Pro H" panose="02020A00000000000000" pitchFamily="18" charset="-128"/>
                <a:cs typeface="Pattaya" panose="00000500000000000000" pitchFamily="2" charset="-34"/>
              </a:rPr>
              <a:t>Luật Bảo vệ, chăm sóc và giáo dục trẻ em là văn bản của Nhà nước nhằm bảo vệ quyền lợi của trẻ em, quy định bổn phận của trẻ em đối với gia đình và xã hội.</a:t>
            </a:r>
          </a:p>
        </p:txBody>
      </p:sp>
      <p:pic>
        <p:nvPicPr>
          <p:cNvPr id="19" name="Picture 18">
            <a:extLst>
              <a:ext uri="{FF2B5EF4-FFF2-40B4-BE49-F238E27FC236}">
                <a16:creationId xmlns:a16="http://schemas.microsoft.com/office/drawing/2014/main" id="{C138A28A-E8EC-4496-A6A6-2BA1ABB6BDC6}"/>
              </a:ext>
            </a:extLst>
          </p:cNvPr>
          <p:cNvPicPr>
            <a:picLocks noChangeAspect="1"/>
          </p:cNvPicPr>
          <p:nvPr/>
        </p:nvPicPr>
        <p:blipFill>
          <a:blip r:embed="rId3"/>
          <a:stretch>
            <a:fillRect/>
          </a:stretch>
        </p:blipFill>
        <p:spPr>
          <a:xfrm>
            <a:off x="1371321" y="1189465"/>
            <a:ext cx="6401355" cy="1072989"/>
          </a:xfrm>
          <a:prstGeom prst="rect">
            <a:avLst/>
          </a:prstGeom>
        </p:spPr>
      </p:pic>
    </p:spTree>
    <p:extLst>
      <p:ext uri="{BB962C8B-B14F-4D97-AF65-F5344CB8AC3E}">
        <p14:creationId xmlns:p14="http://schemas.microsoft.com/office/powerpoint/2010/main" val="676755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10"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7" name="Picture 6">
            <a:extLst>
              <a:ext uri="{FF2B5EF4-FFF2-40B4-BE49-F238E27FC236}">
                <a16:creationId xmlns:a16="http://schemas.microsoft.com/office/drawing/2014/main" id="{DA5AD4EF-C8C5-4205-B29B-9BBBB7E46D98}"/>
              </a:ext>
            </a:extLst>
          </p:cNvPr>
          <p:cNvPicPr>
            <a:picLocks noChangeAspect="1"/>
          </p:cNvPicPr>
          <p:nvPr/>
        </p:nvPicPr>
        <p:blipFill rotWithShape="1">
          <a:blip r:embed="rId3"/>
          <a:srcRect l="3875" t="9974" r="26499" b="3754"/>
          <a:stretch/>
        </p:blipFill>
        <p:spPr>
          <a:xfrm>
            <a:off x="0" y="0"/>
            <a:ext cx="9144000" cy="5171408"/>
          </a:xfrm>
          <a:prstGeom prst="rect">
            <a:avLst/>
          </a:prstGeom>
        </p:spPr>
      </p:pic>
      <p:sp>
        <p:nvSpPr>
          <p:cNvPr id="11" name="Flowchart: Process 10">
            <a:extLst>
              <a:ext uri="{FF2B5EF4-FFF2-40B4-BE49-F238E27FC236}">
                <a16:creationId xmlns:a16="http://schemas.microsoft.com/office/drawing/2014/main" id="{C9F2B5E6-5E5A-4C91-8968-8DB6720D5CBB}"/>
              </a:ext>
            </a:extLst>
          </p:cNvPr>
          <p:cNvSpPr/>
          <p:nvPr/>
        </p:nvSpPr>
        <p:spPr>
          <a:xfrm>
            <a:off x="77352" y="3954780"/>
            <a:ext cx="9032358" cy="1059535"/>
          </a:xfrm>
          <a:prstGeom prst="flowChartProcess">
            <a:avLst/>
          </a:prstGeom>
          <a:solidFill>
            <a:srgbClr val="FFFFDC"/>
          </a:solidFill>
          <a:ln>
            <a:solidFill>
              <a:srgbClr val="FFFF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iCiel Pony" panose="02000000000000000000" pitchFamily="2" charset="0"/>
                <a:ea typeface="DFVN Catchland" pitchFamily="50" charset="0"/>
              </a:rPr>
              <a:t>Hồi còn nhỏ, mình rất thích ngắm những chú gà con lon ton mổ thóc bên mẹ. Cùng mình cho những chú gà ăn để ôn lại kỉ niệm đầu tiên nhé!</a:t>
            </a:r>
            <a:endParaRPr lang="en-US" sz="2800" dirty="0">
              <a:solidFill>
                <a:srgbClr val="002060"/>
              </a:solidFill>
              <a:latin typeface="iCiel Pony" panose="02000000000000000000" pitchFamily="2" charset="0"/>
              <a:ea typeface="DFVN Catchland" pitchFamily="50"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279386-37B5-4DF7-B19A-D41D14ABCCD5}"/>
              </a:ext>
            </a:extLst>
          </p:cNvPr>
          <p:cNvPicPr>
            <a:picLocks noChangeAspect="1"/>
          </p:cNvPicPr>
          <p:nvPr/>
        </p:nvPicPr>
        <p:blipFill rotWithShape="1">
          <a:blip r:embed="rId2"/>
          <a:srcRect l="20125" t="9466" r="29500" b="3993"/>
          <a:stretch/>
        </p:blipFill>
        <p:spPr>
          <a:xfrm>
            <a:off x="0" y="0"/>
            <a:ext cx="9144000" cy="5164204"/>
          </a:xfrm>
          <a:prstGeom prst="rect">
            <a:avLst/>
          </a:prstGeom>
        </p:spPr>
      </p:pic>
      <p:pic>
        <p:nvPicPr>
          <p:cNvPr id="8" name="Picture 7">
            <a:extLst>
              <a:ext uri="{FF2B5EF4-FFF2-40B4-BE49-F238E27FC236}">
                <a16:creationId xmlns:a16="http://schemas.microsoft.com/office/drawing/2014/main" id="{82C44C78-BA99-4F7C-99B9-DEBCDAE2C35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065" b="72430" l="34125" r="44816">
                        <a14:foregroundMark x1="35745" y1="67601" x2="40857" y2="70561"/>
                        <a14:foregroundMark x1="40857" y1="70561" x2="43485" y2="70016"/>
                        <a14:foregroundMark x1="44240" y1="67835" x2="38625" y2="71651"/>
                        <a14:foregroundMark x1="38625" y1="71651" x2="44132" y2="67835"/>
                        <a14:foregroundMark x1="44744" y1="65966" x2="44744" y2="67290"/>
                        <a14:foregroundMark x1="36861" y1="69470" x2="36861" y2="69470"/>
                        <a14:foregroundMark x1="36861" y1="70561" x2="41109" y2="70561"/>
                        <a14:foregroundMark x1="39741" y1="71885" x2="42765" y2="70561"/>
                        <a14:foregroundMark x1="41361" y1="72430" x2="44132" y2="70249"/>
                        <a14:foregroundMark x1="35889" y1="68692" x2="38625" y2="70794"/>
                        <a14:foregroundMark x1="35997" y1="70016" x2="40389" y2="70794"/>
                        <a14:foregroundMark x1="35241" y1="67835" x2="38013" y2="69470"/>
                        <a14:foregroundMark x1="34881" y1="64642" x2="37869" y2="69237"/>
                      </a14:backgroundRemoval>
                    </a14:imgEffect>
                  </a14:imgLayer>
                </a14:imgProps>
              </a:ext>
            </a:extLst>
          </a:blip>
          <a:srcRect l="32875" t="46485" r="53750" b="25659"/>
          <a:stretch/>
        </p:blipFill>
        <p:spPr>
          <a:xfrm>
            <a:off x="788670" y="2104936"/>
            <a:ext cx="1577340" cy="1518374"/>
          </a:xfrm>
          <a:prstGeom prst="rect">
            <a:avLst/>
          </a:prstGeom>
        </p:spPr>
      </p:pic>
      <p:pic>
        <p:nvPicPr>
          <p:cNvPr id="10" name="Picture 9">
            <a:extLst>
              <a:ext uri="{FF2B5EF4-FFF2-40B4-BE49-F238E27FC236}">
                <a16:creationId xmlns:a16="http://schemas.microsoft.com/office/drawing/2014/main" id="{7F18CDB9-F8B7-4334-8FD7-CD1D8E9EF99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9143" b="72664" l="35025" r="44960">
                        <a14:foregroundMark x1="36357" y1="69470" x2="41973" y2="69393"/>
                        <a14:foregroundMark x1="41973" y1="69393" x2="43233" y2="68380"/>
                        <a14:foregroundMark x1="37617" y1="70249" x2="42873" y2="70483"/>
                        <a14:foregroundMark x1="42873" y1="70483" x2="44492" y2="67835"/>
                        <a14:foregroundMark x1="44996" y1="66433" x2="40101" y2="70950"/>
                        <a14:foregroundMark x1="40101" y1="70950" x2="43988" y2="68614"/>
                        <a14:foregroundMark x1="35853" y1="68614" x2="41109" y2="72664"/>
                        <a14:foregroundMark x1="41109" y1="72664" x2="44492" y2="70249"/>
                        <a14:foregroundMark x1="44744" y1="68380" x2="37365" y2="71885"/>
                        <a14:foregroundMark x1="35601" y1="63785" x2="39597" y2="71340"/>
                        <a14:foregroundMark x1="39597" y1="71340" x2="40749" y2="71340"/>
                        <a14:foregroundMark x1="35997" y1="69704" x2="40857" y2="70016"/>
                        <a14:foregroundMark x1="36717" y1="71028" x2="41253" y2="71028"/>
                        <a14:foregroundMark x1="42981" y1="51012" x2="41721" y2="50545"/>
                      </a14:backgroundRemoval>
                    </a14:imgEffect>
                  </a14:imgLayer>
                </a14:imgProps>
              </a:ext>
            </a:extLst>
          </a:blip>
          <a:srcRect l="33860" t="46451" r="53890" b="25694"/>
          <a:stretch/>
        </p:blipFill>
        <p:spPr>
          <a:xfrm>
            <a:off x="274320" y="2996908"/>
            <a:ext cx="1577340" cy="1657817"/>
          </a:xfrm>
          <a:prstGeom prst="rect">
            <a:avLst/>
          </a:prstGeom>
        </p:spPr>
      </p:pic>
      <p:pic>
        <p:nvPicPr>
          <p:cNvPr id="11" name="Picture 10">
            <a:extLst>
              <a:ext uri="{FF2B5EF4-FFF2-40B4-BE49-F238E27FC236}">
                <a16:creationId xmlns:a16="http://schemas.microsoft.com/office/drawing/2014/main" id="{CC1741C0-7848-4074-A226-ACDD149546B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065" b="72430" l="34125" r="44816">
                        <a14:foregroundMark x1="35745" y1="67601" x2="40857" y2="70561"/>
                        <a14:foregroundMark x1="40857" y1="70561" x2="43485" y2="70016"/>
                        <a14:foregroundMark x1="44240" y1="67835" x2="38625" y2="71651"/>
                        <a14:foregroundMark x1="38625" y1="71651" x2="44132" y2="67835"/>
                        <a14:foregroundMark x1="44744" y1="65966" x2="44744" y2="67290"/>
                        <a14:foregroundMark x1="36861" y1="69470" x2="36861" y2="69470"/>
                        <a14:foregroundMark x1="36861" y1="70561" x2="41109" y2="70561"/>
                        <a14:foregroundMark x1="39741" y1="71885" x2="42765" y2="70561"/>
                        <a14:foregroundMark x1="41361" y1="72430" x2="44132" y2="70249"/>
                        <a14:foregroundMark x1="35889" y1="68692" x2="38625" y2="70794"/>
                        <a14:foregroundMark x1="35997" y1="70016" x2="40389" y2="70794"/>
                        <a14:foregroundMark x1="35241" y1="67835" x2="38013" y2="69470"/>
                        <a14:foregroundMark x1="34881" y1="64642" x2="37869" y2="69237"/>
                      </a14:backgroundRemoval>
                    </a14:imgEffect>
                  </a14:imgLayer>
                </a14:imgProps>
              </a:ext>
            </a:extLst>
          </a:blip>
          <a:srcRect l="32875" t="46485" r="53750" b="25659"/>
          <a:stretch/>
        </p:blipFill>
        <p:spPr>
          <a:xfrm>
            <a:off x="6191105" y="3623310"/>
            <a:ext cx="1849900" cy="1780745"/>
          </a:xfrm>
          <a:prstGeom prst="rect">
            <a:avLst/>
          </a:prstGeom>
        </p:spPr>
      </p:pic>
      <p:pic>
        <p:nvPicPr>
          <p:cNvPr id="12" name="Picture 11">
            <a:extLst>
              <a:ext uri="{FF2B5EF4-FFF2-40B4-BE49-F238E27FC236}">
                <a16:creationId xmlns:a16="http://schemas.microsoft.com/office/drawing/2014/main" id="{3B5154CD-314C-4839-8F58-9E4B3E766FE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9143" b="72664" l="35025" r="44960">
                        <a14:foregroundMark x1="36357" y1="69470" x2="41973" y2="69393"/>
                        <a14:foregroundMark x1="41973" y1="69393" x2="43233" y2="68380"/>
                        <a14:foregroundMark x1="37617" y1="70249" x2="42873" y2="70483"/>
                        <a14:foregroundMark x1="42873" y1="70483" x2="44492" y2="67835"/>
                        <a14:foregroundMark x1="44996" y1="66433" x2="40101" y2="70950"/>
                        <a14:foregroundMark x1="40101" y1="70950" x2="43988" y2="68614"/>
                        <a14:foregroundMark x1="35853" y1="68614" x2="41109" y2="72664"/>
                        <a14:foregroundMark x1="41109" y1="72664" x2="44492" y2="70249"/>
                        <a14:foregroundMark x1="44744" y1="68380" x2="37365" y2="71885"/>
                        <a14:foregroundMark x1="35601" y1="63785" x2="39597" y2="71340"/>
                        <a14:foregroundMark x1="39597" y1="71340" x2="40749" y2="71340"/>
                        <a14:foregroundMark x1="35997" y1="69704" x2="40857" y2="70016"/>
                        <a14:foregroundMark x1="36717" y1="71028" x2="41253" y2="71028"/>
                        <a14:foregroundMark x1="42981" y1="51012" x2="41721" y2="50545"/>
                      </a14:backgroundRemoval>
                    </a14:imgEffect>
                  </a14:imgLayer>
                </a14:imgProps>
              </a:ext>
            </a:extLst>
          </a:blip>
          <a:srcRect l="33860" t="46451" r="53890" b="25694"/>
          <a:stretch/>
        </p:blipFill>
        <p:spPr>
          <a:xfrm>
            <a:off x="5048105" y="4143718"/>
            <a:ext cx="1577340" cy="1657817"/>
          </a:xfrm>
          <a:prstGeom prst="rect">
            <a:avLst/>
          </a:prstGeom>
        </p:spPr>
      </p:pic>
      <p:pic>
        <p:nvPicPr>
          <p:cNvPr id="14" name="Picture 13">
            <a:extLst>
              <a:ext uri="{FF2B5EF4-FFF2-40B4-BE49-F238E27FC236}">
                <a16:creationId xmlns:a16="http://schemas.microsoft.com/office/drawing/2014/main" id="{B4AD10D2-D0BE-48DC-B056-C5319A1FA35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0296" b="72664" l="79086" r="96760">
                        <a14:foregroundMark x1="82613" y1="70249" x2="91757" y2="70249"/>
                        <a14:foregroundMark x1="95752" y1="67601" x2="89885" y2="60514"/>
                        <a14:foregroundMark x1="82001" y1="72975" x2="95608" y2="67290"/>
                        <a14:foregroundMark x1="90641" y1="42679" x2="85457" y2="39097"/>
                        <a14:foregroundMark x1="85457" y1="39097" x2="84125" y2="39720"/>
                        <a14:foregroundMark x1="85997" y1="33801" x2="89129" y2="34346"/>
                        <a14:foregroundMark x1="87005" y1="31854" x2="90389" y2="34891"/>
                        <a14:foregroundMark x1="89129" y1="32944" x2="82361" y2="39720"/>
                        <a14:foregroundMark x1="87113" y1="31308" x2="89381" y2="32165"/>
                        <a14:foregroundMark x1="87113" y1="30296" x2="88877" y2="31854"/>
                        <a14:foregroundMark x1="88013" y1="30296" x2="89237" y2="33255"/>
                        <a14:foregroundMark x1="90749" y1="42134" x2="90749" y2="42445"/>
                        <a14:foregroundMark x1="90749" y1="42445" x2="90749" y2="42445"/>
                        <a14:foregroundMark x1="96364" y1="67601" x2="96760" y2="71106"/>
                        <a14:foregroundMark x1="90749" y1="51324" x2="91253" y2="50234"/>
                      </a14:backgroundRemoval>
                    </a14:imgEffect>
                  </a14:imgLayer>
                </a14:imgProps>
              </a:ext>
            </a:extLst>
          </a:blip>
          <a:srcRect l="77125" t="28906" r="3000" b="32884"/>
          <a:stretch/>
        </p:blipFill>
        <p:spPr>
          <a:xfrm flipH="1">
            <a:off x="779289" y="2770891"/>
            <a:ext cx="2693382" cy="2393313"/>
          </a:xfrm>
          <a:prstGeom prst="rect">
            <a:avLst/>
          </a:prstGeom>
        </p:spPr>
      </p:pic>
      <p:sp>
        <p:nvSpPr>
          <p:cNvPr id="16" name="Rectangle: Rounded Corners 3">
            <a:extLst>
              <a:ext uri="{FF2B5EF4-FFF2-40B4-BE49-F238E27FC236}">
                <a16:creationId xmlns:a16="http://schemas.microsoft.com/office/drawing/2014/main" id="{6071567C-6287-499E-9F2C-8195D03CDBFA}"/>
              </a:ext>
            </a:extLst>
          </p:cNvPr>
          <p:cNvSpPr/>
          <p:nvPr/>
        </p:nvSpPr>
        <p:spPr>
          <a:xfrm>
            <a:off x="3193013" y="4003174"/>
            <a:ext cx="3277751" cy="850606"/>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B0F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Cảm ơn các cháu thật nhiều! Kỉ niệm của bà đã ùa về.</a:t>
            </a:r>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40926725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5A0CFE-D61E-4443-87E4-546832925158}"/>
              </a:ext>
            </a:extLst>
          </p:cNvPr>
          <p:cNvPicPr>
            <a:picLocks noChangeAspect="1"/>
          </p:cNvPicPr>
          <p:nvPr/>
        </p:nvPicPr>
        <p:blipFill rotWithShape="1">
          <a:blip r:embed="rId2"/>
          <a:srcRect l="20251" t="15113" r="20249" b="9164"/>
          <a:stretch/>
        </p:blipFill>
        <p:spPr>
          <a:xfrm>
            <a:off x="0" y="0"/>
            <a:ext cx="9144000" cy="5177118"/>
          </a:xfrm>
          <a:prstGeom prst="rect">
            <a:avLst/>
          </a:prstGeom>
        </p:spPr>
      </p:pic>
      <p:pic>
        <p:nvPicPr>
          <p:cNvPr id="4" name="Picture 2" descr="Jungle wooden frame with grass and liana user Vector Image">
            <a:extLst>
              <a:ext uri="{FF2B5EF4-FFF2-40B4-BE49-F238E27FC236}">
                <a16:creationId xmlns:a16="http://schemas.microsoft.com/office/drawing/2014/main" id="{5FB2EF03-B23C-4063-A732-61D52272101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3900" r="94900">
                        <a14:foregroundMark x1="3900" y1="33974" x2="9600" y2="28718"/>
                        <a14:foregroundMark x1="91100" y1="25513" x2="91100" y2="25513"/>
                        <a14:foregroundMark x1="94900" y1="40385" x2="94900" y2="40385"/>
                      </a14:backgroundRemoval>
                    </a14:imgEffect>
                  </a14:imgLayer>
                </a14:imgProps>
              </a:ext>
              <a:ext uri="{28A0092B-C50C-407E-A947-70E740481C1C}">
                <a14:useLocalDpi xmlns:a14="http://schemas.microsoft.com/office/drawing/2010/main" val="0"/>
              </a:ext>
            </a:extLst>
          </a:blip>
          <a:srcRect t="12037" b="23102"/>
          <a:stretch/>
        </p:blipFill>
        <p:spPr bwMode="auto">
          <a:xfrm>
            <a:off x="274320" y="3040380"/>
            <a:ext cx="8869680" cy="21367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921B825-C973-4676-8FA5-5F0ED4A16CF5}"/>
              </a:ext>
            </a:extLst>
          </p:cNvPr>
          <p:cNvPicPr>
            <a:picLocks noChangeAspect="1"/>
          </p:cNvPicPr>
          <p:nvPr/>
        </p:nvPicPr>
        <p:blipFill>
          <a:blip r:embed="rId5"/>
          <a:stretch>
            <a:fillRect/>
          </a:stretch>
        </p:blipFill>
        <p:spPr>
          <a:xfrm>
            <a:off x="1508482" y="3672794"/>
            <a:ext cx="6401355" cy="1066892"/>
          </a:xfrm>
          <a:prstGeom prst="rect">
            <a:avLst/>
          </a:prstGeom>
        </p:spPr>
      </p:pic>
    </p:spTree>
    <p:extLst>
      <p:ext uri="{BB962C8B-B14F-4D97-AF65-F5344CB8AC3E}">
        <p14:creationId xmlns:p14="http://schemas.microsoft.com/office/powerpoint/2010/main" val="39800171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C44C7-0270-4CC9-BB6D-B1023E0CC17E}"/>
              </a:ext>
            </a:extLst>
          </p:cNvPr>
          <p:cNvPicPr>
            <a:picLocks noChangeAspect="1"/>
          </p:cNvPicPr>
          <p:nvPr/>
        </p:nvPicPr>
        <p:blipFill rotWithShape="1">
          <a:blip r:embed="rId2"/>
          <a:srcRect l="17375" t="12137" r="18750" b="7811"/>
          <a:stretch/>
        </p:blipFill>
        <p:spPr>
          <a:xfrm>
            <a:off x="0" y="0"/>
            <a:ext cx="9144000" cy="5296720"/>
          </a:xfrm>
          <a:prstGeom prst="rect">
            <a:avLst/>
          </a:prstGeom>
        </p:spPr>
      </p:pic>
      <p:sp>
        <p:nvSpPr>
          <p:cNvPr id="4" name="Rectangle: Rounded Corners 3">
            <a:extLst>
              <a:ext uri="{FF2B5EF4-FFF2-40B4-BE49-F238E27FC236}">
                <a16:creationId xmlns:a16="http://schemas.microsoft.com/office/drawing/2014/main" id="{A764A7C3-87F0-4D74-8FF6-6A3162BA52A8}"/>
              </a:ext>
            </a:extLst>
          </p:cNvPr>
          <p:cNvSpPr/>
          <p:nvPr/>
        </p:nvSpPr>
        <p:spPr>
          <a:xfrm>
            <a:off x="4229100" y="1099634"/>
            <a:ext cx="4217670" cy="3518085"/>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92D05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Rectangle 5">
            <a:extLst>
              <a:ext uri="{FF2B5EF4-FFF2-40B4-BE49-F238E27FC236}">
                <a16:creationId xmlns:a16="http://schemas.microsoft.com/office/drawing/2014/main" id="{8D592685-0F73-4BD3-BA03-F01664F411A7}"/>
              </a:ext>
            </a:extLst>
          </p:cNvPr>
          <p:cNvSpPr/>
          <p:nvPr/>
        </p:nvSpPr>
        <p:spPr>
          <a:xfrm>
            <a:off x="4000500" y="4834890"/>
            <a:ext cx="1383030" cy="308610"/>
          </a:xfrm>
          <a:prstGeom prst="rect">
            <a:avLst/>
          </a:prstGeom>
          <a:solidFill>
            <a:srgbClr val="BB6229"/>
          </a:solidFill>
          <a:ln>
            <a:solidFill>
              <a:srgbClr val="BB6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13D3296-4027-4A36-8A15-E86B1C2AE290}"/>
              </a:ext>
            </a:extLst>
          </p:cNvPr>
          <p:cNvSpPr/>
          <p:nvPr/>
        </p:nvSpPr>
        <p:spPr>
          <a:xfrm>
            <a:off x="3554730" y="308610"/>
            <a:ext cx="2183130" cy="308610"/>
          </a:xfrm>
          <a:prstGeom prst="roundRect">
            <a:avLst/>
          </a:prstGeom>
          <a:solidFill>
            <a:srgbClr val="C8702E"/>
          </a:solidFill>
          <a:ln>
            <a:solidFill>
              <a:srgbClr val="C87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667;p39">
            <a:extLst>
              <a:ext uri="{FF2B5EF4-FFF2-40B4-BE49-F238E27FC236}">
                <a16:creationId xmlns:a16="http://schemas.microsoft.com/office/drawing/2014/main" id="{F31D54AD-F2EB-416E-AF75-F771907FF8B1}"/>
              </a:ext>
            </a:extLst>
          </p:cNvPr>
          <p:cNvSpPr txBox="1">
            <a:spLocks/>
          </p:cNvSpPr>
          <p:nvPr/>
        </p:nvSpPr>
        <p:spPr>
          <a:xfrm>
            <a:off x="3215165" y="1328208"/>
            <a:ext cx="640556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000" b="1" dirty="0">
                <a:solidFill>
                  <a:srgbClr val="C00000"/>
                </a:solidFill>
                <a:latin typeface="iCiel Nabila" pitchFamily="2" charset="0"/>
                <a:ea typeface="Kozuka Mincho Pro H" panose="02020A00000000000000" pitchFamily="18" charset="-128"/>
                <a:cs typeface="Browallia New" panose="020B0604020202020204" pitchFamily="34" charset="-34"/>
              </a:rPr>
              <a:t>Giọng đọc</a:t>
            </a:r>
          </a:p>
        </p:txBody>
      </p:sp>
      <p:sp>
        <p:nvSpPr>
          <p:cNvPr id="9" name="Google Shape;667;p39">
            <a:extLst>
              <a:ext uri="{FF2B5EF4-FFF2-40B4-BE49-F238E27FC236}">
                <a16:creationId xmlns:a16="http://schemas.microsoft.com/office/drawing/2014/main" id="{2A613C98-5A32-4C23-86BB-298408664E72}"/>
              </a:ext>
            </a:extLst>
          </p:cNvPr>
          <p:cNvSpPr txBox="1">
            <a:spLocks/>
          </p:cNvSpPr>
          <p:nvPr/>
        </p:nvSpPr>
        <p:spPr>
          <a:xfrm>
            <a:off x="4229100" y="2858676"/>
            <a:ext cx="4023359"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lgn="just">
              <a:buFontTx/>
              <a:buChar char="-"/>
            </a:pPr>
            <a:r>
              <a:rPr lang="vi-VN" sz="2800" b="1" dirty="0">
                <a:solidFill>
                  <a:srgbClr val="002060"/>
                </a:solidFill>
                <a:latin typeface="Calibri" panose="020F0502020204030204" pitchFamily="34" charset="0"/>
                <a:ea typeface="Kozuka Mincho Pro H" panose="02020A00000000000000" pitchFamily="18" charset="-128"/>
                <a:cs typeface="Calibri" panose="020F0502020204030204" pitchFamily="34" charset="0"/>
              </a:rPr>
              <a:t>Đọc bài với giọng thông báo rõ ràng; ngắt giọng làm rõ từng điều luật, từng khoản mục.</a:t>
            </a:r>
          </a:p>
        </p:txBody>
      </p:sp>
    </p:spTree>
    <p:extLst>
      <p:ext uri="{BB962C8B-B14F-4D97-AF65-F5344CB8AC3E}">
        <p14:creationId xmlns:p14="http://schemas.microsoft.com/office/powerpoint/2010/main" val="17679117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279386-37B5-4DF7-B19A-D41D14ABCCD5}"/>
              </a:ext>
            </a:extLst>
          </p:cNvPr>
          <p:cNvPicPr>
            <a:picLocks noChangeAspect="1"/>
          </p:cNvPicPr>
          <p:nvPr/>
        </p:nvPicPr>
        <p:blipFill rotWithShape="1">
          <a:blip r:embed="rId2"/>
          <a:srcRect l="20125" t="9466" r="29500" b="3993"/>
          <a:stretch/>
        </p:blipFill>
        <p:spPr>
          <a:xfrm>
            <a:off x="0" y="0"/>
            <a:ext cx="9144000" cy="5164204"/>
          </a:xfrm>
          <a:prstGeom prst="rect">
            <a:avLst/>
          </a:prstGeom>
        </p:spPr>
      </p:pic>
      <p:pic>
        <p:nvPicPr>
          <p:cNvPr id="8" name="Picture 7">
            <a:extLst>
              <a:ext uri="{FF2B5EF4-FFF2-40B4-BE49-F238E27FC236}">
                <a16:creationId xmlns:a16="http://schemas.microsoft.com/office/drawing/2014/main" id="{82C44C78-BA99-4F7C-99B9-DEBCDAE2C35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065" b="72430" l="34125" r="44816">
                        <a14:foregroundMark x1="35745" y1="67601" x2="40857" y2="70561"/>
                        <a14:foregroundMark x1="40857" y1="70561" x2="43485" y2="70016"/>
                        <a14:foregroundMark x1="44240" y1="67835" x2="38625" y2="71651"/>
                        <a14:foregroundMark x1="38625" y1="71651" x2="44132" y2="67835"/>
                        <a14:foregroundMark x1="44744" y1="65966" x2="44744" y2="67290"/>
                        <a14:foregroundMark x1="36861" y1="69470" x2="36861" y2="69470"/>
                        <a14:foregroundMark x1="36861" y1="70561" x2="41109" y2="70561"/>
                        <a14:foregroundMark x1="39741" y1="71885" x2="42765" y2="70561"/>
                        <a14:foregroundMark x1="41361" y1="72430" x2="44132" y2="70249"/>
                        <a14:foregroundMark x1="35889" y1="68692" x2="38625" y2="70794"/>
                        <a14:foregroundMark x1="35997" y1="70016" x2="40389" y2="70794"/>
                        <a14:foregroundMark x1="35241" y1="67835" x2="38013" y2="69470"/>
                        <a14:foregroundMark x1="34881" y1="64642" x2="37869" y2="69237"/>
                      </a14:backgroundRemoval>
                    </a14:imgEffect>
                  </a14:imgLayer>
                </a14:imgProps>
              </a:ext>
            </a:extLst>
          </a:blip>
          <a:srcRect l="32875" t="46485" r="53750" b="25659"/>
          <a:stretch/>
        </p:blipFill>
        <p:spPr>
          <a:xfrm>
            <a:off x="788670" y="2104936"/>
            <a:ext cx="1577340" cy="1518374"/>
          </a:xfrm>
          <a:prstGeom prst="rect">
            <a:avLst/>
          </a:prstGeom>
        </p:spPr>
      </p:pic>
      <p:pic>
        <p:nvPicPr>
          <p:cNvPr id="10" name="Picture 9">
            <a:extLst>
              <a:ext uri="{FF2B5EF4-FFF2-40B4-BE49-F238E27FC236}">
                <a16:creationId xmlns:a16="http://schemas.microsoft.com/office/drawing/2014/main" id="{7F18CDB9-F8B7-4334-8FD7-CD1D8E9EF99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9143" b="72664" l="35025" r="44960">
                        <a14:foregroundMark x1="36357" y1="69470" x2="41973" y2="69393"/>
                        <a14:foregroundMark x1="41973" y1="69393" x2="43233" y2="68380"/>
                        <a14:foregroundMark x1="37617" y1="70249" x2="42873" y2="70483"/>
                        <a14:foregroundMark x1="42873" y1="70483" x2="44492" y2="67835"/>
                        <a14:foregroundMark x1="44996" y1="66433" x2="40101" y2="70950"/>
                        <a14:foregroundMark x1="40101" y1="70950" x2="43988" y2="68614"/>
                        <a14:foregroundMark x1="35853" y1="68614" x2="41109" y2="72664"/>
                        <a14:foregroundMark x1="41109" y1="72664" x2="44492" y2="70249"/>
                        <a14:foregroundMark x1="44744" y1="68380" x2="37365" y2="71885"/>
                        <a14:foregroundMark x1="35601" y1="63785" x2="39597" y2="71340"/>
                        <a14:foregroundMark x1="39597" y1="71340" x2="40749" y2="71340"/>
                        <a14:foregroundMark x1="35997" y1="69704" x2="40857" y2="70016"/>
                        <a14:foregroundMark x1="36717" y1="71028" x2="41253" y2="71028"/>
                        <a14:foregroundMark x1="42981" y1="51012" x2="41721" y2="50545"/>
                      </a14:backgroundRemoval>
                    </a14:imgEffect>
                  </a14:imgLayer>
                </a14:imgProps>
              </a:ext>
            </a:extLst>
          </a:blip>
          <a:srcRect l="33860" t="46451" r="53890" b="25694"/>
          <a:stretch/>
        </p:blipFill>
        <p:spPr>
          <a:xfrm>
            <a:off x="274320" y="2996908"/>
            <a:ext cx="1577340" cy="1657817"/>
          </a:xfrm>
          <a:prstGeom prst="rect">
            <a:avLst/>
          </a:prstGeom>
        </p:spPr>
      </p:pic>
      <p:pic>
        <p:nvPicPr>
          <p:cNvPr id="11" name="Picture 10">
            <a:extLst>
              <a:ext uri="{FF2B5EF4-FFF2-40B4-BE49-F238E27FC236}">
                <a16:creationId xmlns:a16="http://schemas.microsoft.com/office/drawing/2014/main" id="{CC1741C0-7848-4074-A226-ACDD149546B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065" b="72430" l="34125" r="44816">
                        <a14:foregroundMark x1="35745" y1="67601" x2="40857" y2="70561"/>
                        <a14:foregroundMark x1="40857" y1="70561" x2="43485" y2="70016"/>
                        <a14:foregroundMark x1="44240" y1="67835" x2="38625" y2="71651"/>
                        <a14:foregroundMark x1="38625" y1="71651" x2="44132" y2="67835"/>
                        <a14:foregroundMark x1="44744" y1="65966" x2="44744" y2="67290"/>
                        <a14:foregroundMark x1="36861" y1="69470" x2="36861" y2="69470"/>
                        <a14:foregroundMark x1="36861" y1="70561" x2="41109" y2="70561"/>
                        <a14:foregroundMark x1="39741" y1="71885" x2="42765" y2="70561"/>
                        <a14:foregroundMark x1="41361" y1="72430" x2="44132" y2="70249"/>
                        <a14:foregroundMark x1="35889" y1="68692" x2="38625" y2="70794"/>
                        <a14:foregroundMark x1="35997" y1="70016" x2="40389" y2="70794"/>
                        <a14:foregroundMark x1="35241" y1="67835" x2="38013" y2="69470"/>
                        <a14:foregroundMark x1="34881" y1="64642" x2="37869" y2="69237"/>
                      </a14:backgroundRemoval>
                    </a14:imgEffect>
                  </a14:imgLayer>
                </a14:imgProps>
              </a:ext>
            </a:extLst>
          </a:blip>
          <a:srcRect l="32875" t="46485" r="53750" b="25659"/>
          <a:stretch/>
        </p:blipFill>
        <p:spPr>
          <a:xfrm>
            <a:off x="6191105" y="3623310"/>
            <a:ext cx="1849900" cy="1780745"/>
          </a:xfrm>
          <a:prstGeom prst="rect">
            <a:avLst/>
          </a:prstGeom>
        </p:spPr>
      </p:pic>
      <p:pic>
        <p:nvPicPr>
          <p:cNvPr id="12" name="Picture 11">
            <a:extLst>
              <a:ext uri="{FF2B5EF4-FFF2-40B4-BE49-F238E27FC236}">
                <a16:creationId xmlns:a16="http://schemas.microsoft.com/office/drawing/2014/main" id="{3B5154CD-314C-4839-8F58-9E4B3E766FE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9143" b="72664" l="35025" r="44960">
                        <a14:foregroundMark x1="36357" y1="69470" x2="41973" y2="69393"/>
                        <a14:foregroundMark x1="41973" y1="69393" x2="43233" y2="68380"/>
                        <a14:foregroundMark x1="37617" y1="70249" x2="42873" y2="70483"/>
                        <a14:foregroundMark x1="42873" y1="70483" x2="44492" y2="67835"/>
                        <a14:foregroundMark x1="44996" y1="66433" x2="40101" y2="70950"/>
                        <a14:foregroundMark x1="40101" y1="70950" x2="43988" y2="68614"/>
                        <a14:foregroundMark x1="35853" y1="68614" x2="41109" y2="72664"/>
                        <a14:foregroundMark x1="41109" y1="72664" x2="44492" y2="70249"/>
                        <a14:foregroundMark x1="44744" y1="68380" x2="37365" y2="71885"/>
                        <a14:foregroundMark x1="35601" y1="63785" x2="39597" y2="71340"/>
                        <a14:foregroundMark x1="39597" y1="71340" x2="40749" y2="71340"/>
                        <a14:foregroundMark x1="35997" y1="69704" x2="40857" y2="70016"/>
                        <a14:foregroundMark x1="36717" y1="71028" x2="41253" y2="71028"/>
                        <a14:foregroundMark x1="42981" y1="51012" x2="41721" y2="50545"/>
                      </a14:backgroundRemoval>
                    </a14:imgEffect>
                  </a14:imgLayer>
                </a14:imgProps>
              </a:ext>
            </a:extLst>
          </a:blip>
          <a:srcRect l="33860" t="46451" r="53890" b="25694"/>
          <a:stretch/>
        </p:blipFill>
        <p:spPr>
          <a:xfrm>
            <a:off x="5048105" y="4143718"/>
            <a:ext cx="1577340" cy="1657817"/>
          </a:xfrm>
          <a:prstGeom prst="rect">
            <a:avLst/>
          </a:prstGeom>
        </p:spPr>
      </p:pic>
      <p:sp>
        <p:nvSpPr>
          <p:cNvPr id="9" name="Rectangle: Rounded Corners 8">
            <a:extLst>
              <a:ext uri="{FF2B5EF4-FFF2-40B4-BE49-F238E27FC236}">
                <a16:creationId xmlns:a16="http://schemas.microsoft.com/office/drawing/2014/main" id="{ED6D194F-886F-4BDB-84D6-C5D7D08C6B99}"/>
              </a:ext>
            </a:extLst>
          </p:cNvPr>
          <p:cNvSpPr/>
          <p:nvPr/>
        </p:nvSpPr>
        <p:spPr>
          <a:xfrm>
            <a:off x="407504" y="137381"/>
            <a:ext cx="8388626" cy="4981182"/>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a:extLst>
              <a:ext uri="{FF2B5EF4-FFF2-40B4-BE49-F238E27FC236}">
                <a16:creationId xmlns:a16="http://schemas.microsoft.com/office/drawing/2014/main" id="{C269A396-8E57-46FB-B84B-1E742EBC0E3B}"/>
              </a:ext>
            </a:extLst>
          </p:cNvPr>
          <p:cNvSpPr/>
          <p:nvPr/>
        </p:nvSpPr>
        <p:spPr>
          <a:xfrm>
            <a:off x="2044807" y="229354"/>
            <a:ext cx="5276124" cy="684803"/>
          </a:xfrm>
          <a:prstGeom prst="rect">
            <a:avLst/>
          </a:prstGeom>
          <a:noFill/>
        </p:spPr>
        <p:txBody>
          <a:bodyPr wrap="none" lIns="68580" tIns="34290" rIns="68580" bIns="34290">
            <a:spAutoFit/>
          </a:bodyPr>
          <a:lstStyle/>
          <a:p>
            <a:pPr algn="ctr"/>
            <a:r>
              <a:rPr lang="vi-VN" sz="4000" b="1" dirty="0">
                <a:ln w="13462">
                  <a:solidFill>
                    <a:srgbClr val="C00000"/>
                  </a:solidFill>
                  <a:prstDash val="solid"/>
                </a:ln>
                <a:solidFill>
                  <a:srgbClr val="FF0000"/>
                </a:solidFill>
                <a:latin typeface="iCiel Pony" panose="02000000000000000000" pitchFamily="2" charset="0"/>
              </a:rPr>
              <a:t>Tiêu chí đọc</a:t>
            </a:r>
            <a:r>
              <a:rPr lang="en-SG" sz="4000" b="1" dirty="0">
                <a:ln w="13462">
                  <a:solidFill>
                    <a:srgbClr val="C00000"/>
                  </a:solidFill>
                  <a:prstDash val="solid"/>
                </a:ln>
                <a:solidFill>
                  <a:srgbClr val="FF0000"/>
                </a:solidFill>
                <a:latin typeface="iCiel Pony" panose="02000000000000000000" pitchFamily="2" charset="0"/>
              </a:rPr>
              <a:t> </a:t>
            </a:r>
            <a:r>
              <a:rPr lang="en-SG" sz="4000" b="1" dirty="0" err="1">
                <a:ln w="13462">
                  <a:solidFill>
                    <a:srgbClr val="C00000"/>
                  </a:solidFill>
                  <a:prstDash val="solid"/>
                </a:ln>
                <a:solidFill>
                  <a:srgbClr val="FF0000"/>
                </a:solidFill>
                <a:latin typeface="iCiel Pony" panose="02000000000000000000" pitchFamily="2" charset="0"/>
              </a:rPr>
              <a:t>và</a:t>
            </a:r>
            <a:r>
              <a:rPr lang="en-SG" sz="4000" b="1" dirty="0">
                <a:ln w="13462">
                  <a:solidFill>
                    <a:srgbClr val="C00000"/>
                  </a:solidFill>
                  <a:prstDash val="solid"/>
                </a:ln>
                <a:solidFill>
                  <a:srgbClr val="FF0000"/>
                </a:solidFill>
                <a:latin typeface="iCiel Pony" panose="02000000000000000000" pitchFamily="2" charset="0"/>
              </a:rPr>
              <a:t> </a:t>
            </a:r>
            <a:r>
              <a:rPr lang="en-SG" sz="4000" b="1" dirty="0" err="1">
                <a:ln w="13462">
                  <a:solidFill>
                    <a:srgbClr val="C00000"/>
                  </a:solidFill>
                  <a:prstDash val="solid"/>
                </a:ln>
                <a:solidFill>
                  <a:srgbClr val="FF0000"/>
                </a:solidFill>
                <a:latin typeface="iCiel Pony" panose="02000000000000000000" pitchFamily="2" charset="0"/>
              </a:rPr>
              <a:t>nhận</a:t>
            </a:r>
            <a:r>
              <a:rPr lang="en-SG" sz="4000" b="1" dirty="0">
                <a:ln w="13462">
                  <a:solidFill>
                    <a:srgbClr val="C00000"/>
                  </a:solidFill>
                  <a:prstDash val="solid"/>
                </a:ln>
                <a:solidFill>
                  <a:srgbClr val="FF0000"/>
                </a:solidFill>
                <a:latin typeface="iCiel Pony" panose="02000000000000000000" pitchFamily="2" charset="0"/>
              </a:rPr>
              <a:t> </a:t>
            </a:r>
            <a:r>
              <a:rPr lang="en-SG" sz="4000" b="1" dirty="0" err="1">
                <a:ln w="13462">
                  <a:solidFill>
                    <a:srgbClr val="C00000"/>
                  </a:solidFill>
                  <a:prstDash val="solid"/>
                </a:ln>
                <a:solidFill>
                  <a:srgbClr val="FF0000"/>
                </a:solidFill>
                <a:latin typeface="iCiel Pony" panose="02000000000000000000" pitchFamily="2" charset="0"/>
              </a:rPr>
              <a:t>xét</a:t>
            </a:r>
            <a:endParaRPr lang="en-US" sz="4000" b="1" dirty="0">
              <a:ln w="13462">
                <a:solidFill>
                  <a:srgbClr val="C00000"/>
                </a:solidFill>
                <a:prstDash val="solid"/>
              </a:ln>
              <a:solidFill>
                <a:srgbClr val="FF0000"/>
              </a:solidFill>
              <a:latin typeface="iCiel Pony" panose="02000000000000000000" pitchFamily="2" charset="0"/>
            </a:endParaRPr>
          </a:p>
        </p:txBody>
      </p:sp>
      <p:sp>
        <p:nvSpPr>
          <p:cNvPr id="15" name="Rectangle: Rounded Corners 14">
            <a:extLst>
              <a:ext uri="{FF2B5EF4-FFF2-40B4-BE49-F238E27FC236}">
                <a16:creationId xmlns:a16="http://schemas.microsoft.com/office/drawing/2014/main" id="{74FA0899-9230-4D34-9F8A-6A1996502B17}"/>
              </a:ext>
            </a:extLst>
          </p:cNvPr>
          <p:cNvSpPr/>
          <p:nvPr/>
        </p:nvSpPr>
        <p:spPr>
          <a:xfrm>
            <a:off x="426295" y="1442135"/>
            <a:ext cx="3974255" cy="817079"/>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Đọc</a:t>
            </a:r>
            <a:r>
              <a:rPr lang="en-SG" sz="21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đúng</a:t>
            </a:r>
            <a:r>
              <a:rPr lang="en-SG" sz="21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tiếng</a:t>
            </a:r>
            <a:r>
              <a:rPr lang="en-SG" sz="21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đúng</a:t>
            </a:r>
            <a:r>
              <a:rPr lang="en-SG" sz="21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từ</a:t>
            </a:r>
            <a:r>
              <a:rPr lang="en-SG" sz="21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p>
          <a:p>
            <a:pPr algn="ctr"/>
            <a:r>
              <a:rPr lang="en-SG" sz="21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l</a:t>
            </a:r>
            <a:r>
              <a:rPr lang="vi-VN" sz="21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ưu</a:t>
            </a:r>
            <a:r>
              <a:rPr lang="en-SG" sz="21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loát</a:t>
            </a:r>
            <a:r>
              <a:rPr lang="en-SG" sz="21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mạch</a:t>
            </a:r>
            <a:r>
              <a:rPr lang="en-SG" sz="21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lạc</a:t>
            </a:r>
            <a:endParaRPr lang="en-US" sz="2100" b="1"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7" name="Rectangle: Rounded Corners 16">
            <a:extLst>
              <a:ext uri="{FF2B5EF4-FFF2-40B4-BE49-F238E27FC236}">
                <a16:creationId xmlns:a16="http://schemas.microsoft.com/office/drawing/2014/main" id="{96837A73-CD0A-433C-9032-0506E98C32AA}"/>
              </a:ext>
            </a:extLst>
          </p:cNvPr>
          <p:cNvSpPr/>
          <p:nvPr/>
        </p:nvSpPr>
        <p:spPr>
          <a:xfrm>
            <a:off x="507214" y="2484757"/>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Ngắt, nghỉ hơi đúng ở các dấu câu, </a:t>
            </a:r>
            <a:r>
              <a:rPr lang="en-SG" sz="21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cụm</a:t>
            </a:r>
            <a:r>
              <a:rPr lang="en-SG" sz="21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từ</a:t>
            </a:r>
            <a:r>
              <a:rPr lang="en-SG" sz="21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rõ</a:t>
            </a:r>
            <a:r>
              <a:rPr lang="en-SG" sz="21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nghĩa</a:t>
            </a:r>
            <a:endParaRPr lang="vi-VN" sz="2100" b="1" dirty="0">
              <a:solidFill>
                <a:srgbClr val="0070C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8" name="Rectangle: Rounded Corners 17">
            <a:extLst>
              <a:ext uri="{FF2B5EF4-FFF2-40B4-BE49-F238E27FC236}">
                <a16:creationId xmlns:a16="http://schemas.microsoft.com/office/drawing/2014/main" id="{6B3044E4-D401-41D4-AA0C-23F01C0BF8CB}"/>
              </a:ext>
            </a:extLst>
          </p:cNvPr>
          <p:cNvSpPr/>
          <p:nvPr/>
        </p:nvSpPr>
        <p:spPr>
          <a:xfrm>
            <a:off x="426295" y="3523209"/>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Cường độ đọc, tốc độ đọc đạt yêu cầu</a:t>
            </a:r>
          </a:p>
        </p:txBody>
      </p:sp>
      <p:sp>
        <p:nvSpPr>
          <p:cNvPr id="19" name="TextBox 18">
            <a:extLst>
              <a:ext uri="{FF2B5EF4-FFF2-40B4-BE49-F238E27FC236}">
                <a16:creationId xmlns:a16="http://schemas.microsoft.com/office/drawing/2014/main" id="{D57FFF1B-F2ED-4DBE-A284-C7A04F2AA96D}"/>
              </a:ext>
            </a:extLst>
          </p:cNvPr>
          <p:cNvSpPr txBox="1"/>
          <p:nvPr/>
        </p:nvSpPr>
        <p:spPr>
          <a:xfrm>
            <a:off x="1256269" y="956674"/>
            <a:ext cx="2114549" cy="415498"/>
          </a:xfrm>
          <a:prstGeom prst="rect">
            <a:avLst/>
          </a:prstGeom>
          <a:noFill/>
        </p:spPr>
        <p:txBody>
          <a:bodyPr wrap="square" lIns="0" tIns="0" rIns="0" bIns="0" rtlCol="0">
            <a:spAutoFit/>
          </a:bodyPr>
          <a:lstStyle/>
          <a:p>
            <a:pPr algn="ctr"/>
            <a:r>
              <a:rPr lang="en-SG" sz="2700" b="1" dirty="0">
                <a:solidFill>
                  <a:srgbClr val="002060"/>
                </a:solidFill>
                <a:latin typeface="Quicksand" panose="00000500000000000000" pitchFamily="2" charset="0"/>
                <a:cs typeface="Calibri" panose="020F0502020204030204" pitchFamily="34" charset="0"/>
              </a:rPr>
              <a:t>TIÊU CHÍ</a:t>
            </a:r>
            <a:endParaRPr lang="en-US" sz="2700" b="1" dirty="0">
              <a:solidFill>
                <a:srgbClr val="002060"/>
              </a:solidFill>
              <a:latin typeface="Quicksand" panose="00000500000000000000" pitchFamily="2" charset="0"/>
              <a:cs typeface="Calibri" panose="020F0502020204030204" pitchFamily="34" charset="0"/>
            </a:endParaRPr>
          </a:p>
        </p:txBody>
      </p:sp>
      <p:sp>
        <p:nvSpPr>
          <p:cNvPr id="20" name="TextBox 19">
            <a:extLst>
              <a:ext uri="{FF2B5EF4-FFF2-40B4-BE49-F238E27FC236}">
                <a16:creationId xmlns:a16="http://schemas.microsoft.com/office/drawing/2014/main" id="{1A7C258F-312E-4980-ADE8-54C0BB98F104}"/>
              </a:ext>
            </a:extLst>
          </p:cNvPr>
          <p:cNvSpPr txBox="1"/>
          <p:nvPr/>
        </p:nvSpPr>
        <p:spPr>
          <a:xfrm>
            <a:off x="4148184" y="1009106"/>
            <a:ext cx="2114549" cy="323165"/>
          </a:xfrm>
          <a:prstGeom prst="rect">
            <a:avLst/>
          </a:prstGeom>
          <a:noFill/>
        </p:spPr>
        <p:txBody>
          <a:bodyPr wrap="square" lIns="0" tIns="0" rIns="0" bIns="0" rtlCol="0">
            <a:spAutoFit/>
          </a:bodyPr>
          <a:lstStyle/>
          <a:p>
            <a:pPr algn="ctr"/>
            <a:r>
              <a:rPr lang="en-SG" sz="2100" b="1" dirty="0" err="1">
                <a:solidFill>
                  <a:srgbClr val="002060"/>
                </a:solidFill>
                <a:latin typeface="Quicksand" panose="00000500000000000000" pitchFamily="2" charset="0"/>
                <a:cs typeface="Calibri" panose="020F0502020204030204" pitchFamily="34" charset="0"/>
              </a:rPr>
              <a:t>Bình</a:t>
            </a:r>
            <a:r>
              <a:rPr lang="en-SG" sz="2100" b="1" dirty="0">
                <a:solidFill>
                  <a:srgbClr val="002060"/>
                </a:solidFill>
                <a:latin typeface="Quicksand" panose="00000500000000000000" pitchFamily="2" charset="0"/>
                <a:cs typeface="Calibri" panose="020F0502020204030204" pitchFamily="34" charset="0"/>
              </a:rPr>
              <a:t> </a:t>
            </a:r>
            <a:r>
              <a:rPr lang="en-SG" sz="2100" b="1" dirty="0" err="1">
                <a:solidFill>
                  <a:srgbClr val="002060"/>
                </a:solidFill>
                <a:latin typeface="Quicksand" panose="00000500000000000000" pitchFamily="2" charset="0"/>
                <a:cs typeface="Calibri" panose="020F0502020204030204" pitchFamily="34" charset="0"/>
              </a:rPr>
              <a:t>th</a:t>
            </a:r>
            <a:r>
              <a:rPr lang="vi-VN" sz="2100" b="1" dirty="0">
                <a:solidFill>
                  <a:srgbClr val="002060"/>
                </a:solidFill>
                <a:latin typeface="Quicksand" panose="00000500000000000000" pitchFamily="2" charset="0"/>
                <a:cs typeface="Calibri" panose="020F0502020204030204" pitchFamily="34" charset="0"/>
              </a:rPr>
              <a:t>ường</a:t>
            </a:r>
            <a:endParaRPr lang="en-US" sz="2100" b="1" dirty="0">
              <a:solidFill>
                <a:srgbClr val="002060"/>
              </a:solidFill>
              <a:latin typeface="Quicksand" panose="00000500000000000000" pitchFamily="2" charset="0"/>
              <a:cs typeface="Calibri" panose="020F0502020204030204" pitchFamily="34" charset="0"/>
            </a:endParaRPr>
          </a:p>
        </p:txBody>
      </p:sp>
      <p:sp>
        <p:nvSpPr>
          <p:cNvPr id="21" name="TextBox 20">
            <a:extLst>
              <a:ext uri="{FF2B5EF4-FFF2-40B4-BE49-F238E27FC236}">
                <a16:creationId xmlns:a16="http://schemas.microsoft.com/office/drawing/2014/main" id="{0DFBD10A-B479-415E-9A3F-606E97504C17}"/>
              </a:ext>
            </a:extLst>
          </p:cNvPr>
          <p:cNvSpPr txBox="1"/>
          <p:nvPr/>
        </p:nvSpPr>
        <p:spPr>
          <a:xfrm>
            <a:off x="6148433" y="1033657"/>
            <a:ext cx="937259" cy="323165"/>
          </a:xfrm>
          <a:prstGeom prst="rect">
            <a:avLst/>
          </a:prstGeom>
          <a:noFill/>
        </p:spPr>
        <p:txBody>
          <a:bodyPr wrap="square" lIns="0" tIns="0" rIns="0" bIns="0" rtlCol="0">
            <a:spAutoFit/>
          </a:bodyPr>
          <a:lstStyle/>
          <a:p>
            <a:pPr algn="ctr"/>
            <a:r>
              <a:rPr lang="en-SG" sz="2100" b="1">
                <a:solidFill>
                  <a:srgbClr val="002060"/>
                </a:solidFill>
                <a:latin typeface="Quicksand" panose="00000500000000000000" pitchFamily="2" charset="0"/>
                <a:cs typeface="Calibri" panose="020F0502020204030204" pitchFamily="34" charset="0"/>
              </a:rPr>
              <a:t>Tốt</a:t>
            </a:r>
            <a:endParaRPr lang="en-US" sz="2100" b="1">
              <a:solidFill>
                <a:srgbClr val="002060"/>
              </a:solidFill>
              <a:latin typeface="Quicksand" panose="00000500000000000000" pitchFamily="2" charset="0"/>
              <a:cs typeface="Calibri" panose="020F0502020204030204" pitchFamily="34" charset="0"/>
            </a:endParaRPr>
          </a:p>
        </p:txBody>
      </p:sp>
      <p:sp>
        <p:nvSpPr>
          <p:cNvPr id="22" name="TextBox 21">
            <a:extLst>
              <a:ext uri="{FF2B5EF4-FFF2-40B4-BE49-F238E27FC236}">
                <a16:creationId xmlns:a16="http://schemas.microsoft.com/office/drawing/2014/main" id="{9FEEB3A1-3450-4800-992A-662B7DEC33A9}"/>
              </a:ext>
            </a:extLst>
          </p:cNvPr>
          <p:cNvSpPr txBox="1"/>
          <p:nvPr/>
        </p:nvSpPr>
        <p:spPr>
          <a:xfrm>
            <a:off x="7296507" y="1009106"/>
            <a:ext cx="1459653" cy="323165"/>
          </a:xfrm>
          <a:prstGeom prst="rect">
            <a:avLst/>
          </a:prstGeom>
          <a:noFill/>
        </p:spPr>
        <p:txBody>
          <a:bodyPr wrap="square" lIns="0" tIns="0" rIns="0" bIns="0" rtlCol="0">
            <a:spAutoFit/>
          </a:bodyPr>
          <a:lstStyle/>
          <a:p>
            <a:pPr algn="ctr"/>
            <a:r>
              <a:rPr lang="en-SG" sz="2100" b="1" dirty="0" err="1">
                <a:solidFill>
                  <a:srgbClr val="002060"/>
                </a:solidFill>
                <a:latin typeface="Quicksand" panose="00000500000000000000" pitchFamily="2" charset="0"/>
                <a:cs typeface="Calibri" panose="020F0502020204030204" pitchFamily="34" charset="0"/>
              </a:rPr>
              <a:t>Rất</a:t>
            </a:r>
            <a:r>
              <a:rPr lang="en-SG" sz="2100" b="1" dirty="0">
                <a:solidFill>
                  <a:srgbClr val="002060"/>
                </a:solidFill>
                <a:latin typeface="Quicksand" panose="00000500000000000000" pitchFamily="2" charset="0"/>
                <a:cs typeface="Calibri" panose="020F0502020204030204" pitchFamily="34" charset="0"/>
              </a:rPr>
              <a:t> </a:t>
            </a:r>
            <a:r>
              <a:rPr lang="en-SG" sz="2100" b="1" dirty="0" err="1">
                <a:solidFill>
                  <a:srgbClr val="002060"/>
                </a:solidFill>
                <a:latin typeface="Quicksand" panose="00000500000000000000" pitchFamily="2" charset="0"/>
                <a:cs typeface="Calibri" panose="020F0502020204030204" pitchFamily="34" charset="0"/>
              </a:rPr>
              <a:t>tốt</a:t>
            </a:r>
            <a:endParaRPr lang="en-US" sz="2100" b="1" dirty="0">
              <a:solidFill>
                <a:srgbClr val="002060"/>
              </a:solidFill>
              <a:latin typeface="Quicksand" panose="00000500000000000000" pitchFamily="2"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id="{B714F6AE-952D-44B5-B72C-CCBE8319F526}"/>
              </a:ext>
            </a:extLst>
          </p:cNvPr>
          <p:cNvSpPr/>
          <p:nvPr/>
        </p:nvSpPr>
        <p:spPr>
          <a:xfrm>
            <a:off x="347870" y="4326421"/>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9900"/>
                </a:solidFill>
                <a:latin typeface="AvantGarde" panose="00000400000000000000" pitchFamily="2" charset="0"/>
                <a:ea typeface="AvantGarde" panose="00000400000000000000" pitchFamily="2" charset="0"/>
                <a:cs typeface="AvantGarde" panose="00000400000000000000" pitchFamily="2" charset="0"/>
              </a:rPr>
              <a:t>Giọng đọc phù hợp</a:t>
            </a:r>
          </a:p>
        </p:txBody>
      </p:sp>
      <p:grpSp>
        <p:nvGrpSpPr>
          <p:cNvPr id="24" name="Group 23">
            <a:extLst>
              <a:ext uri="{FF2B5EF4-FFF2-40B4-BE49-F238E27FC236}">
                <a16:creationId xmlns:a16="http://schemas.microsoft.com/office/drawing/2014/main" id="{C3EECBDD-88DC-4A69-A275-C0FE719C51CE}"/>
              </a:ext>
            </a:extLst>
          </p:cNvPr>
          <p:cNvGrpSpPr/>
          <p:nvPr/>
        </p:nvGrpSpPr>
        <p:grpSpPr>
          <a:xfrm>
            <a:off x="5046801" y="1259883"/>
            <a:ext cx="3220740" cy="966973"/>
            <a:chOff x="5046801" y="1259883"/>
            <a:chExt cx="3220740" cy="966973"/>
          </a:xfrm>
        </p:grpSpPr>
        <p:pic>
          <p:nvPicPr>
            <p:cNvPr id="25" name="Picture 2" descr="Hoa Hướng Dương">
              <a:extLst>
                <a:ext uri="{FF2B5EF4-FFF2-40B4-BE49-F238E27FC236}">
                  <a16:creationId xmlns:a16="http://schemas.microsoft.com/office/drawing/2014/main" id="{48D67DEC-940A-463D-B1B9-46443D07175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6000" b="87200" l="17067" r="29867">
                          <a14:foregroundMark x1="24533" y1="56000" x2="24533" y2="58200"/>
                          <a14:foregroundMark x1="29867" y1="63400" x2="29867" y2="63400"/>
                          <a14:foregroundMark x1="21067" y1="87200" x2="26000" y2="87000"/>
                        </a14:backgroundRemoval>
                      </a14:imgEffect>
                    </a14:imgLayer>
                  </a14:imgProps>
                </a:ext>
                <a:ext uri="{28A0092B-C50C-407E-A947-70E740481C1C}">
                  <a14:useLocalDpi xmlns:a14="http://schemas.microsoft.com/office/drawing/2010/main" val="0"/>
                </a:ext>
              </a:extLst>
            </a:blip>
            <a:srcRect l="15600" t="53409" r="68560" b="9680"/>
            <a:stretch/>
          </p:blipFill>
          <p:spPr bwMode="auto">
            <a:xfrm>
              <a:off x="5046801" y="1655022"/>
              <a:ext cx="354328" cy="55045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oa Hướng Dương">
              <a:extLst>
                <a:ext uri="{FF2B5EF4-FFF2-40B4-BE49-F238E27FC236}">
                  <a16:creationId xmlns:a16="http://schemas.microsoft.com/office/drawing/2014/main" id="{7AE47944-AF6A-4295-97FE-F7115DCFB30A}"/>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26400" b="87400" l="50000" r="71200">
                          <a14:foregroundMark x1="57467" y1="26400" x2="59867" y2="27400"/>
                          <a14:foregroundMark x1="50133" y1="40800" x2="52400" y2="43000"/>
                          <a14:foregroundMark x1="69867" y1="48400" x2="71333" y2="48600"/>
                          <a14:foregroundMark x1="55867" y1="87400" x2="60133" y2="87000"/>
                        </a14:backgroundRemoval>
                      </a14:imgEffect>
                    </a14:imgLayer>
                  </a14:imgProps>
                </a:ext>
                <a:ext uri="{28A0092B-C50C-407E-A947-70E740481C1C}">
                  <a14:useLocalDpi xmlns:a14="http://schemas.microsoft.com/office/drawing/2010/main" val="0"/>
                </a:ext>
              </a:extLst>
            </a:blip>
            <a:srcRect l="49681" t="22640" r="27933" b="8960"/>
            <a:stretch/>
          </p:blipFill>
          <p:spPr bwMode="auto">
            <a:xfrm>
              <a:off x="6442380" y="1298574"/>
              <a:ext cx="455714" cy="92828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oa Hướng Dương">
              <a:extLst>
                <a:ext uri="{FF2B5EF4-FFF2-40B4-BE49-F238E27FC236}">
                  <a16:creationId xmlns:a16="http://schemas.microsoft.com/office/drawing/2014/main" id="{7AC6F07A-90A5-4AD8-A221-DA0EB4A10194}"/>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13200" b="87200" l="68267" r="95467">
                          <a14:foregroundMark x1="79733" y1="17400" x2="84400" y2="17200"/>
                          <a14:foregroundMark x1="81867" y1="13200" x2="81867" y2="13200"/>
                          <a14:foregroundMark x1="94000" y1="47400" x2="94000" y2="47400"/>
                          <a14:foregroundMark x1="94800" y1="53600" x2="94800" y2="53600"/>
                          <a14:foregroundMark x1="95467" y1="51400" x2="95467" y2="51400"/>
                          <a14:foregroundMark x1="68267" y1="61800" x2="68267" y2="61800"/>
                          <a14:foregroundMark x1="78800" y1="87200" x2="83733" y2="86400"/>
                        </a14:backgroundRemoval>
                      </a14:imgEffect>
                    </a14:imgLayer>
                  </a14:imgProps>
                </a:ext>
                <a:ext uri="{28A0092B-C50C-407E-A947-70E740481C1C}">
                  <a14:useLocalDpi xmlns:a14="http://schemas.microsoft.com/office/drawing/2010/main" val="0"/>
                </a:ext>
              </a:extLst>
            </a:blip>
            <a:srcRect l="66814" t="11360" r="3585" b="8481"/>
            <a:stretch/>
          </p:blipFill>
          <p:spPr bwMode="auto">
            <a:xfrm>
              <a:off x="7731943" y="1259883"/>
              <a:ext cx="535598" cy="9669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AFE0C494-0B6E-4AA6-89F4-F1C04DAF3AA4}"/>
              </a:ext>
            </a:extLst>
          </p:cNvPr>
          <p:cNvGrpSpPr/>
          <p:nvPr/>
        </p:nvGrpSpPr>
        <p:grpSpPr>
          <a:xfrm>
            <a:off x="5046801" y="2203996"/>
            <a:ext cx="3220740" cy="966973"/>
            <a:chOff x="5046801" y="1259883"/>
            <a:chExt cx="3220740" cy="966973"/>
          </a:xfrm>
        </p:grpSpPr>
        <p:pic>
          <p:nvPicPr>
            <p:cNvPr id="29" name="Picture 2" descr="Hoa Hướng Dương">
              <a:extLst>
                <a:ext uri="{FF2B5EF4-FFF2-40B4-BE49-F238E27FC236}">
                  <a16:creationId xmlns:a16="http://schemas.microsoft.com/office/drawing/2014/main" id="{CE02723E-80E6-4540-B220-BC6F765003E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6000" b="87200" l="17067" r="29867">
                          <a14:foregroundMark x1="24533" y1="56000" x2="24533" y2="58200"/>
                          <a14:foregroundMark x1="29867" y1="63400" x2="29867" y2="63400"/>
                          <a14:foregroundMark x1="21067" y1="87200" x2="26000" y2="87000"/>
                        </a14:backgroundRemoval>
                      </a14:imgEffect>
                    </a14:imgLayer>
                  </a14:imgProps>
                </a:ext>
                <a:ext uri="{28A0092B-C50C-407E-A947-70E740481C1C}">
                  <a14:useLocalDpi xmlns:a14="http://schemas.microsoft.com/office/drawing/2010/main" val="0"/>
                </a:ext>
              </a:extLst>
            </a:blip>
            <a:srcRect l="15600" t="53409" r="68560" b="9680"/>
            <a:stretch/>
          </p:blipFill>
          <p:spPr bwMode="auto">
            <a:xfrm>
              <a:off x="5046801" y="1655022"/>
              <a:ext cx="354328" cy="55045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oa Hướng Dương">
              <a:extLst>
                <a:ext uri="{FF2B5EF4-FFF2-40B4-BE49-F238E27FC236}">
                  <a16:creationId xmlns:a16="http://schemas.microsoft.com/office/drawing/2014/main" id="{6AF42D19-F2AC-472D-AC30-B3F192B4DB4E}"/>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26400" b="87400" l="50000" r="71200">
                          <a14:foregroundMark x1="57467" y1="26400" x2="59867" y2="27400"/>
                          <a14:foregroundMark x1="50133" y1="40800" x2="52400" y2="43000"/>
                          <a14:foregroundMark x1="69867" y1="48400" x2="71333" y2="48600"/>
                          <a14:foregroundMark x1="55867" y1="87400" x2="60133" y2="87000"/>
                        </a14:backgroundRemoval>
                      </a14:imgEffect>
                    </a14:imgLayer>
                  </a14:imgProps>
                </a:ext>
                <a:ext uri="{28A0092B-C50C-407E-A947-70E740481C1C}">
                  <a14:useLocalDpi xmlns:a14="http://schemas.microsoft.com/office/drawing/2010/main" val="0"/>
                </a:ext>
              </a:extLst>
            </a:blip>
            <a:srcRect l="49681" t="22640" r="27933" b="8960"/>
            <a:stretch/>
          </p:blipFill>
          <p:spPr bwMode="auto">
            <a:xfrm>
              <a:off x="6442380" y="1298574"/>
              <a:ext cx="455714" cy="92828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Hoa Hướng Dương">
              <a:extLst>
                <a:ext uri="{FF2B5EF4-FFF2-40B4-BE49-F238E27FC236}">
                  <a16:creationId xmlns:a16="http://schemas.microsoft.com/office/drawing/2014/main" id="{A8548830-7D24-4BEC-BA12-3B134F96C9D8}"/>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13200" b="87200" l="68267" r="95467">
                          <a14:foregroundMark x1="79733" y1="17400" x2="84400" y2="17200"/>
                          <a14:foregroundMark x1="81867" y1="13200" x2="81867" y2="13200"/>
                          <a14:foregroundMark x1="94000" y1="47400" x2="94000" y2="47400"/>
                          <a14:foregroundMark x1="94800" y1="53600" x2="94800" y2="53600"/>
                          <a14:foregroundMark x1="95467" y1="51400" x2="95467" y2="51400"/>
                          <a14:foregroundMark x1="68267" y1="61800" x2="68267" y2="61800"/>
                          <a14:foregroundMark x1="78800" y1="87200" x2="83733" y2="86400"/>
                        </a14:backgroundRemoval>
                      </a14:imgEffect>
                    </a14:imgLayer>
                  </a14:imgProps>
                </a:ext>
                <a:ext uri="{28A0092B-C50C-407E-A947-70E740481C1C}">
                  <a14:useLocalDpi xmlns:a14="http://schemas.microsoft.com/office/drawing/2010/main" val="0"/>
                </a:ext>
              </a:extLst>
            </a:blip>
            <a:srcRect l="66814" t="11360" r="3585" b="8481"/>
            <a:stretch/>
          </p:blipFill>
          <p:spPr bwMode="auto">
            <a:xfrm>
              <a:off x="7731943" y="1259883"/>
              <a:ext cx="535598" cy="9669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83680A84-F9EB-4226-80E9-41FACAB3CBB9}"/>
              </a:ext>
            </a:extLst>
          </p:cNvPr>
          <p:cNvGrpSpPr/>
          <p:nvPr/>
        </p:nvGrpSpPr>
        <p:grpSpPr>
          <a:xfrm>
            <a:off x="5046801" y="3188482"/>
            <a:ext cx="3220740" cy="966973"/>
            <a:chOff x="5046801" y="1259883"/>
            <a:chExt cx="3220740" cy="966973"/>
          </a:xfrm>
        </p:grpSpPr>
        <p:pic>
          <p:nvPicPr>
            <p:cNvPr id="33" name="Picture 2" descr="Hoa Hướng Dương">
              <a:extLst>
                <a:ext uri="{FF2B5EF4-FFF2-40B4-BE49-F238E27FC236}">
                  <a16:creationId xmlns:a16="http://schemas.microsoft.com/office/drawing/2014/main" id="{6DC32EB4-1704-48A2-BD45-DA8FFB70357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6000" b="87200" l="17067" r="29867">
                          <a14:foregroundMark x1="24533" y1="56000" x2="24533" y2="58200"/>
                          <a14:foregroundMark x1="29867" y1="63400" x2="29867" y2="63400"/>
                          <a14:foregroundMark x1="21067" y1="87200" x2="26000" y2="87000"/>
                        </a14:backgroundRemoval>
                      </a14:imgEffect>
                    </a14:imgLayer>
                  </a14:imgProps>
                </a:ext>
                <a:ext uri="{28A0092B-C50C-407E-A947-70E740481C1C}">
                  <a14:useLocalDpi xmlns:a14="http://schemas.microsoft.com/office/drawing/2010/main" val="0"/>
                </a:ext>
              </a:extLst>
            </a:blip>
            <a:srcRect l="15600" t="53409" r="68560" b="9680"/>
            <a:stretch/>
          </p:blipFill>
          <p:spPr bwMode="auto">
            <a:xfrm>
              <a:off x="5046801" y="1655022"/>
              <a:ext cx="354328" cy="5504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oa Hướng Dương">
              <a:extLst>
                <a:ext uri="{FF2B5EF4-FFF2-40B4-BE49-F238E27FC236}">
                  <a16:creationId xmlns:a16="http://schemas.microsoft.com/office/drawing/2014/main" id="{AC07D3E0-C894-477F-A22B-025C672079C0}"/>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26400" b="87400" l="50000" r="71200">
                          <a14:foregroundMark x1="57467" y1="26400" x2="59867" y2="27400"/>
                          <a14:foregroundMark x1="50133" y1="40800" x2="52400" y2="43000"/>
                          <a14:foregroundMark x1="69867" y1="48400" x2="71333" y2="48600"/>
                          <a14:foregroundMark x1="55867" y1="87400" x2="60133" y2="87000"/>
                        </a14:backgroundRemoval>
                      </a14:imgEffect>
                    </a14:imgLayer>
                  </a14:imgProps>
                </a:ext>
                <a:ext uri="{28A0092B-C50C-407E-A947-70E740481C1C}">
                  <a14:useLocalDpi xmlns:a14="http://schemas.microsoft.com/office/drawing/2010/main" val="0"/>
                </a:ext>
              </a:extLst>
            </a:blip>
            <a:srcRect l="49681" t="22640" r="27933" b="8960"/>
            <a:stretch/>
          </p:blipFill>
          <p:spPr bwMode="auto">
            <a:xfrm>
              <a:off x="6442380" y="1298574"/>
              <a:ext cx="455714" cy="92828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Hoa Hướng Dương">
              <a:extLst>
                <a:ext uri="{FF2B5EF4-FFF2-40B4-BE49-F238E27FC236}">
                  <a16:creationId xmlns:a16="http://schemas.microsoft.com/office/drawing/2014/main" id="{75502AE2-81E7-4DE8-937B-4C8629A43E6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13200" b="87200" l="68267" r="95467">
                          <a14:foregroundMark x1="79733" y1="17400" x2="84400" y2="17200"/>
                          <a14:foregroundMark x1="81867" y1="13200" x2="81867" y2="13200"/>
                          <a14:foregroundMark x1="94000" y1="47400" x2="94000" y2="47400"/>
                          <a14:foregroundMark x1="94800" y1="53600" x2="94800" y2="53600"/>
                          <a14:foregroundMark x1="95467" y1="51400" x2="95467" y2="51400"/>
                          <a14:foregroundMark x1="68267" y1="61800" x2="68267" y2="61800"/>
                          <a14:foregroundMark x1="78800" y1="87200" x2="83733" y2="86400"/>
                        </a14:backgroundRemoval>
                      </a14:imgEffect>
                    </a14:imgLayer>
                  </a14:imgProps>
                </a:ext>
                <a:ext uri="{28A0092B-C50C-407E-A947-70E740481C1C}">
                  <a14:useLocalDpi xmlns:a14="http://schemas.microsoft.com/office/drawing/2010/main" val="0"/>
                </a:ext>
              </a:extLst>
            </a:blip>
            <a:srcRect l="66814" t="11360" r="3585" b="8481"/>
            <a:stretch/>
          </p:blipFill>
          <p:spPr bwMode="auto">
            <a:xfrm>
              <a:off x="7731943" y="1259883"/>
              <a:ext cx="535598" cy="9669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97AEDC27-328E-402E-A12C-D4D906DC6143}"/>
              </a:ext>
            </a:extLst>
          </p:cNvPr>
          <p:cNvGrpSpPr/>
          <p:nvPr/>
        </p:nvGrpSpPr>
        <p:grpSpPr>
          <a:xfrm>
            <a:off x="5059867" y="4153523"/>
            <a:ext cx="3220740" cy="966973"/>
            <a:chOff x="5046801" y="1259883"/>
            <a:chExt cx="3220740" cy="966973"/>
          </a:xfrm>
        </p:grpSpPr>
        <p:pic>
          <p:nvPicPr>
            <p:cNvPr id="37" name="Picture 2" descr="Hoa Hướng Dương">
              <a:extLst>
                <a:ext uri="{FF2B5EF4-FFF2-40B4-BE49-F238E27FC236}">
                  <a16:creationId xmlns:a16="http://schemas.microsoft.com/office/drawing/2014/main" id="{973C55CC-CC07-44EC-AEBC-E74A813F228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6000" b="87200" l="17067" r="29867">
                          <a14:foregroundMark x1="24533" y1="56000" x2="24533" y2="58200"/>
                          <a14:foregroundMark x1="29867" y1="63400" x2="29867" y2="63400"/>
                          <a14:foregroundMark x1="21067" y1="87200" x2="26000" y2="87000"/>
                        </a14:backgroundRemoval>
                      </a14:imgEffect>
                    </a14:imgLayer>
                  </a14:imgProps>
                </a:ext>
                <a:ext uri="{28A0092B-C50C-407E-A947-70E740481C1C}">
                  <a14:useLocalDpi xmlns:a14="http://schemas.microsoft.com/office/drawing/2010/main" val="0"/>
                </a:ext>
              </a:extLst>
            </a:blip>
            <a:srcRect l="15600" t="53409" r="68560" b="9680"/>
            <a:stretch/>
          </p:blipFill>
          <p:spPr bwMode="auto">
            <a:xfrm>
              <a:off x="5046801" y="1655022"/>
              <a:ext cx="354328" cy="5504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oa Hướng Dương">
              <a:extLst>
                <a:ext uri="{FF2B5EF4-FFF2-40B4-BE49-F238E27FC236}">
                  <a16:creationId xmlns:a16="http://schemas.microsoft.com/office/drawing/2014/main" id="{065A33A3-7354-41F4-A1EB-94DD5BF7F8B2}"/>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26400" b="87400" l="50000" r="71200">
                          <a14:foregroundMark x1="57467" y1="26400" x2="59867" y2="27400"/>
                          <a14:foregroundMark x1="50133" y1="40800" x2="52400" y2="43000"/>
                          <a14:foregroundMark x1="69867" y1="48400" x2="71333" y2="48600"/>
                          <a14:foregroundMark x1="55867" y1="87400" x2="60133" y2="87000"/>
                        </a14:backgroundRemoval>
                      </a14:imgEffect>
                    </a14:imgLayer>
                  </a14:imgProps>
                </a:ext>
                <a:ext uri="{28A0092B-C50C-407E-A947-70E740481C1C}">
                  <a14:useLocalDpi xmlns:a14="http://schemas.microsoft.com/office/drawing/2010/main" val="0"/>
                </a:ext>
              </a:extLst>
            </a:blip>
            <a:srcRect l="49681" t="22640" r="27933" b="8960"/>
            <a:stretch/>
          </p:blipFill>
          <p:spPr bwMode="auto">
            <a:xfrm>
              <a:off x="6442380" y="1298574"/>
              <a:ext cx="455714" cy="92828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Hoa Hướng Dương">
              <a:extLst>
                <a:ext uri="{FF2B5EF4-FFF2-40B4-BE49-F238E27FC236}">
                  <a16:creationId xmlns:a16="http://schemas.microsoft.com/office/drawing/2014/main" id="{488CFDBE-51EA-4866-BD7F-51EB0CE301C9}"/>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13200" b="87200" l="68267" r="95467">
                          <a14:foregroundMark x1="79733" y1="17400" x2="84400" y2="17200"/>
                          <a14:foregroundMark x1="81867" y1="13200" x2="81867" y2="13200"/>
                          <a14:foregroundMark x1="94000" y1="47400" x2="94000" y2="47400"/>
                          <a14:foregroundMark x1="94800" y1="53600" x2="94800" y2="53600"/>
                          <a14:foregroundMark x1="95467" y1="51400" x2="95467" y2="51400"/>
                          <a14:foregroundMark x1="68267" y1="61800" x2="68267" y2="61800"/>
                          <a14:foregroundMark x1="78800" y1="87200" x2="83733" y2="86400"/>
                        </a14:backgroundRemoval>
                      </a14:imgEffect>
                    </a14:imgLayer>
                  </a14:imgProps>
                </a:ext>
                <a:ext uri="{28A0092B-C50C-407E-A947-70E740481C1C}">
                  <a14:useLocalDpi xmlns:a14="http://schemas.microsoft.com/office/drawing/2010/main" val="0"/>
                </a:ext>
              </a:extLst>
            </a:blip>
            <a:srcRect l="66814" t="11360" r="3585" b="8481"/>
            <a:stretch/>
          </p:blipFill>
          <p:spPr bwMode="auto">
            <a:xfrm>
              <a:off x="7731943" y="1259883"/>
              <a:ext cx="535598" cy="96697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441062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80">
                                          <p:stCondLst>
                                            <p:cond delay="0"/>
                                          </p:stCondLst>
                                        </p:cTn>
                                        <p:tgtEl>
                                          <p:spTgt spid="17"/>
                                        </p:tgtEl>
                                      </p:cBhvr>
                                    </p:animEffect>
                                    <p:anim calcmode="lin" valueType="num">
                                      <p:cBhvr>
                                        <p:cTn id="29"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4" dur="26">
                                          <p:stCondLst>
                                            <p:cond delay="650"/>
                                          </p:stCondLst>
                                        </p:cTn>
                                        <p:tgtEl>
                                          <p:spTgt spid="17"/>
                                        </p:tgtEl>
                                      </p:cBhvr>
                                      <p:to x="100000" y="60000"/>
                                    </p:animScale>
                                    <p:animScale>
                                      <p:cBhvr>
                                        <p:cTn id="35" dur="166" decel="50000">
                                          <p:stCondLst>
                                            <p:cond delay="676"/>
                                          </p:stCondLst>
                                        </p:cTn>
                                        <p:tgtEl>
                                          <p:spTgt spid="17"/>
                                        </p:tgtEl>
                                      </p:cBhvr>
                                      <p:to x="100000" y="100000"/>
                                    </p:animScale>
                                    <p:animScale>
                                      <p:cBhvr>
                                        <p:cTn id="36" dur="26">
                                          <p:stCondLst>
                                            <p:cond delay="1312"/>
                                          </p:stCondLst>
                                        </p:cTn>
                                        <p:tgtEl>
                                          <p:spTgt spid="17"/>
                                        </p:tgtEl>
                                      </p:cBhvr>
                                      <p:to x="100000" y="80000"/>
                                    </p:animScale>
                                    <p:animScale>
                                      <p:cBhvr>
                                        <p:cTn id="37" dur="166" decel="50000">
                                          <p:stCondLst>
                                            <p:cond delay="1338"/>
                                          </p:stCondLst>
                                        </p:cTn>
                                        <p:tgtEl>
                                          <p:spTgt spid="17"/>
                                        </p:tgtEl>
                                      </p:cBhvr>
                                      <p:to x="100000" y="100000"/>
                                    </p:animScale>
                                    <p:animScale>
                                      <p:cBhvr>
                                        <p:cTn id="38" dur="26">
                                          <p:stCondLst>
                                            <p:cond delay="1642"/>
                                          </p:stCondLst>
                                        </p:cTn>
                                        <p:tgtEl>
                                          <p:spTgt spid="17"/>
                                        </p:tgtEl>
                                      </p:cBhvr>
                                      <p:to x="100000" y="90000"/>
                                    </p:animScale>
                                    <p:animScale>
                                      <p:cBhvr>
                                        <p:cTn id="39" dur="166" decel="50000">
                                          <p:stCondLst>
                                            <p:cond delay="1668"/>
                                          </p:stCondLst>
                                        </p:cTn>
                                        <p:tgtEl>
                                          <p:spTgt spid="17"/>
                                        </p:tgtEl>
                                      </p:cBhvr>
                                      <p:to x="100000" y="100000"/>
                                    </p:animScale>
                                    <p:animScale>
                                      <p:cBhvr>
                                        <p:cTn id="40" dur="26">
                                          <p:stCondLst>
                                            <p:cond delay="1808"/>
                                          </p:stCondLst>
                                        </p:cTn>
                                        <p:tgtEl>
                                          <p:spTgt spid="17"/>
                                        </p:tgtEl>
                                      </p:cBhvr>
                                      <p:to x="100000" y="95000"/>
                                    </p:animScale>
                                    <p:animScale>
                                      <p:cBhvr>
                                        <p:cTn id="41" dur="166" decel="50000">
                                          <p:stCondLst>
                                            <p:cond delay="1834"/>
                                          </p:stCondLst>
                                        </p:cTn>
                                        <p:tgtEl>
                                          <p:spTgt spid="17"/>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80">
                                          <p:stCondLst>
                                            <p:cond delay="0"/>
                                          </p:stCondLst>
                                        </p:cTn>
                                        <p:tgtEl>
                                          <p:spTgt spid="18"/>
                                        </p:tgtEl>
                                      </p:cBhvr>
                                    </p:animEffect>
                                    <p:anim calcmode="lin" valueType="num">
                                      <p:cBhvr>
                                        <p:cTn id="45"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50" dur="26">
                                          <p:stCondLst>
                                            <p:cond delay="650"/>
                                          </p:stCondLst>
                                        </p:cTn>
                                        <p:tgtEl>
                                          <p:spTgt spid="18"/>
                                        </p:tgtEl>
                                      </p:cBhvr>
                                      <p:to x="100000" y="60000"/>
                                    </p:animScale>
                                    <p:animScale>
                                      <p:cBhvr>
                                        <p:cTn id="51" dur="166" decel="50000">
                                          <p:stCondLst>
                                            <p:cond delay="676"/>
                                          </p:stCondLst>
                                        </p:cTn>
                                        <p:tgtEl>
                                          <p:spTgt spid="18"/>
                                        </p:tgtEl>
                                      </p:cBhvr>
                                      <p:to x="100000" y="100000"/>
                                    </p:animScale>
                                    <p:animScale>
                                      <p:cBhvr>
                                        <p:cTn id="52" dur="26">
                                          <p:stCondLst>
                                            <p:cond delay="1312"/>
                                          </p:stCondLst>
                                        </p:cTn>
                                        <p:tgtEl>
                                          <p:spTgt spid="18"/>
                                        </p:tgtEl>
                                      </p:cBhvr>
                                      <p:to x="100000" y="80000"/>
                                    </p:animScale>
                                    <p:animScale>
                                      <p:cBhvr>
                                        <p:cTn id="53" dur="166" decel="50000">
                                          <p:stCondLst>
                                            <p:cond delay="1338"/>
                                          </p:stCondLst>
                                        </p:cTn>
                                        <p:tgtEl>
                                          <p:spTgt spid="18"/>
                                        </p:tgtEl>
                                      </p:cBhvr>
                                      <p:to x="100000" y="100000"/>
                                    </p:animScale>
                                    <p:animScale>
                                      <p:cBhvr>
                                        <p:cTn id="54" dur="26">
                                          <p:stCondLst>
                                            <p:cond delay="1642"/>
                                          </p:stCondLst>
                                        </p:cTn>
                                        <p:tgtEl>
                                          <p:spTgt spid="18"/>
                                        </p:tgtEl>
                                      </p:cBhvr>
                                      <p:to x="100000" y="90000"/>
                                    </p:animScale>
                                    <p:animScale>
                                      <p:cBhvr>
                                        <p:cTn id="55" dur="166" decel="50000">
                                          <p:stCondLst>
                                            <p:cond delay="1668"/>
                                          </p:stCondLst>
                                        </p:cTn>
                                        <p:tgtEl>
                                          <p:spTgt spid="18"/>
                                        </p:tgtEl>
                                      </p:cBhvr>
                                      <p:to x="100000" y="100000"/>
                                    </p:animScale>
                                    <p:animScale>
                                      <p:cBhvr>
                                        <p:cTn id="56" dur="26">
                                          <p:stCondLst>
                                            <p:cond delay="1808"/>
                                          </p:stCondLst>
                                        </p:cTn>
                                        <p:tgtEl>
                                          <p:spTgt spid="18"/>
                                        </p:tgtEl>
                                      </p:cBhvr>
                                      <p:to x="100000" y="95000"/>
                                    </p:animScale>
                                    <p:animScale>
                                      <p:cBhvr>
                                        <p:cTn id="57" dur="166" decel="50000">
                                          <p:stCondLst>
                                            <p:cond delay="1834"/>
                                          </p:stCondLst>
                                        </p:cTn>
                                        <p:tgtEl>
                                          <p:spTgt spid="18"/>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down)">
                                      <p:cBhvr>
                                        <p:cTn id="60" dur="580">
                                          <p:stCondLst>
                                            <p:cond delay="0"/>
                                          </p:stCondLst>
                                        </p:cTn>
                                        <p:tgtEl>
                                          <p:spTgt spid="23"/>
                                        </p:tgtEl>
                                      </p:cBhvr>
                                    </p:animEffect>
                                    <p:anim calcmode="lin" valueType="num">
                                      <p:cBhvr>
                                        <p:cTn id="61"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66" dur="26">
                                          <p:stCondLst>
                                            <p:cond delay="650"/>
                                          </p:stCondLst>
                                        </p:cTn>
                                        <p:tgtEl>
                                          <p:spTgt spid="23"/>
                                        </p:tgtEl>
                                      </p:cBhvr>
                                      <p:to x="100000" y="60000"/>
                                    </p:animScale>
                                    <p:animScale>
                                      <p:cBhvr>
                                        <p:cTn id="67" dur="166" decel="50000">
                                          <p:stCondLst>
                                            <p:cond delay="676"/>
                                          </p:stCondLst>
                                        </p:cTn>
                                        <p:tgtEl>
                                          <p:spTgt spid="23"/>
                                        </p:tgtEl>
                                      </p:cBhvr>
                                      <p:to x="100000" y="100000"/>
                                    </p:animScale>
                                    <p:animScale>
                                      <p:cBhvr>
                                        <p:cTn id="68" dur="26">
                                          <p:stCondLst>
                                            <p:cond delay="1312"/>
                                          </p:stCondLst>
                                        </p:cTn>
                                        <p:tgtEl>
                                          <p:spTgt spid="23"/>
                                        </p:tgtEl>
                                      </p:cBhvr>
                                      <p:to x="100000" y="80000"/>
                                    </p:animScale>
                                    <p:animScale>
                                      <p:cBhvr>
                                        <p:cTn id="69" dur="166" decel="50000">
                                          <p:stCondLst>
                                            <p:cond delay="1338"/>
                                          </p:stCondLst>
                                        </p:cTn>
                                        <p:tgtEl>
                                          <p:spTgt spid="23"/>
                                        </p:tgtEl>
                                      </p:cBhvr>
                                      <p:to x="100000" y="100000"/>
                                    </p:animScale>
                                    <p:animScale>
                                      <p:cBhvr>
                                        <p:cTn id="70" dur="26">
                                          <p:stCondLst>
                                            <p:cond delay="1642"/>
                                          </p:stCondLst>
                                        </p:cTn>
                                        <p:tgtEl>
                                          <p:spTgt spid="23"/>
                                        </p:tgtEl>
                                      </p:cBhvr>
                                      <p:to x="100000" y="90000"/>
                                    </p:animScale>
                                    <p:animScale>
                                      <p:cBhvr>
                                        <p:cTn id="71" dur="166" decel="50000">
                                          <p:stCondLst>
                                            <p:cond delay="1668"/>
                                          </p:stCondLst>
                                        </p:cTn>
                                        <p:tgtEl>
                                          <p:spTgt spid="23"/>
                                        </p:tgtEl>
                                      </p:cBhvr>
                                      <p:to x="100000" y="100000"/>
                                    </p:animScale>
                                    <p:animScale>
                                      <p:cBhvr>
                                        <p:cTn id="72" dur="26">
                                          <p:stCondLst>
                                            <p:cond delay="1808"/>
                                          </p:stCondLst>
                                        </p:cTn>
                                        <p:tgtEl>
                                          <p:spTgt spid="23"/>
                                        </p:tgtEl>
                                      </p:cBhvr>
                                      <p:to x="100000" y="95000"/>
                                    </p:animScale>
                                    <p:animScale>
                                      <p:cBhvr>
                                        <p:cTn id="73" dur="166" decel="50000">
                                          <p:stCondLst>
                                            <p:cond delay="1834"/>
                                          </p:stCondLst>
                                        </p:cTn>
                                        <p:tgtEl>
                                          <p:spTgt spid="23"/>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1000"/>
                                        <p:tgtEl>
                                          <p:spTgt spid="20"/>
                                        </p:tgtEl>
                                      </p:cBhvr>
                                    </p:animEffect>
                                    <p:anim calcmode="lin" valueType="num">
                                      <p:cBhvr>
                                        <p:cTn id="79" dur="1000" fill="hold"/>
                                        <p:tgtEl>
                                          <p:spTgt spid="20"/>
                                        </p:tgtEl>
                                        <p:attrNameLst>
                                          <p:attrName>ppt_x</p:attrName>
                                        </p:attrNameLst>
                                      </p:cBhvr>
                                      <p:tavLst>
                                        <p:tav tm="0">
                                          <p:val>
                                            <p:strVal val="#ppt_x"/>
                                          </p:val>
                                        </p:tav>
                                        <p:tav tm="100000">
                                          <p:val>
                                            <p:strVal val="#ppt_x"/>
                                          </p:val>
                                        </p:tav>
                                      </p:tavLst>
                                    </p:anim>
                                    <p:anim calcmode="lin" valueType="num">
                                      <p:cBhvr>
                                        <p:cTn id="80" dur="1000" fill="hold"/>
                                        <p:tgtEl>
                                          <p:spTgt spid="20"/>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1000"/>
                                        <p:tgtEl>
                                          <p:spTgt spid="21"/>
                                        </p:tgtEl>
                                      </p:cBhvr>
                                    </p:animEffect>
                                    <p:anim calcmode="lin" valueType="num">
                                      <p:cBhvr>
                                        <p:cTn id="84" dur="1000" fill="hold"/>
                                        <p:tgtEl>
                                          <p:spTgt spid="21"/>
                                        </p:tgtEl>
                                        <p:attrNameLst>
                                          <p:attrName>ppt_x</p:attrName>
                                        </p:attrNameLst>
                                      </p:cBhvr>
                                      <p:tavLst>
                                        <p:tav tm="0">
                                          <p:val>
                                            <p:strVal val="#ppt_x"/>
                                          </p:val>
                                        </p:tav>
                                        <p:tav tm="100000">
                                          <p:val>
                                            <p:strVal val="#ppt_x"/>
                                          </p:val>
                                        </p:tav>
                                      </p:tavLst>
                                    </p:anim>
                                    <p:anim calcmode="lin" valueType="num">
                                      <p:cBhvr>
                                        <p:cTn id="85" dur="1000" fill="hold"/>
                                        <p:tgtEl>
                                          <p:spTgt spid="21"/>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fade">
                                      <p:cBhvr>
                                        <p:cTn id="88" dur="1000"/>
                                        <p:tgtEl>
                                          <p:spTgt spid="22"/>
                                        </p:tgtEl>
                                      </p:cBhvr>
                                    </p:animEffect>
                                    <p:anim calcmode="lin" valueType="num">
                                      <p:cBhvr>
                                        <p:cTn id="89" dur="1000" fill="hold"/>
                                        <p:tgtEl>
                                          <p:spTgt spid="22"/>
                                        </p:tgtEl>
                                        <p:attrNameLst>
                                          <p:attrName>ppt_x</p:attrName>
                                        </p:attrNameLst>
                                      </p:cBhvr>
                                      <p:tavLst>
                                        <p:tav tm="0">
                                          <p:val>
                                            <p:strVal val="#ppt_x"/>
                                          </p:val>
                                        </p:tav>
                                        <p:tav tm="100000">
                                          <p:val>
                                            <p:strVal val="#ppt_x"/>
                                          </p:val>
                                        </p:tav>
                                      </p:tavLst>
                                    </p:anim>
                                    <p:anim calcmode="lin" valueType="num">
                                      <p:cBhvr>
                                        <p:cTn id="9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500"/>
                                        <p:tgtEl>
                                          <p:spTgt spid="24"/>
                                        </p:tgtEl>
                                      </p:cBhvr>
                                    </p:animEffect>
                                  </p:childTnLst>
                                </p:cTn>
                              </p:par>
                              <p:par>
                                <p:cTn id="96" presetID="10" presetClass="entr" presetSubtype="0" fill="hold" nodeType="with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fade">
                                      <p:cBhvr>
                                        <p:cTn id="98" dur="500"/>
                                        <p:tgtEl>
                                          <p:spTgt spid="28"/>
                                        </p:tgtEl>
                                      </p:cBhvr>
                                    </p:animEffect>
                                  </p:childTnLst>
                                </p:cTn>
                              </p:par>
                              <p:par>
                                <p:cTn id="99" presetID="10" presetClass="entr" presetSubtype="0" fill="hold" nodeType="with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500"/>
                                        <p:tgtEl>
                                          <p:spTgt spid="32"/>
                                        </p:tgtEl>
                                      </p:cBhvr>
                                    </p:animEffect>
                                  </p:childTnLst>
                                </p:cTn>
                              </p:par>
                              <p:par>
                                <p:cTn id="102" presetID="10" presetClass="entr" presetSubtype="0" fill="hold" nodeType="with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fade">
                                      <p:cBhvr>
                                        <p:cTn id="10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P spid="21" grpId="0"/>
      <p:bldP spid="22" grpId="0"/>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20E5124-955A-426C-B0EE-F72F01EBCDCE}"/>
              </a:ext>
            </a:extLst>
          </p:cNvPr>
          <p:cNvPicPr>
            <a:picLocks noChangeAspect="1"/>
          </p:cNvPicPr>
          <p:nvPr/>
        </p:nvPicPr>
        <p:blipFill rotWithShape="1">
          <a:blip r:embed="rId2"/>
          <a:srcRect b="13986"/>
          <a:stretch/>
        </p:blipFill>
        <p:spPr>
          <a:xfrm>
            <a:off x="0" y="0"/>
            <a:ext cx="9144000" cy="5143500"/>
          </a:xfrm>
          <a:prstGeom prst="rect">
            <a:avLst/>
          </a:prstGeom>
        </p:spPr>
      </p:pic>
      <p:sp>
        <p:nvSpPr>
          <p:cNvPr id="5" name="Rectangle: Rounded Corners 3">
            <a:extLst>
              <a:ext uri="{FF2B5EF4-FFF2-40B4-BE49-F238E27FC236}">
                <a16:creationId xmlns:a16="http://schemas.microsoft.com/office/drawing/2014/main" id="{B391B6CB-DD97-4440-953E-F90E7BB0F326}"/>
              </a:ext>
            </a:extLst>
          </p:cNvPr>
          <p:cNvSpPr/>
          <p:nvPr/>
        </p:nvSpPr>
        <p:spPr>
          <a:xfrm>
            <a:off x="134092" y="279899"/>
            <a:ext cx="8873280" cy="456642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70C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Rectangle 5">
            <a:extLst>
              <a:ext uri="{FF2B5EF4-FFF2-40B4-BE49-F238E27FC236}">
                <a16:creationId xmlns:a16="http://schemas.microsoft.com/office/drawing/2014/main" id="{C7C99239-A5D6-4C02-A0DC-B0640742F424}"/>
              </a:ext>
            </a:extLst>
          </p:cNvPr>
          <p:cNvSpPr/>
          <p:nvPr/>
        </p:nvSpPr>
        <p:spPr>
          <a:xfrm>
            <a:off x="1115938" y="386999"/>
            <a:ext cx="7116371" cy="561692"/>
          </a:xfrm>
          <a:prstGeom prst="rect">
            <a:avLst/>
          </a:prstGeom>
          <a:noFill/>
        </p:spPr>
        <p:txBody>
          <a:bodyPr wrap="none" lIns="68580" tIns="34290" rIns="68580" bIns="34290">
            <a:spAutoFit/>
          </a:bodyPr>
          <a:lstStyle/>
          <a:p>
            <a:pPr algn="ctr"/>
            <a:r>
              <a:rPr lang="vi-VN" sz="3200" b="1" dirty="0">
                <a:ln w="13462">
                  <a:solidFill>
                    <a:srgbClr val="0070C0"/>
                  </a:solidFill>
                  <a:prstDash val="solid"/>
                </a:ln>
                <a:solidFill>
                  <a:srgbClr val="0070C0"/>
                </a:solidFill>
                <a:latin typeface="iCiel Pony" panose="02000000000000000000" pitchFamily="2" charset="0"/>
              </a:rPr>
              <a:t>Luật Bảo vệ, chăm sóc và giáo dục trẻ em</a:t>
            </a:r>
            <a:endParaRPr lang="en-US" sz="3200" b="1" dirty="0">
              <a:ln w="13462">
                <a:solidFill>
                  <a:srgbClr val="0070C0"/>
                </a:solidFill>
                <a:prstDash val="solid"/>
              </a:ln>
              <a:solidFill>
                <a:srgbClr val="0070C0"/>
              </a:solidFill>
              <a:latin typeface="iCiel Pony" panose="02000000000000000000" pitchFamily="2" charset="0"/>
            </a:endParaRPr>
          </a:p>
        </p:txBody>
      </p:sp>
      <p:sp>
        <p:nvSpPr>
          <p:cNvPr id="2" name="Rectangle 1">
            <a:extLst>
              <a:ext uri="{FF2B5EF4-FFF2-40B4-BE49-F238E27FC236}">
                <a16:creationId xmlns:a16="http://schemas.microsoft.com/office/drawing/2014/main" id="{CEE3ED21-51BE-43CF-80AA-61655DFCD0A4}"/>
              </a:ext>
            </a:extLst>
          </p:cNvPr>
          <p:cNvSpPr/>
          <p:nvPr/>
        </p:nvSpPr>
        <p:spPr>
          <a:xfrm>
            <a:off x="324599" y="915826"/>
            <a:ext cx="8530466" cy="3785652"/>
          </a:xfrm>
          <a:prstGeom prst="rect">
            <a:avLst/>
          </a:prstGeom>
        </p:spPr>
        <p:txBody>
          <a:bodyPr wrap="square">
            <a:spAutoFit/>
          </a:bodyPr>
          <a:lstStyle/>
          <a:p>
            <a:pPr algn="just"/>
            <a:r>
              <a:rPr lang="vi-VN" sz="2400" b="1" dirty="0">
                <a:solidFill>
                  <a:srgbClr val="002060"/>
                </a:solidFill>
                <a:latin typeface="Calibri" panose="020F0502020204030204" pitchFamily="34" charset="0"/>
                <a:cs typeface="Calibri" panose="020F0502020204030204" pitchFamily="34" charset="0"/>
              </a:rPr>
              <a:t>Điều 21</a:t>
            </a:r>
            <a:endParaRPr lang="vi-VN" sz="2400" dirty="0">
              <a:solidFill>
                <a:srgbClr val="002060"/>
              </a:solidFill>
              <a:latin typeface="Calibri" panose="020F0502020204030204" pitchFamily="34" charset="0"/>
              <a:cs typeface="Calibri" panose="020F0502020204030204" pitchFamily="34" charset="0"/>
            </a:endParaRPr>
          </a:p>
          <a:p>
            <a:pPr algn="just"/>
            <a:r>
              <a:rPr lang="vi-VN" sz="2400" dirty="0">
                <a:latin typeface="Calibri" panose="020F0502020204030204" pitchFamily="34" charset="0"/>
                <a:cs typeface="Calibri" panose="020F0502020204030204" pitchFamily="34" charset="0"/>
              </a:rPr>
              <a:t>Trẻ em có bổn phận sau đây:</a:t>
            </a:r>
          </a:p>
          <a:p>
            <a:pPr algn="just"/>
            <a:r>
              <a:rPr lang="vi-VN" sz="2400" dirty="0">
                <a:latin typeface="Calibri" panose="020F0502020204030204" pitchFamily="34" charset="0"/>
                <a:cs typeface="Calibri" panose="020F0502020204030204" pitchFamily="34" charset="0"/>
              </a:rPr>
              <a:t>1. Yêu quý, kính trọng, hiếu thảo với ông bà, cha mẹ; kính trọng thầy giáo, cô giáo; lễ phép với </a:t>
            </a:r>
            <a:r>
              <a:rPr lang="vi-VN" sz="2400" dirty="0" err="1">
                <a:latin typeface="Calibri" panose="020F0502020204030204" pitchFamily="34" charset="0"/>
                <a:cs typeface="Calibri" panose="020F0502020204030204" pitchFamily="34" charset="0"/>
              </a:rPr>
              <a:t>người</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lớn</a:t>
            </a:r>
            <a:r>
              <a:rPr lang="en-US" sz="2400" dirty="0">
                <a:latin typeface="Calibri" panose="020F0502020204030204" pitchFamily="34" charset="0"/>
                <a:cs typeface="Calibri" panose="020F0502020204030204" pitchFamily="34" charset="0"/>
              </a:rPr>
              <a:t>,</a:t>
            </a:r>
            <a:r>
              <a:rPr lang="vi-VN" sz="2400" dirty="0">
                <a:latin typeface="Calibri" panose="020F0502020204030204" pitchFamily="34" charset="0"/>
                <a:cs typeface="Calibri" panose="020F0502020204030204" pitchFamily="34" charset="0"/>
              </a:rPr>
              <a:t> thương yêu em nhỏ; đoàn kết với bạn bè; giúp đỡ người già yếu, người khuyết tật, tàn tật, </a:t>
            </a:r>
            <a:r>
              <a:rPr lang="en-US" sz="2400" dirty="0" err="1">
                <a:latin typeface="Calibri" panose="020F0502020204030204" pitchFamily="34" charset="0"/>
                <a:cs typeface="Calibri" panose="020F0502020204030204" pitchFamily="34" charset="0"/>
              </a:rPr>
              <a:t>người</a:t>
            </a:r>
            <a:r>
              <a:rPr lang="en-US"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gặp</a:t>
            </a:r>
            <a:r>
              <a:rPr lang="vi-VN" sz="2400" dirty="0">
                <a:latin typeface="Calibri" panose="020F0502020204030204" pitchFamily="34" charset="0"/>
                <a:cs typeface="Calibri" panose="020F0502020204030204" pitchFamily="34" charset="0"/>
              </a:rPr>
              <a:t> hoàn cảnh khó khăn theo khả năng của mình.</a:t>
            </a:r>
          </a:p>
          <a:p>
            <a:pPr algn="just"/>
            <a:r>
              <a:rPr lang="vi-VN" sz="2400" dirty="0">
                <a:latin typeface="Calibri" panose="020F0502020204030204" pitchFamily="34" charset="0"/>
                <a:cs typeface="Calibri" panose="020F0502020204030204" pitchFamily="34" charset="0"/>
              </a:rPr>
              <a:t>2. Chăm chỉ học tập, giữ gìn vệ sinh, rèn luyện thân thể, thực hiện trật tự công cộng và an toàn giao thông, giữ gìn của công, tôn trọng tài sản của người khác, bảo vệ môi trường.</a:t>
            </a:r>
          </a:p>
          <a:p>
            <a:pPr algn="just"/>
            <a:r>
              <a:rPr lang="vi-VN" sz="2400" dirty="0">
                <a:latin typeface="Calibri" panose="020F0502020204030204" pitchFamily="34" charset="0"/>
                <a:cs typeface="Calibri" panose="020F0502020204030204" pitchFamily="34" charset="0"/>
              </a:rPr>
              <a:t>3. Yêu lao động, giúp đỡ gia đình làm những việc vừa sức mình.</a:t>
            </a:r>
          </a:p>
        </p:txBody>
      </p:sp>
      <p:cxnSp>
        <p:nvCxnSpPr>
          <p:cNvPr id="7" name="Straight Connector 6">
            <a:extLst>
              <a:ext uri="{FF2B5EF4-FFF2-40B4-BE49-F238E27FC236}">
                <a16:creationId xmlns:a16="http://schemas.microsoft.com/office/drawing/2014/main" id="{ECDDEB49-7036-4E34-BA95-E174CF2B429A}"/>
              </a:ext>
            </a:extLst>
          </p:cNvPr>
          <p:cNvCxnSpPr>
            <a:cxnSpLocks/>
          </p:cNvCxnSpPr>
          <p:nvPr/>
        </p:nvCxnSpPr>
        <p:spPr>
          <a:xfrm>
            <a:off x="758190" y="2061210"/>
            <a:ext cx="1002030" cy="114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D1C8941-C9A2-44E2-B303-BA5415C8A0CC}"/>
              </a:ext>
            </a:extLst>
          </p:cNvPr>
          <p:cNvCxnSpPr>
            <a:cxnSpLocks/>
          </p:cNvCxnSpPr>
          <p:nvPr/>
        </p:nvCxnSpPr>
        <p:spPr>
          <a:xfrm>
            <a:off x="1983105" y="2061210"/>
            <a:ext cx="12630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55E0999-EE17-4C12-9048-1A2AA2640567}"/>
              </a:ext>
            </a:extLst>
          </p:cNvPr>
          <p:cNvCxnSpPr>
            <a:cxnSpLocks/>
          </p:cNvCxnSpPr>
          <p:nvPr/>
        </p:nvCxnSpPr>
        <p:spPr>
          <a:xfrm>
            <a:off x="3436620" y="2061210"/>
            <a:ext cx="12375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34C0F6B-D74D-412C-A2E6-5066FC4084AA}"/>
              </a:ext>
            </a:extLst>
          </p:cNvPr>
          <p:cNvCxnSpPr>
            <a:cxnSpLocks/>
          </p:cNvCxnSpPr>
          <p:nvPr/>
        </p:nvCxnSpPr>
        <p:spPr>
          <a:xfrm>
            <a:off x="7463790" y="2061210"/>
            <a:ext cx="12915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1A4C4B6-4635-4E90-B4C0-A122BFA98F93}"/>
              </a:ext>
            </a:extLst>
          </p:cNvPr>
          <p:cNvCxnSpPr>
            <a:cxnSpLocks/>
          </p:cNvCxnSpPr>
          <p:nvPr/>
        </p:nvCxnSpPr>
        <p:spPr>
          <a:xfrm>
            <a:off x="2614612" y="2415540"/>
            <a:ext cx="11163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0D10C99-CC5A-4908-BFED-5009B6D52912}"/>
              </a:ext>
            </a:extLst>
          </p:cNvPr>
          <p:cNvCxnSpPr>
            <a:cxnSpLocks/>
          </p:cNvCxnSpPr>
          <p:nvPr/>
        </p:nvCxnSpPr>
        <p:spPr>
          <a:xfrm>
            <a:off x="5516880" y="2415540"/>
            <a:ext cx="14211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C8BE21-0DBB-4570-A41A-8208D07B515B}"/>
              </a:ext>
            </a:extLst>
          </p:cNvPr>
          <p:cNvCxnSpPr>
            <a:cxnSpLocks/>
          </p:cNvCxnSpPr>
          <p:nvPr/>
        </p:nvCxnSpPr>
        <p:spPr>
          <a:xfrm>
            <a:off x="8100685" y="2415540"/>
            <a:ext cx="7543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B1B718E-3024-4883-A3AD-9DC1BD50AB3B}"/>
              </a:ext>
            </a:extLst>
          </p:cNvPr>
          <p:cNvCxnSpPr>
            <a:cxnSpLocks/>
          </p:cNvCxnSpPr>
          <p:nvPr/>
        </p:nvCxnSpPr>
        <p:spPr>
          <a:xfrm>
            <a:off x="417029" y="2750820"/>
            <a:ext cx="3411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BE86B15-BA22-436C-B7DC-EF02FE39FC53}"/>
              </a:ext>
            </a:extLst>
          </p:cNvPr>
          <p:cNvCxnSpPr>
            <a:cxnSpLocks/>
          </p:cNvCxnSpPr>
          <p:nvPr/>
        </p:nvCxnSpPr>
        <p:spPr>
          <a:xfrm>
            <a:off x="2444031" y="2750820"/>
            <a:ext cx="9925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9FBCE95-0C79-4972-B80B-DB7C6193FC5E}"/>
              </a:ext>
            </a:extLst>
          </p:cNvPr>
          <p:cNvCxnSpPr>
            <a:cxnSpLocks/>
          </p:cNvCxnSpPr>
          <p:nvPr/>
        </p:nvCxnSpPr>
        <p:spPr>
          <a:xfrm>
            <a:off x="758190" y="3497580"/>
            <a:ext cx="10934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184F84-0453-46F6-AE75-C3FF529109F3}"/>
              </a:ext>
            </a:extLst>
          </p:cNvPr>
          <p:cNvCxnSpPr>
            <a:cxnSpLocks/>
          </p:cNvCxnSpPr>
          <p:nvPr/>
        </p:nvCxnSpPr>
        <p:spPr>
          <a:xfrm>
            <a:off x="3069907" y="3512820"/>
            <a:ext cx="8162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71C222E-69F3-4E94-83AC-76DCF686F7F4}"/>
              </a:ext>
            </a:extLst>
          </p:cNvPr>
          <p:cNvCxnSpPr>
            <a:cxnSpLocks/>
          </p:cNvCxnSpPr>
          <p:nvPr/>
        </p:nvCxnSpPr>
        <p:spPr>
          <a:xfrm>
            <a:off x="5081587" y="3512820"/>
            <a:ext cx="11458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9FE9941-A75F-4A34-A208-27B022BCCE54}"/>
              </a:ext>
            </a:extLst>
          </p:cNvPr>
          <p:cNvCxnSpPr>
            <a:cxnSpLocks/>
          </p:cNvCxnSpPr>
          <p:nvPr/>
        </p:nvCxnSpPr>
        <p:spPr>
          <a:xfrm>
            <a:off x="7548562" y="3512820"/>
            <a:ext cx="11458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813C7D6-9E45-4F8E-91A0-E57BAEAD3104}"/>
              </a:ext>
            </a:extLst>
          </p:cNvPr>
          <p:cNvCxnSpPr>
            <a:cxnSpLocks/>
          </p:cNvCxnSpPr>
          <p:nvPr/>
        </p:nvCxnSpPr>
        <p:spPr>
          <a:xfrm>
            <a:off x="5516880" y="3882390"/>
            <a:ext cx="7105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0B179A5-97C2-426C-B628-3B72DE37E490}"/>
              </a:ext>
            </a:extLst>
          </p:cNvPr>
          <p:cNvCxnSpPr>
            <a:cxnSpLocks/>
          </p:cNvCxnSpPr>
          <p:nvPr/>
        </p:nvCxnSpPr>
        <p:spPr>
          <a:xfrm>
            <a:off x="7646670" y="3882390"/>
            <a:ext cx="11087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7AC82DB-C8D7-4962-BE5D-70ECCBC6BF73}"/>
              </a:ext>
            </a:extLst>
          </p:cNvPr>
          <p:cNvCxnSpPr>
            <a:cxnSpLocks/>
          </p:cNvCxnSpPr>
          <p:nvPr/>
        </p:nvCxnSpPr>
        <p:spPr>
          <a:xfrm>
            <a:off x="3331845" y="4240530"/>
            <a:ext cx="7235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80C114E-EFF6-43E1-8FC5-73A279E6E3C8}"/>
              </a:ext>
            </a:extLst>
          </p:cNvPr>
          <p:cNvCxnSpPr>
            <a:cxnSpLocks/>
          </p:cNvCxnSpPr>
          <p:nvPr/>
        </p:nvCxnSpPr>
        <p:spPr>
          <a:xfrm>
            <a:off x="758190" y="4610100"/>
            <a:ext cx="3962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637A652-313C-4B9F-BBB8-3353A10BB584}"/>
              </a:ext>
            </a:extLst>
          </p:cNvPr>
          <p:cNvCxnSpPr>
            <a:cxnSpLocks/>
          </p:cNvCxnSpPr>
          <p:nvPr/>
        </p:nvCxnSpPr>
        <p:spPr>
          <a:xfrm>
            <a:off x="2444031" y="4610100"/>
            <a:ext cx="9925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765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left)">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wipe(left)">
                                      <p:cBhvr>
                                        <p:cTn id="64" dur="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wipe(left)">
                                      <p:cBhvr>
                                        <p:cTn id="69" dur="500"/>
                                        <p:tgtEl>
                                          <p:spTgt spid="35"/>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wipe(left)">
                                      <p:cBhvr>
                                        <p:cTn id="74" dur="500"/>
                                        <p:tgtEl>
                                          <p:spTgt spid="37"/>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wipe(left)">
                                      <p:cBhvr>
                                        <p:cTn id="79" dur="500"/>
                                        <p:tgtEl>
                                          <p:spTgt spid="38"/>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wipe(left)">
                                      <p:cBhvr>
                                        <p:cTn id="84" dur="500"/>
                                        <p:tgtEl>
                                          <p:spTgt spid="41"/>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wipe(left)">
                                      <p:cBhvr>
                                        <p:cTn id="89" dur="500"/>
                                        <p:tgtEl>
                                          <p:spTgt spid="43"/>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wipe(left)">
                                      <p:cBhvr>
                                        <p:cTn id="94" dur="500"/>
                                        <p:tgtEl>
                                          <p:spTgt spid="45"/>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47"/>
                                        </p:tgtEl>
                                        <p:attrNameLst>
                                          <p:attrName>style.visibility</p:attrName>
                                        </p:attrNameLst>
                                      </p:cBhvr>
                                      <p:to>
                                        <p:strVal val="visible"/>
                                      </p:to>
                                    </p:set>
                                    <p:animEffect transition="in" filter="wipe(left)">
                                      <p:cBhvr>
                                        <p:cTn id="9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C180D6-A204-4007-86CC-775D71C5BBB1}"/>
              </a:ext>
            </a:extLst>
          </p:cNvPr>
          <p:cNvPicPr>
            <a:picLocks noChangeAspect="1"/>
          </p:cNvPicPr>
          <p:nvPr/>
        </p:nvPicPr>
        <p:blipFill rotWithShape="1">
          <a:blip r:embed="rId2"/>
          <a:srcRect l="13372" r="17675"/>
          <a:stretch/>
        </p:blipFill>
        <p:spPr>
          <a:xfrm>
            <a:off x="0" y="0"/>
            <a:ext cx="9144000" cy="5143500"/>
          </a:xfrm>
          <a:prstGeom prst="rect">
            <a:avLst/>
          </a:prstGeom>
        </p:spPr>
      </p:pic>
      <p:sp>
        <p:nvSpPr>
          <p:cNvPr id="7" name="Rectangle 6">
            <a:extLst>
              <a:ext uri="{FF2B5EF4-FFF2-40B4-BE49-F238E27FC236}">
                <a16:creationId xmlns:a16="http://schemas.microsoft.com/office/drawing/2014/main" id="{A949D93C-2789-46B7-B959-0E2A63F88783}"/>
              </a:ext>
            </a:extLst>
          </p:cNvPr>
          <p:cNvSpPr/>
          <p:nvPr/>
        </p:nvSpPr>
        <p:spPr>
          <a:xfrm>
            <a:off x="1786270" y="1127050"/>
            <a:ext cx="6262577" cy="3445835"/>
          </a:xfrm>
          <a:prstGeom prst="rect">
            <a:avLst/>
          </a:prstGeom>
          <a:solidFill>
            <a:srgbClr val="FEEAC5"/>
          </a:solidFill>
          <a:ln>
            <a:solidFill>
              <a:srgbClr val="FEE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C8E9045-EF70-4B89-B3E3-D5CAC798DCD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7150" b="98988" l="14543" r="28186">
                        <a14:foregroundMark x1="21598" y1="37305" x2="18431" y2="43692"/>
                        <a14:foregroundMark x1="18431" y1="43692" x2="18035" y2="45249"/>
                        <a14:foregroundMark x1="15047" y1="45483" x2="15047" y2="45483"/>
                        <a14:foregroundMark x1="14795" y1="53583" x2="14795" y2="48676"/>
                        <a14:foregroundMark x1="26026" y1="72897" x2="28006" y2="85903"/>
                        <a14:foregroundMark x1="28186" y1="79517" x2="28186" y2="82321"/>
                        <a14:foregroundMark x1="19366" y1="83567" x2="16991" y2="92134"/>
                        <a14:foregroundMark x1="16991" y1="92134" x2="20518" y2="97897"/>
                        <a14:foregroundMark x1="20518" y1="97897" x2="24442" y2="97274"/>
                        <a14:foregroundMark x1="24442" y1="97274" x2="24154" y2="84268"/>
                        <a14:foregroundMark x1="24154" y1="84268" x2="23290" y2="80607"/>
                        <a14:foregroundMark x1="16883" y1="98754" x2="26278" y2="98988"/>
                        <a14:foregroundMark x1="25774" y1="95794" x2="27178" y2="94081"/>
                        <a14:foregroundMark x1="18035" y1="64097" x2="19294" y2="68614"/>
                        <a14:foregroundMark x1="22786" y1="46495" x2="23110" y2="55763"/>
                        <a14:foregroundMark x1="15695" y1="69237" x2="14543" y2="79050"/>
                        <a14:foregroundMark x1="14543" y1="79050" x2="16703" y2="77336"/>
                        <a14:backgroundMark x1="24514" y1="38785" x2="27610" y2="51480"/>
                      </a14:backgroundRemoval>
                    </a14:imgEffect>
                  </a14:imgLayer>
                </a14:imgProps>
              </a:ext>
            </a:extLst>
          </a:blip>
          <a:srcRect l="13372" t="33006" r="71180"/>
          <a:stretch/>
        </p:blipFill>
        <p:spPr>
          <a:xfrm>
            <a:off x="0" y="1697665"/>
            <a:ext cx="2048540" cy="3445835"/>
          </a:xfrm>
          <a:prstGeom prst="rect">
            <a:avLst/>
          </a:prstGeom>
        </p:spPr>
      </p:pic>
      <p:pic>
        <p:nvPicPr>
          <p:cNvPr id="8" name="Picture 7">
            <a:extLst>
              <a:ext uri="{FF2B5EF4-FFF2-40B4-BE49-F238E27FC236}">
                <a16:creationId xmlns:a16="http://schemas.microsoft.com/office/drawing/2014/main" id="{F20CDAB5-4D6E-4E68-B992-4CE8A2B089A6}"/>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56776" b="98131" l="71490" r="86861">
                        <a14:foregroundMark x1="75450" y1="64486" x2="77034" y2="64486"/>
                        <a14:foregroundMark x1="85565" y1="69237" x2="85313" y2="86604"/>
                        <a14:foregroundMark x1="85673" y1="74143" x2="86753" y2="94782"/>
                        <a14:foregroundMark x1="86753" y1="94782" x2="86897" y2="95561"/>
                        <a14:foregroundMark x1="84593" y1="98131" x2="82937" y2="97741"/>
                        <a14:foregroundMark x1="78114" y1="66900" x2="81749" y2="66900"/>
                        <a14:foregroundMark x1="77106" y1="62617" x2="78438" y2="63474"/>
                        <a14:foregroundMark x1="79266" y1="64720" x2="79266" y2="64720"/>
                        <a14:foregroundMark x1="77682" y1="69237" x2="82073" y2="69470"/>
                        <a14:foregroundMark x1="80994" y1="69470" x2="78006" y2="69237"/>
                        <a14:backgroundMark x1="73434" y1="66044" x2="73434" y2="66044"/>
                        <a14:backgroundMark x1="72354" y1="66044" x2="72714" y2="72040"/>
                        <a14:backgroundMark x1="72966" y1="71573" x2="72858" y2="75623"/>
                        <a14:backgroundMark x1="74946" y1="61293" x2="75954" y2="59112"/>
                        <a14:backgroundMark x1="73290" y1="68146" x2="72858" y2="72430"/>
                      </a14:backgroundRemoval>
                    </a14:imgEffect>
                  </a14:imgLayer>
                </a14:imgProps>
              </a:ext>
            </a:extLst>
          </a:blip>
          <a:srcRect l="69870" t="52024" r="12972"/>
          <a:stretch/>
        </p:blipFill>
        <p:spPr>
          <a:xfrm>
            <a:off x="7240766" y="2264737"/>
            <a:ext cx="2275369" cy="2931928"/>
          </a:xfrm>
          <a:prstGeom prst="rect">
            <a:avLst/>
          </a:prstGeom>
        </p:spPr>
      </p:pic>
      <p:pic>
        <p:nvPicPr>
          <p:cNvPr id="9" name="Picture 8">
            <a:extLst>
              <a:ext uri="{FF2B5EF4-FFF2-40B4-BE49-F238E27FC236}">
                <a16:creationId xmlns:a16="http://schemas.microsoft.com/office/drawing/2014/main" id="{F9EDD565-6505-4E6F-830C-64DCAA66E6B0}"/>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427" b="13474" l="32973" r="67387">
                        <a14:foregroundMark x1="33081" y1="6698" x2="35817" y2="8178"/>
                        <a14:foregroundMark x1="64723" y1="9268" x2="66487" y2="6698"/>
                        <a14:foregroundMark x1="66631" y1="11994" x2="67135" y2="13084"/>
                        <a14:foregroundMark x1="67387" y1="6464" x2="67315" y2="6698"/>
                        <a14:foregroundMark x1="67315" y1="6698" x2="67315" y2="6698"/>
                      </a14:backgroundRemoval>
                    </a14:imgEffect>
                  </a14:imgLayer>
                </a14:imgProps>
              </a:ext>
            </a:extLst>
          </a:blip>
          <a:srcRect l="31546" t="2205" r="31973" b="85185"/>
          <a:stretch/>
        </p:blipFill>
        <p:spPr>
          <a:xfrm>
            <a:off x="2259418" y="-127596"/>
            <a:ext cx="5316279" cy="1492101"/>
          </a:xfrm>
          <a:prstGeom prst="rect">
            <a:avLst/>
          </a:prstGeom>
        </p:spPr>
      </p:pic>
      <p:sp>
        <p:nvSpPr>
          <p:cNvPr id="10" name="Rectangle: Rounded Corners 9">
            <a:extLst>
              <a:ext uri="{FF2B5EF4-FFF2-40B4-BE49-F238E27FC236}">
                <a16:creationId xmlns:a16="http://schemas.microsoft.com/office/drawing/2014/main" id="{FF885B2A-8CF6-46EF-B44C-25934682BB3A}"/>
              </a:ext>
            </a:extLst>
          </p:cNvPr>
          <p:cNvSpPr/>
          <p:nvPr/>
        </p:nvSpPr>
        <p:spPr>
          <a:xfrm>
            <a:off x="3870251" y="244547"/>
            <a:ext cx="2264735" cy="552895"/>
          </a:xfrm>
          <a:prstGeom prst="roundRect">
            <a:avLst/>
          </a:prstGeom>
          <a:solidFill>
            <a:srgbClr val="F8A711"/>
          </a:solidFill>
          <a:ln>
            <a:solidFill>
              <a:srgbClr val="F8A7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10C25C9-0F05-4B67-908C-67FF0E76F5FC}"/>
              </a:ext>
            </a:extLst>
          </p:cNvPr>
          <p:cNvSpPr txBox="1"/>
          <p:nvPr/>
        </p:nvSpPr>
        <p:spPr>
          <a:xfrm>
            <a:off x="1919178" y="1548739"/>
            <a:ext cx="6002078" cy="1089660"/>
          </a:xfrm>
          <a:prstGeom prst="roundRect">
            <a:avLst/>
          </a:prstGeom>
          <a:noFill/>
        </p:spPr>
        <p:txBody>
          <a:bodyPr wrap="square" lIns="0" tIns="0" rIns="0" bIns="0" rtlCol="0">
            <a:spAutoFit/>
          </a:bodyPr>
          <a:lstStyle/>
          <a:p>
            <a:pPr algn="ctr"/>
            <a:r>
              <a:rPr lang="vi-VN" sz="3200" b="1" dirty="0">
                <a:solidFill>
                  <a:schemeClr val="accent2">
                    <a:lumMod val="50000"/>
                  </a:schemeClr>
                </a:solidFill>
                <a:latin typeface="iCiel Pony" panose="02000000000000000000" pitchFamily="2" charset="0"/>
                <a:ea typeface="AvantGarde" panose="00000400000000000000" pitchFamily="2" charset="0"/>
                <a:cs typeface="AvantGarde" panose="00000400000000000000" pitchFamily="2" charset="0"/>
              </a:rPr>
              <a:t>1) </a:t>
            </a:r>
            <a:r>
              <a:rPr lang="en-SG" sz="3200" b="1" dirty="0" err="1">
                <a:solidFill>
                  <a:schemeClr val="accent2">
                    <a:lumMod val="50000"/>
                  </a:schemeClr>
                </a:solidFill>
                <a:latin typeface="iCiel Pony" panose="02000000000000000000" pitchFamily="2" charset="0"/>
                <a:ea typeface="AvantGarde" panose="00000400000000000000" pitchFamily="2" charset="0"/>
                <a:cs typeface="AvantGarde" panose="00000400000000000000" pitchFamily="2" charset="0"/>
              </a:rPr>
              <a:t>Đọc</a:t>
            </a:r>
            <a:r>
              <a:rPr lang="en-SG" sz="3200" b="1" dirty="0">
                <a:solidFill>
                  <a:schemeClr val="accent2">
                    <a:lumMod val="50000"/>
                  </a:schemeClr>
                </a:solidFill>
                <a:latin typeface="iCiel Pony" panose="02000000000000000000" pitchFamily="2" charset="0"/>
                <a:ea typeface="AvantGarde" panose="00000400000000000000" pitchFamily="2" charset="0"/>
                <a:cs typeface="AvantGarde" panose="00000400000000000000" pitchFamily="2" charset="0"/>
              </a:rPr>
              <a:t> </a:t>
            </a:r>
            <a:r>
              <a:rPr lang="vi-VN" sz="3200" b="1" dirty="0">
                <a:solidFill>
                  <a:schemeClr val="accent2">
                    <a:lumMod val="50000"/>
                  </a:schemeClr>
                </a:solidFill>
                <a:latin typeface="iCiel Pony" panose="02000000000000000000" pitchFamily="2" charset="0"/>
                <a:ea typeface="AvantGarde" panose="00000400000000000000" pitchFamily="2" charset="0"/>
                <a:cs typeface="AvantGarde" panose="00000400000000000000" pitchFamily="2" charset="0"/>
              </a:rPr>
              <a:t>đúng, trôi chảy; </a:t>
            </a:r>
          </a:p>
          <a:p>
            <a:pPr algn="ctr"/>
            <a:r>
              <a:rPr lang="vi-VN" sz="3200" b="1" dirty="0">
                <a:solidFill>
                  <a:schemeClr val="accent2">
                    <a:lumMod val="50000"/>
                  </a:schemeClr>
                </a:solidFill>
                <a:latin typeface="iCiel Pony" panose="02000000000000000000" pitchFamily="2" charset="0"/>
                <a:ea typeface="AvantGarde" panose="00000400000000000000" pitchFamily="2" charset="0"/>
                <a:cs typeface="AvantGarde" panose="00000400000000000000" pitchFamily="2" charset="0"/>
              </a:rPr>
              <a:t>đọc diễn cảm bài đọc.</a:t>
            </a:r>
            <a:endParaRPr lang="en-US" sz="3200" b="1" dirty="0">
              <a:solidFill>
                <a:schemeClr val="accent2">
                  <a:lumMod val="50000"/>
                </a:schemeClr>
              </a:solidFill>
              <a:latin typeface="iCiel Pony" panose="02000000000000000000" pitchFamily="2" charset="0"/>
              <a:ea typeface="AvantGarde" panose="00000400000000000000" pitchFamily="2" charset="0"/>
              <a:cs typeface="AvantGarde" panose="00000400000000000000" pitchFamily="2" charset="0"/>
            </a:endParaRPr>
          </a:p>
        </p:txBody>
      </p:sp>
      <p:sp>
        <p:nvSpPr>
          <p:cNvPr id="12" name="TextBox 11">
            <a:extLst>
              <a:ext uri="{FF2B5EF4-FFF2-40B4-BE49-F238E27FC236}">
                <a16:creationId xmlns:a16="http://schemas.microsoft.com/office/drawing/2014/main" id="{0CA2E54C-09FF-4CEF-A511-CB7675465428}"/>
              </a:ext>
            </a:extLst>
          </p:cNvPr>
          <p:cNvSpPr txBox="1"/>
          <p:nvPr/>
        </p:nvSpPr>
        <p:spPr>
          <a:xfrm>
            <a:off x="1991390" y="2777248"/>
            <a:ext cx="5872716" cy="1089660"/>
          </a:xfrm>
          <a:prstGeom prst="roundRect">
            <a:avLst/>
          </a:prstGeom>
          <a:noFill/>
        </p:spPr>
        <p:txBody>
          <a:bodyPr wrap="square" lIns="0" tIns="0" rIns="0" bIns="0" rtlCol="0">
            <a:spAutoFit/>
          </a:bodyPr>
          <a:lstStyle/>
          <a:p>
            <a:pPr algn="ctr"/>
            <a:r>
              <a:rPr lang="en-SG" sz="3200" b="1" dirty="0">
                <a:solidFill>
                  <a:srgbClr val="002060"/>
                </a:solidFill>
                <a:latin typeface="iCiel Pony" panose="02000000000000000000" pitchFamily="2" charset="0"/>
                <a:ea typeface="AvantGarde" panose="00000400000000000000" pitchFamily="2" charset="0"/>
                <a:cs typeface="AvantGarde" panose="00000400000000000000" pitchFamily="2" charset="0"/>
              </a:rPr>
              <a:t>2) </a:t>
            </a:r>
            <a:r>
              <a:rPr lang="en-SG" sz="3200" b="1" dirty="0" err="1">
                <a:solidFill>
                  <a:srgbClr val="002060"/>
                </a:solidFill>
                <a:latin typeface="iCiel Pony" panose="02000000000000000000" pitchFamily="2" charset="0"/>
                <a:ea typeface="AvantGarde" panose="00000400000000000000" pitchFamily="2" charset="0"/>
                <a:cs typeface="AvantGarde" panose="00000400000000000000" pitchFamily="2" charset="0"/>
              </a:rPr>
              <a:t>Trình</a:t>
            </a:r>
            <a:r>
              <a:rPr lang="en-SG" sz="3200" b="1" dirty="0">
                <a:solidFill>
                  <a:srgbClr val="002060"/>
                </a:solidFill>
                <a:latin typeface="iCiel Pony" panose="02000000000000000000" pitchFamily="2" charset="0"/>
                <a:ea typeface="AvantGarde" panose="00000400000000000000" pitchFamily="2" charset="0"/>
                <a:cs typeface="AvantGarde" panose="00000400000000000000" pitchFamily="2" charset="0"/>
              </a:rPr>
              <a:t> </a:t>
            </a:r>
            <a:r>
              <a:rPr lang="en-SG" sz="3200" b="1" dirty="0" err="1">
                <a:solidFill>
                  <a:srgbClr val="002060"/>
                </a:solidFill>
                <a:latin typeface="iCiel Pony" panose="02000000000000000000" pitchFamily="2" charset="0"/>
                <a:ea typeface="AvantGarde" panose="00000400000000000000" pitchFamily="2" charset="0"/>
                <a:cs typeface="AvantGarde" panose="00000400000000000000" pitchFamily="2" charset="0"/>
              </a:rPr>
              <a:t>bày</a:t>
            </a:r>
            <a:r>
              <a:rPr lang="en-SG" sz="3200" b="1" dirty="0">
                <a:solidFill>
                  <a:srgbClr val="002060"/>
                </a:solidFill>
                <a:latin typeface="iCiel Pony" panose="02000000000000000000" pitchFamily="2" charset="0"/>
                <a:ea typeface="AvantGarde" panose="00000400000000000000" pitchFamily="2" charset="0"/>
                <a:cs typeface="AvantGarde" panose="00000400000000000000" pitchFamily="2" charset="0"/>
              </a:rPr>
              <a:t> đ</a:t>
            </a:r>
            <a:r>
              <a:rPr lang="vi-VN" sz="3200" b="1" dirty="0">
                <a:solidFill>
                  <a:srgbClr val="002060"/>
                </a:solidFill>
                <a:latin typeface="iCiel Pony" panose="02000000000000000000" pitchFamily="2" charset="0"/>
                <a:ea typeface="AvantGarde" panose="00000400000000000000" pitchFamily="2" charset="0"/>
                <a:cs typeface="AvantGarde" panose="00000400000000000000" pitchFamily="2" charset="0"/>
              </a:rPr>
              <a:t>ược</a:t>
            </a:r>
            <a:r>
              <a:rPr lang="en-SG" sz="3200" b="1" dirty="0">
                <a:solidFill>
                  <a:srgbClr val="002060"/>
                </a:solidFill>
                <a:latin typeface="iCiel Pony" panose="02000000000000000000" pitchFamily="2" charset="0"/>
                <a:ea typeface="AvantGarde" panose="00000400000000000000" pitchFamily="2" charset="0"/>
                <a:cs typeface="AvantGarde" panose="00000400000000000000" pitchFamily="2" charset="0"/>
              </a:rPr>
              <a:t> </a:t>
            </a:r>
            <a:r>
              <a:rPr lang="en-SG" sz="3200" b="1" dirty="0" err="1">
                <a:solidFill>
                  <a:srgbClr val="002060"/>
                </a:solidFill>
                <a:latin typeface="iCiel Pony" panose="02000000000000000000" pitchFamily="2" charset="0"/>
                <a:ea typeface="AvantGarde" panose="00000400000000000000" pitchFamily="2" charset="0"/>
                <a:cs typeface="AvantGarde" panose="00000400000000000000" pitchFamily="2" charset="0"/>
              </a:rPr>
              <a:t>nội</a:t>
            </a:r>
            <a:r>
              <a:rPr lang="en-SG" sz="3200" b="1" dirty="0">
                <a:solidFill>
                  <a:srgbClr val="002060"/>
                </a:solidFill>
                <a:latin typeface="iCiel Pony" panose="02000000000000000000" pitchFamily="2" charset="0"/>
                <a:ea typeface="AvantGarde" panose="00000400000000000000" pitchFamily="2" charset="0"/>
                <a:cs typeface="AvantGarde" panose="00000400000000000000" pitchFamily="2" charset="0"/>
              </a:rPr>
              <a:t> dung</a:t>
            </a:r>
            <a:r>
              <a:rPr lang="vi-VN" sz="3200" b="1" dirty="0">
                <a:solidFill>
                  <a:srgbClr val="002060"/>
                </a:solidFill>
                <a:latin typeface="iCiel Pony" panose="02000000000000000000" pitchFamily="2" charset="0"/>
                <a:ea typeface="AvantGarde" panose="00000400000000000000" pitchFamily="2" charset="0"/>
                <a:cs typeface="AvantGarde" panose="00000400000000000000" pitchFamily="2" charset="0"/>
              </a:rPr>
              <a:t> của mỗi điều luật.</a:t>
            </a:r>
            <a:endParaRPr lang="en-US" sz="3200" b="1" dirty="0">
              <a:solidFill>
                <a:srgbClr val="002060"/>
              </a:solidFill>
              <a:latin typeface="iCiel Pony" panose="02000000000000000000" pitchFamily="2" charset="0"/>
              <a:ea typeface="AvantGarde" panose="00000400000000000000" pitchFamily="2" charset="0"/>
              <a:cs typeface="AvantGarde" panose="00000400000000000000" pitchFamily="2" charset="0"/>
            </a:endParaRPr>
          </a:p>
        </p:txBody>
      </p:sp>
      <p:pic>
        <p:nvPicPr>
          <p:cNvPr id="14" name="Picture 13">
            <a:extLst>
              <a:ext uri="{FF2B5EF4-FFF2-40B4-BE49-F238E27FC236}">
                <a16:creationId xmlns:a16="http://schemas.microsoft.com/office/drawing/2014/main" id="{C0D7046F-57D0-4597-9E49-1CA18D86E26F}"/>
              </a:ext>
            </a:extLst>
          </p:cNvPr>
          <p:cNvPicPr>
            <a:picLocks noChangeAspect="1"/>
          </p:cNvPicPr>
          <p:nvPr/>
        </p:nvPicPr>
        <p:blipFill>
          <a:blip r:embed="rId7"/>
          <a:stretch>
            <a:fillRect/>
          </a:stretch>
        </p:blipFill>
        <p:spPr>
          <a:xfrm>
            <a:off x="3065125" y="196990"/>
            <a:ext cx="3725245" cy="820580"/>
          </a:xfrm>
          <a:prstGeom prst="rect">
            <a:avLst/>
          </a:prstGeom>
        </p:spPr>
      </p:pic>
      <p:pic>
        <p:nvPicPr>
          <p:cNvPr id="15" name="Picture 14">
            <a:extLst>
              <a:ext uri="{FF2B5EF4-FFF2-40B4-BE49-F238E27FC236}">
                <a16:creationId xmlns:a16="http://schemas.microsoft.com/office/drawing/2014/main" id="{BECBDC96-7C79-4B81-A5DC-F4EB1EBE92E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963" b="66199" l="43161" r="59395">
                        <a14:foregroundMark x1="48920" y1="21963" x2="52124" y2="24766"/>
                        <a14:foregroundMark x1="45680" y1="39642" x2="43772" y2="46262"/>
                        <a14:foregroundMark x1="43772" y1="46262" x2="43377" y2="54283"/>
                        <a14:foregroundMark x1="43377" y1="54283" x2="45860" y2="61215"/>
                        <a14:foregroundMark x1="46868" y1="63941" x2="50648" y2="66199"/>
                        <a14:foregroundMark x1="50648" y1="66199" x2="53996" y2="65421"/>
                      </a14:backgroundRemoval>
                    </a14:imgEffect>
                  </a14:imgLayer>
                </a14:imgProps>
              </a:ext>
            </a:extLst>
          </a:blip>
          <a:srcRect l="41144" t="19973" r="38514" b="31245"/>
          <a:stretch/>
        </p:blipFill>
        <p:spPr>
          <a:xfrm>
            <a:off x="2048540" y="885274"/>
            <a:ext cx="1137898" cy="1321359"/>
          </a:xfrm>
          <a:prstGeom prst="rect">
            <a:avLst/>
          </a:prstGeom>
        </p:spPr>
      </p:pic>
      <p:pic>
        <p:nvPicPr>
          <p:cNvPr id="16" name="Picture 15">
            <a:extLst>
              <a:ext uri="{FF2B5EF4-FFF2-40B4-BE49-F238E27FC236}">
                <a16:creationId xmlns:a16="http://schemas.microsoft.com/office/drawing/2014/main" id="{EF244EFA-2EE9-420E-A650-6408B9FBBDD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963" b="66199" l="43161" r="59395">
                        <a14:foregroundMark x1="48920" y1="21963" x2="52124" y2="24766"/>
                        <a14:foregroundMark x1="45680" y1="39642" x2="43772" y2="46262"/>
                        <a14:foregroundMark x1="43772" y1="46262" x2="43377" y2="54283"/>
                        <a14:foregroundMark x1="43377" y1="54283" x2="45860" y2="61215"/>
                        <a14:foregroundMark x1="46868" y1="63941" x2="50648" y2="66199"/>
                        <a14:foregroundMark x1="50648" y1="66199" x2="53996" y2="65421"/>
                      </a14:backgroundRemoval>
                    </a14:imgEffect>
                  </a14:imgLayer>
                </a14:imgProps>
              </a:ext>
            </a:extLst>
          </a:blip>
          <a:srcRect l="41144" t="19973" r="38514" b="31245"/>
          <a:stretch/>
        </p:blipFill>
        <p:spPr>
          <a:xfrm>
            <a:off x="1786270" y="2305179"/>
            <a:ext cx="1137898" cy="1321359"/>
          </a:xfrm>
          <a:prstGeom prst="rect">
            <a:avLst/>
          </a:prstGeom>
        </p:spPr>
      </p:pic>
    </p:spTree>
    <p:extLst>
      <p:ext uri="{BB962C8B-B14F-4D97-AF65-F5344CB8AC3E}">
        <p14:creationId xmlns:p14="http://schemas.microsoft.com/office/powerpoint/2010/main" val="263211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AC44C7-0270-4CC9-BB6D-B1023E0CC17E}"/>
              </a:ext>
            </a:extLst>
          </p:cNvPr>
          <p:cNvPicPr>
            <a:picLocks noChangeAspect="1"/>
          </p:cNvPicPr>
          <p:nvPr/>
        </p:nvPicPr>
        <p:blipFill rotWithShape="1">
          <a:blip r:embed="rId2"/>
          <a:srcRect l="17375" t="12137" r="18750" b="7811"/>
          <a:stretch/>
        </p:blipFill>
        <p:spPr>
          <a:xfrm>
            <a:off x="0" y="0"/>
            <a:ext cx="9144000" cy="5296720"/>
          </a:xfrm>
          <a:prstGeom prst="rect">
            <a:avLst/>
          </a:prstGeom>
        </p:spPr>
      </p:pic>
      <p:sp>
        <p:nvSpPr>
          <p:cNvPr id="4" name="Rectangle: Rounded Corners 3">
            <a:extLst>
              <a:ext uri="{FF2B5EF4-FFF2-40B4-BE49-F238E27FC236}">
                <a16:creationId xmlns:a16="http://schemas.microsoft.com/office/drawing/2014/main" id="{A764A7C3-87F0-4D74-8FF6-6A3162BA52A8}"/>
              </a:ext>
            </a:extLst>
          </p:cNvPr>
          <p:cNvSpPr/>
          <p:nvPr/>
        </p:nvSpPr>
        <p:spPr>
          <a:xfrm>
            <a:off x="3897630" y="1099635"/>
            <a:ext cx="4549140" cy="3426646"/>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92D05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Rectangle 5">
            <a:extLst>
              <a:ext uri="{FF2B5EF4-FFF2-40B4-BE49-F238E27FC236}">
                <a16:creationId xmlns:a16="http://schemas.microsoft.com/office/drawing/2014/main" id="{8D592685-0F73-4BD3-BA03-F01664F411A7}"/>
              </a:ext>
            </a:extLst>
          </p:cNvPr>
          <p:cNvSpPr/>
          <p:nvPr/>
        </p:nvSpPr>
        <p:spPr>
          <a:xfrm>
            <a:off x="4000500" y="4834890"/>
            <a:ext cx="1383030" cy="308610"/>
          </a:xfrm>
          <a:prstGeom prst="rect">
            <a:avLst/>
          </a:prstGeom>
          <a:solidFill>
            <a:srgbClr val="BB6229"/>
          </a:solidFill>
          <a:ln>
            <a:solidFill>
              <a:srgbClr val="BB6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13D3296-4027-4A36-8A15-E86B1C2AE290}"/>
              </a:ext>
            </a:extLst>
          </p:cNvPr>
          <p:cNvSpPr/>
          <p:nvPr/>
        </p:nvSpPr>
        <p:spPr>
          <a:xfrm>
            <a:off x="3554730" y="308610"/>
            <a:ext cx="2183130" cy="308610"/>
          </a:xfrm>
          <a:prstGeom prst="roundRect">
            <a:avLst/>
          </a:prstGeom>
          <a:solidFill>
            <a:srgbClr val="C8702E"/>
          </a:solidFill>
          <a:ln>
            <a:solidFill>
              <a:srgbClr val="C87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667;p39">
            <a:extLst>
              <a:ext uri="{FF2B5EF4-FFF2-40B4-BE49-F238E27FC236}">
                <a16:creationId xmlns:a16="http://schemas.microsoft.com/office/drawing/2014/main" id="{F31D54AD-F2EB-416E-AF75-F771907FF8B1}"/>
              </a:ext>
            </a:extLst>
          </p:cNvPr>
          <p:cNvSpPr txBox="1">
            <a:spLocks/>
          </p:cNvSpPr>
          <p:nvPr/>
        </p:nvSpPr>
        <p:spPr>
          <a:xfrm>
            <a:off x="3135155" y="1692806"/>
            <a:ext cx="640556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000" b="1" dirty="0">
                <a:solidFill>
                  <a:srgbClr val="C00000"/>
                </a:solidFill>
                <a:latin typeface="iCiel Nabila" pitchFamily="2" charset="0"/>
                <a:ea typeface="Kozuka Mincho Pro H" panose="02020A00000000000000" pitchFamily="18" charset="-128"/>
                <a:cs typeface="Browallia New" panose="020B0604020202020204" pitchFamily="34" charset="-34"/>
              </a:rPr>
              <a:t>Dặn dò</a:t>
            </a:r>
          </a:p>
        </p:txBody>
      </p:sp>
      <p:sp>
        <p:nvSpPr>
          <p:cNvPr id="9" name="Google Shape;667;p39">
            <a:extLst>
              <a:ext uri="{FF2B5EF4-FFF2-40B4-BE49-F238E27FC236}">
                <a16:creationId xmlns:a16="http://schemas.microsoft.com/office/drawing/2014/main" id="{2A613C98-5A32-4C23-86BB-298408664E72}"/>
              </a:ext>
            </a:extLst>
          </p:cNvPr>
          <p:cNvSpPr txBox="1">
            <a:spLocks/>
          </p:cNvSpPr>
          <p:nvPr/>
        </p:nvSpPr>
        <p:spPr>
          <a:xfrm>
            <a:off x="3897630" y="2839337"/>
            <a:ext cx="454914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lgn="ctr">
              <a:buFontTx/>
              <a:buChar char="-"/>
            </a:pPr>
            <a:r>
              <a:rPr lang="vi-VN" sz="3200" b="1" dirty="0">
                <a:solidFill>
                  <a:srgbClr val="002060"/>
                </a:solidFill>
                <a:latin typeface="Calibri" panose="020F0502020204030204" pitchFamily="34" charset="0"/>
                <a:ea typeface="Kozuka Mincho Pro H" panose="02020A00000000000000" pitchFamily="18" charset="-128"/>
                <a:cs typeface="Calibri" panose="020F0502020204030204" pitchFamily="34" charset="0"/>
              </a:rPr>
              <a:t>Xem lại bài đọc</a:t>
            </a:r>
          </a:p>
          <a:p>
            <a:pPr marL="457200" indent="-457200" algn="ctr">
              <a:buFontTx/>
              <a:buChar char="-"/>
            </a:pPr>
            <a:r>
              <a:rPr lang="vi-VN" sz="3200" b="1" dirty="0">
                <a:solidFill>
                  <a:srgbClr val="002060"/>
                </a:solidFill>
                <a:latin typeface="Calibri" panose="020F0502020204030204" pitchFamily="34" charset="0"/>
                <a:ea typeface="Kozuka Mincho Pro H" panose="02020A00000000000000" pitchFamily="18" charset="-128"/>
                <a:cs typeface="Calibri" panose="020F0502020204030204" pitchFamily="34" charset="0"/>
              </a:rPr>
              <a:t>Soạn bài </a:t>
            </a:r>
          </a:p>
          <a:p>
            <a:pPr algn="ctr"/>
            <a:r>
              <a:rPr lang="vi-VN" sz="3200" b="1" dirty="0">
                <a:solidFill>
                  <a:srgbClr val="002060"/>
                </a:solidFill>
                <a:latin typeface="Calibri" panose="020F0502020204030204" pitchFamily="34" charset="0"/>
                <a:ea typeface="Kozuka Mincho Pro H" panose="02020A00000000000000" pitchFamily="18" charset="-128"/>
                <a:cs typeface="Calibri" panose="020F0502020204030204" pitchFamily="34" charset="0"/>
              </a:rPr>
              <a:t>“Sang năm con lên bảy”</a:t>
            </a:r>
          </a:p>
        </p:txBody>
      </p:sp>
    </p:spTree>
    <p:extLst>
      <p:ext uri="{BB962C8B-B14F-4D97-AF65-F5344CB8AC3E}">
        <p14:creationId xmlns:p14="http://schemas.microsoft.com/office/powerpoint/2010/main" val="29113025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026" name="Picture 2" descr="Cute in cartoon style with a farm Royalty Free Vector Image">
            <a:extLst>
              <a:ext uri="{FF2B5EF4-FFF2-40B4-BE49-F238E27FC236}">
                <a16:creationId xmlns:a16="http://schemas.microsoft.com/office/drawing/2014/main" id="{F69B455F-EB51-4D75-BA7E-AFFF4E48AC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778"/>
          <a:stretch/>
        </p:blipFill>
        <p:spPr bwMode="auto">
          <a:xfrm>
            <a:off x="0" y="0"/>
            <a:ext cx="9144000" cy="51480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in on GIF 2">
            <a:hlinkClick r:id="rId4" action="ppaction://hlinksldjump"/>
            <a:extLst>
              <a:ext uri="{FF2B5EF4-FFF2-40B4-BE49-F238E27FC236}">
                <a16:creationId xmlns:a16="http://schemas.microsoft.com/office/drawing/2014/main" id="{63FD847B-8916-4A89-AD99-0F2D7D25645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284693"/>
            <a:ext cx="2083103" cy="19529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hlinkClick r:id="rId6" action="ppaction://hlinksldjump"/>
            <a:extLst>
              <a:ext uri="{FF2B5EF4-FFF2-40B4-BE49-F238E27FC236}">
                <a16:creationId xmlns:a16="http://schemas.microsoft.com/office/drawing/2014/main" id="{3F28E94F-3FFF-4000-B8CD-19510BC92C31}"/>
              </a:ext>
            </a:extLst>
          </p:cNvPr>
          <p:cNvPicPr>
            <a:picLocks noChangeAspect="1"/>
          </p:cNvPicPr>
          <p:nvPr/>
        </p:nvPicPr>
        <p:blipFill>
          <a:blip r:embed="rId7"/>
          <a:stretch>
            <a:fillRect/>
          </a:stretch>
        </p:blipFill>
        <p:spPr>
          <a:xfrm>
            <a:off x="4142775" y="2661090"/>
            <a:ext cx="2573600" cy="2409825"/>
          </a:xfrm>
          <a:prstGeom prst="rect">
            <a:avLst/>
          </a:prstGeom>
        </p:spPr>
      </p:pic>
      <p:pic>
        <p:nvPicPr>
          <p:cNvPr id="15" name="Picture 14">
            <a:hlinkClick r:id="rId8" action="ppaction://hlinksldjump"/>
            <a:extLst>
              <a:ext uri="{FF2B5EF4-FFF2-40B4-BE49-F238E27FC236}">
                <a16:creationId xmlns:a16="http://schemas.microsoft.com/office/drawing/2014/main" id="{552FCE94-9EDB-4D00-A897-64FA3576CDD7}"/>
              </a:ext>
            </a:extLst>
          </p:cNvPr>
          <p:cNvPicPr>
            <a:picLocks noChangeAspect="1"/>
          </p:cNvPicPr>
          <p:nvPr/>
        </p:nvPicPr>
        <p:blipFill>
          <a:blip r:embed="rId9"/>
          <a:stretch>
            <a:fillRect/>
          </a:stretch>
        </p:blipFill>
        <p:spPr>
          <a:xfrm>
            <a:off x="2064480" y="1943100"/>
            <a:ext cx="2529839" cy="2371724"/>
          </a:xfrm>
          <a:prstGeom prst="rect">
            <a:avLst/>
          </a:prstGeom>
        </p:spPr>
      </p:pic>
      <p:pic>
        <p:nvPicPr>
          <p:cNvPr id="1034" name="Picture 10" descr="gà - phim hoạt hình hen png tải về - Miễn phí trong suốt Gia Cầm png Tải về.">
            <a:extLst>
              <a:ext uri="{FF2B5EF4-FFF2-40B4-BE49-F238E27FC236}">
                <a16:creationId xmlns:a16="http://schemas.microsoft.com/office/drawing/2014/main" id="{394AC1B1-971A-403A-AE6E-1609D2B95D3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625" b="98875" l="10000" r="90000">
                        <a14:foregroundMark x1="25333" y1="21375" x2="34778" y2="17500"/>
                        <a14:foregroundMark x1="31222" y1="5500" x2="39667" y2="8500"/>
                        <a14:foregroundMark x1="39667" y1="8500" x2="41667" y2="11125"/>
                        <a14:foregroundMark x1="37333" y1="4625" x2="40111" y2="7125"/>
                        <a14:foregroundMark x1="53665" y1="89877" x2="51222" y2="92625"/>
                        <a14:foregroundMark x1="55778" y1="87500" x2="54169" y2="89310"/>
                        <a14:foregroundMark x1="54778" y1="93750" x2="59444" y2="97500"/>
                        <a14:foregroundMark x1="36000" y1="98875" x2="35222" y2="96625"/>
                        <a14:backgroundMark x1="54111" y1="90625" x2="53333" y2="88875"/>
                        <a14:backgroundMark x1="53333" y1="88875" x2="53222" y2="89125"/>
                      </a14:backgroundRemoval>
                    </a14:imgEffect>
                  </a14:imgLayer>
                </a14:imgProps>
              </a:ext>
              <a:ext uri="{28A0092B-C50C-407E-A947-70E740481C1C}">
                <a14:useLocalDpi xmlns:a14="http://schemas.microsoft.com/office/drawing/2010/main" val="0"/>
              </a:ext>
            </a:extLst>
          </a:blip>
          <a:srcRect/>
          <a:stretch>
            <a:fillRect/>
          </a:stretch>
        </p:blipFill>
        <p:spPr bwMode="auto">
          <a:xfrm>
            <a:off x="7680960" y="987300"/>
            <a:ext cx="1589405" cy="141280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60BEE84B-278A-4F9D-B233-4F747C5F924D}"/>
              </a:ext>
            </a:extLst>
          </p:cNvPr>
          <p:cNvGrpSpPr/>
          <p:nvPr/>
        </p:nvGrpSpPr>
        <p:grpSpPr>
          <a:xfrm>
            <a:off x="2560320" y="358774"/>
            <a:ext cx="3943350" cy="1252855"/>
            <a:chOff x="2560320" y="358774"/>
            <a:chExt cx="3943350" cy="1252855"/>
          </a:xfrm>
        </p:grpSpPr>
        <p:sp>
          <p:nvSpPr>
            <p:cNvPr id="25" name="Rectangle: Rounded Corners 3">
              <a:extLst>
                <a:ext uri="{FF2B5EF4-FFF2-40B4-BE49-F238E27FC236}">
                  <a16:creationId xmlns:a16="http://schemas.microsoft.com/office/drawing/2014/main" id="{B50C2ED7-DF69-433A-B39A-E65276C285AF}"/>
                </a:ext>
              </a:extLst>
            </p:cNvPr>
            <p:cNvSpPr/>
            <p:nvPr/>
          </p:nvSpPr>
          <p:spPr>
            <a:xfrm>
              <a:off x="2560320" y="358774"/>
              <a:ext cx="3943350" cy="1252855"/>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C0000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chemeClr val="accent2">
                      <a:lumMod val="50000"/>
                    </a:schemeClr>
                  </a:solidFill>
                  <a:latin typeface="iCiel Pony" panose="02000000000000000000" pitchFamily="2" charset="0"/>
                  <a:ea typeface="DFVN Catchland" pitchFamily="50" charset="0"/>
                  <a:cs typeface="AvantGarde" panose="00000400000000000000" pitchFamily="2" charset="0"/>
                </a:rPr>
                <a:t>Ch    gà ăn</a:t>
              </a:r>
              <a:endParaRPr lang="en-US" sz="5400" b="1" dirty="0">
                <a:solidFill>
                  <a:schemeClr val="accent2">
                    <a:lumMod val="50000"/>
                  </a:schemeClr>
                </a:solidFill>
                <a:latin typeface="iCiel Pony" panose="02000000000000000000" pitchFamily="2" charset="0"/>
                <a:ea typeface="DFVN Catchland" pitchFamily="50" charset="0"/>
                <a:cs typeface="AvantGarde" panose="00000400000000000000" pitchFamily="2" charset="0"/>
              </a:endParaRPr>
            </a:p>
          </p:txBody>
        </p:sp>
        <p:pic>
          <p:nvPicPr>
            <p:cNvPr id="1036" name="Picture 12" descr="Premium Vector | Cute happy chicken egg. cartoon character. chicken egg,  easter concept">
              <a:extLst>
                <a:ext uri="{FF2B5EF4-FFF2-40B4-BE49-F238E27FC236}">
                  <a16:creationId xmlns:a16="http://schemas.microsoft.com/office/drawing/2014/main" id="{6AB12F61-D5CE-4757-AA81-9453750616DC}"/>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8690" b="80032" l="25240" r="75240">
                          <a14:foregroundMark x1="25559" y1="44888" x2="26198" y2="54952"/>
                          <a14:foregroundMark x1="43930" y1="78594" x2="55272" y2="78275"/>
                          <a14:foregroundMark x1="47604" y1="80032" x2="51757" y2="80032"/>
                          <a14:foregroundMark x1="75399" y1="58626" x2="74441" y2="49521"/>
                          <a14:foregroundMark x1="55272" y1="20607" x2="47764" y2="18690"/>
                          <a14:foregroundMark x1="42492" y1="56709" x2="57188" y2="57827"/>
                          <a14:foregroundMark x1="56869" y1="53994" x2="63099" y2="56070"/>
                        </a14:backgroundRemoval>
                      </a14:imgEffect>
                    </a14:imgLayer>
                  </a14:imgProps>
                </a:ext>
                <a:ext uri="{28A0092B-C50C-407E-A947-70E740481C1C}">
                  <a14:useLocalDpi xmlns:a14="http://schemas.microsoft.com/office/drawing/2010/main" val="0"/>
                </a:ext>
              </a:extLst>
            </a:blip>
            <a:srcRect l="21555" t="16111" r="19561" b="16111"/>
            <a:stretch/>
          </p:blipFill>
          <p:spPr bwMode="auto">
            <a:xfrm rot="934489">
              <a:off x="3680111" y="678909"/>
              <a:ext cx="532198" cy="612584"/>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Top 3 Loa Sân Khấu Giá Rẻ Nhưng Chất Lượng Mạnh Mẽ – VIDIA">
            <a:hlinkClick r:id="rId14" action="ppaction://hlinksldjump"/>
            <a:extLst>
              <a:ext uri="{FF2B5EF4-FFF2-40B4-BE49-F238E27FC236}">
                <a16:creationId xmlns:a16="http://schemas.microsoft.com/office/drawing/2014/main" id="{6F47E5D2-AA14-49AE-9ACC-C40E74030974}"/>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800576" y="2847710"/>
            <a:ext cx="2573601" cy="241275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i Vector Phim Hoạt Hình động Vật Cỏ động Vật Sâu Bướm Hình ảnh | Định dạng  hình ảnh AI 401156759| vn.lovepik.com">
            <a:extLst>
              <a:ext uri="{FF2B5EF4-FFF2-40B4-BE49-F238E27FC236}">
                <a16:creationId xmlns:a16="http://schemas.microsoft.com/office/drawing/2014/main" id="{D18788DF-2EE9-4912-9A57-9C373781AAFB}"/>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7220" b="66196" l="27000" r="77000">
                        <a14:foregroundMark x1="27083" y1="49588" x2="29917" y2="58186"/>
                        <a14:foregroundMark x1="29917" y1="58186" x2="30000" y2="58186"/>
                        <a14:foregroundMark x1="74833" y1="41343" x2="77000" y2="52415"/>
                        <a14:foregroundMark x1="74083" y1="37338" x2="73750" y2="39576"/>
                        <a14:foregroundMark x1="55333" y1="66431" x2="63500" y2="66196"/>
                        <a14:foregroundMark x1="63500" y1="66196" x2="67417" y2="66196"/>
                        <a14:foregroundMark x1="71500" y1="65960" x2="71500" y2="65960"/>
                        <a14:foregroundMark x1="49250" y1="65607" x2="49250" y2="65607"/>
                      </a14:backgroundRemoval>
                    </a14:imgEffect>
                  </a14:imgLayer>
                </a14:imgProps>
              </a:ext>
              <a:ext uri="{28A0092B-C50C-407E-A947-70E740481C1C}">
                <a14:useLocalDpi xmlns:a14="http://schemas.microsoft.com/office/drawing/2010/main" val="0"/>
              </a:ext>
            </a:extLst>
          </a:blip>
          <a:srcRect l="24218" t="34982" r="19349" b="30889"/>
          <a:stretch/>
        </p:blipFill>
        <p:spPr bwMode="auto">
          <a:xfrm>
            <a:off x="692936" y="4261147"/>
            <a:ext cx="697230" cy="29829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Ai Vector Phim Hoạt Hình động Vật Cỏ động Vật Sâu Bướm Hình ảnh | Định dạng  hình ảnh AI 401156759| vn.lovepik.com">
            <a:extLst>
              <a:ext uri="{FF2B5EF4-FFF2-40B4-BE49-F238E27FC236}">
                <a16:creationId xmlns:a16="http://schemas.microsoft.com/office/drawing/2014/main" id="{D74F7BD8-EB06-4F72-B828-F7FB66882E7C}"/>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7220" b="66196" l="27000" r="77000">
                        <a14:foregroundMark x1="27083" y1="49588" x2="29917" y2="58186"/>
                        <a14:foregroundMark x1="29917" y1="58186" x2="30000" y2="58186"/>
                        <a14:foregroundMark x1="74833" y1="41343" x2="77000" y2="52415"/>
                        <a14:foregroundMark x1="74083" y1="37338" x2="73750" y2="39576"/>
                        <a14:foregroundMark x1="55333" y1="66431" x2="63500" y2="66196"/>
                        <a14:foregroundMark x1="63500" y1="66196" x2="67417" y2="66196"/>
                        <a14:foregroundMark x1="71500" y1="65960" x2="71500" y2="65960"/>
                        <a14:foregroundMark x1="49250" y1="65607" x2="49250" y2="65607"/>
                      </a14:backgroundRemoval>
                    </a14:imgEffect>
                  </a14:imgLayer>
                </a14:imgProps>
              </a:ext>
              <a:ext uri="{28A0092B-C50C-407E-A947-70E740481C1C}">
                <a14:useLocalDpi xmlns:a14="http://schemas.microsoft.com/office/drawing/2010/main" val="0"/>
              </a:ext>
            </a:extLst>
          </a:blip>
          <a:srcRect l="24218" t="34982" r="19349" b="30889"/>
          <a:stretch/>
        </p:blipFill>
        <p:spPr bwMode="auto">
          <a:xfrm>
            <a:off x="3054830" y="3989788"/>
            <a:ext cx="697230" cy="29829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Ai Vector Phim Hoạt Hình động Vật Cỏ động Vật Sâu Bướm Hình ảnh | Định dạng  hình ảnh AI 401156759| vn.lovepik.com">
            <a:extLst>
              <a:ext uri="{FF2B5EF4-FFF2-40B4-BE49-F238E27FC236}">
                <a16:creationId xmlns:a16="http://schemas.microsoft.com/office/drawing/2014/main" id="{067E2CC6-3C3A-4C82-AB1E-0EDA0B48F858}"/>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7220" b="66196" l="27000" r="77000">
                        <a14:foregroundMark x1="27083" y1="49588" x2="29917" y2="58186"/>
                        <a14:foregroundMark x1="29917" y1="58186" x2="30000" y2="58186"/>
                        <a14:foregroundMark x1="74833" y1="41343" x2="77000" y2="52415"/>
                        <a14:foregroundMark x1="74083" y1="37338" x2="73750" y2="39576"/>
                        <a14:foregroundMark x1="55333" y1="66431" x2="63500" y2="66196"/>
                        <a14:foregroundMark x1="63500" y1="66196" x2="67417" y2="66196"/>
                        <a14:foregroundMark x1="71500" y1="65960" x2="71500" y2="65960"/>
                        <a14:foregroundMark x1="49250" y1="65607" x2="49250" y2="65607"/>
                      </a14:backgroundRemoval>
                    </a14:imgEffect>
                  </a14:imgLayer>
                </a14:imgProps>
              </a:ext>
              <a:ext uri="{28A0092B-C50C-407E-A947-70E740481C1C}">
                <a14:useLocalDpi xmlns:a14="http://schemas.microsoft.com/office/drawing/2010/main" val="0"/>
              </a:ext>
            </a:extLst>
          </a:blip>
          <a:srcRect l="24218" t="34982" r="19349" b="30889"/>
          <a:stretch/>
        </p:blipFill>
        <p:spPr bwMode="auto">
          <a:xfrm>
            <a:off x="5264396" y="3284693"/>
            <a:ext cx="697230" cy="29829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Ai Vector Phim Hoạt Hình động Vật Cỏ động Vật Sâu Bướm Hình ảnh | Định dạng  hình ảnh AI 401156759| vn.lovepik.com">
            <a:extLst>
              <a:ext uri="{FF2B5EF4-FFF2-40B4-BE49-F238E27FC236}">
                <a16:creationId xmlns:a16="http://schemas.microsoft.com/office/drawing/2014/main" id="{EDC7C9F1-45EF-4E32-80A8-EEB6162538E7}"/>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7220" b="66196" l="27000" r="77000">
                        <a14:foregroundMark x1="27083" y1="49588" x2="29917" y2="58186"/>
                        <a14:foregroundMark x1="29917" y1="58186" x2="30000" y2="58186"/>
                        <a14:foregroundMark x1="74833" y1="41343" x2="77000" y2="52415"/>
                        <a14:foregroundMark x1="74083" y1="37338" x2="73750" y2="39576"/>
                        <a14:foregroundMark x1="55333" y1="66431" x2="63500" y2="66196"/>
                        <a14:foregroundMark x1="63500" y1="66196" x2="67417" y2="66196"/>
                        <a14:foregroundMark x1="71500" y1="65960" x2="71500" y2="65960"/>
                        <a14:foregroundMark x1="49250" y1="65607" x2="49250" y2="65607"/>
                      </a14:backgroundRemoval>
                    </a14:imgEffect>
                  </a14:imgLayer>
                </a14:imgProps>
              </a:ext>
              <a:ext uri="{28A0092B-C50C-407E-A947-70E740481C1C}">
                <a14:useLocalDpi xmlns:a14="http://schemas.microsoft.com/office/drawing/2010/main" val="0"/>
              </a:ext>
            </a:extLst>
          </a:blip>
          <a:srcRect l="24218" t="34982" r="19349" b="30889"/>
          <a:stretch/>
        </p:blipFill>
        <p:spPr bwMode="auto">
          <a:xfrm>
            <a:off x="7931396" y="4261147"/>
            <a:ext cx="697230" cy="2982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03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fade">
                                      <p:cBhvr>
                                        <p:cTn id="7" dur="500"/>
                                        <p:tgtEl>
                                          <p:spTgt spid="1040"/>
                                        </p:tgtEl>
                                      </p:cBhvr>
                                    </p:animEffect>
                                  </p:childTnLst>
                                </p:cTn>
                              </p:par>
                            </p:childTnLst>
                          </p:cTn>
                        </p:par>
                      </p:childTnLst>
                    </p:cTn>
                  </p:par>
                </p:childTnLst>
              </p:cTn>
              <p:nextCondLst>
                <p:cond evt="onClick" delay="0">
                  <p:tgtEl>
                    <p:spTgt spid="1032"/>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03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childTnLst>
              </p:cTn>
              <p:nextCondLst>
                <p:cond evt="onClick" delay="0">
                  <p:tgtEl>
                    <p:spTgt spid="103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7C514-BB7A-407D-9FA5-AE45827DA09D}"/>
              </a:ext>
            </a:extLst>
          </p:cNvPr>
          <p:cNvSpPr>
            <a:spLocks noGrp="1"/>
          </p:cNvSpPr>
          <p:nvPr>
            <p:ph type="title"/>
          </p:nvPr>
        </p:nvSpPr>
        <p:spPr>
          <a:xfrm>
            <a:off x="2892519" y="1592975"/>
            <a:ext cx="3764400" cy="394800"/>
          </a:xfrm>
        </p:spPr>
        <p:txBody>
          <a:bodyPr/>
          <a:lstStyle/>
          <a:p>
            <a:endParaRPr lang="en-US"/>
          </a:p>
        </p:txBody>
      </p:sp>
      <p:sp>
        <p:nvSpPr>
          <p:cNvPr id="3" name="Subtitle 2">
            <a:extLst>
              <a:ext uri="{FF2B5EF4-FFF2-40B4-BE49-F238E27FC236}">
                <a16:creationId xmlns:a16="http://schemas.microsoft.com/office/drawing/2014/main" id="{ABD08FFC-32F5-4E77-9EAB-8DFBEFEB035A}"/>
              </a:ext>
            </a:extLst>
          </p:cNvPr>
          <p:cNvSpPr>
            <a:spLocks noGrp="1"/>
          </p:cNvSpPr>
          <p:nvPr>
            <p:ph type="subTitle" idx="1"/>
          </p:nvPr>
        </p:nvSpPr>
        <p:spPr>
          <a:xfrm>
            <a:off x="2726719" y="2117125"/>
            <a:ext cx="4095900" cy="1433400"/>
          </a:xfrm>
        </p:spPr>
        <p:txBody>
          <a:bodyPr/>
          <a:lstStyle/>
          <a:p>
            <a:endParaRPr lang="en-US"/>
          </a:p>
        </p:txBody>
      </p:sp>
      <p:pic>
        <p:nvPicPr>
          <p:cNvPr id="8" name="Picture 2" descr="Cute in cartoon style with a farm Royalty Free Vector Image">
            <a:extLst>
              <a:ext uri="{FF2B5EF4-FFF2-40B4-BE49-F238E27FC236}">
                <a16:creationId xmlns:a16="http://schemas.microsoft.com/office/drawing/2014/main" id="{367CAAB1-8D2E-4DD9-8DB2-844DA069A80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778"/>
          <a:stretch/>
        </p:blipFill>
        <p:spPr bwMode="auto">
          <a:xfrm>
            <a:off x="0" y="0"/>
            <a:ext cx="9144000" cy="51480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3">
            <a:extLst>
              <a:ext uri="{FF2B5EF4-FFF2-40B4-BE49-F238E27FC236}">
                <a16:creationId xmlns:a16="http://schemas.microsoft.com/office/drawing/2014/main" id="{C268172B-0F31-4074-A566-13803517209C}"/>
              </a:ext>
            </a:extLst>
          </p:cNvPr>
          <p:cNvSpPr/>
          <p:nvPr/>
        </p:nvSpPr>
        <p:spPr>
          <a:xfrm>
            <a:off x="240030" y="217170"/>
            <a:ext cx="8629650" cy="475488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8A711"/>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600" dirty="0"/>
          </a:p>
        </p:txBody>
      </p:sp>
      <p:pic>
        <p:nvPicPr>
          <p:cNvPr id="10" name="Picture 8" descr="Pin on GIF 2">
            <a:hlinkClick r:id="rId7" action="ppaction://hlinksldjump"/>
            <a:extLst>
              <a:ext uri="{FF2B5EF4-FFF2-40B4-BE49-F238E27FC236}">
                <a16:creationId xmlns:a16="http://schemas.microsoft.com/office/drawing/2014/main" id="{179CD94E-8DC0-436C-B32A-07F52A5FF0C1}"/>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61770" y="3264195"/>
            <a:ext cx="1880477" cy="17629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6D02907-C0D9-46B3-A823-00FDFC1F5823}"/>
              </a:ext>
            </a:extLst>
          </p:cNvPr>
          <p:cNvSpPr/>
          <p:nvPr/>
        </p:nvSpPr>
        <p:spPr>
          <a:xfrm>
            <a:off x="502920" y="462851"/>
            <a:ext cx="8138160" cy="954107"/>
          </a:xfrm>
          <a:prstGeom prst="rect">
            <a:avLst/>
          </a:prstGeom>
        </p:spPr>
        <p:txBody>
          <a:bodyPr wrap="square">
            <a:spAutoFit/>
          </a:bodyPr>
          <a:lstStyle/>
          <a:p>
            <a:pPr algn="ctr"/>
            <a:r>
              <a:rPr lang="vi-VN" sz="2800" b="1" dirty="0">
                <a:solidFill>
                  <a:schemeClr val="accent2">
                    <a:lumMod val="50000"/>
                  </a:schemeClr>
                </a:solidFill>
                <a:latin typeface="Pattaya" panose="00000500000000000000" pitchFamily="2" charset="-34"/>
                <a:cs typeface="Pattaya" panose="00000500000000000000" pitchFamily="2" charset="-34"/>
              </a:rPr>
              <a:t>Khi dắt con đi dưới ánh mai hồng, người cha </a:t>
            </a:r>
          </a:p>
          <a:p>
            <a:pPr algn="ctr"/>
            <a:r>
              <a:rPr lang="vi-VN" sz="2800" b="1" dirty="0">
                <a:solidFill>
                  <a:schemeClr val="accent2">
                    <a:lumMod val="50000"/>
                  </a:schemeClr>
                </a:solidFill>
                <a:latin typeface="Pattaya" panose="00000500000000000000" pitchFamily="2" charset="-34"/>
                <a:cs typeface="Pattaya" panose="00000500000000000000" pitchFamily="2" charset="-34"/>
              </a:rPr>
              <a:t>cảm thấy như thế nào?</a:t>
            </a:r>
          </a:p>
        </p:txBody>
      </p:sp>
      <p:grpSp>
        <p:nvGrpSpPr>
          <p:cNvPr id="24" name="Group 23">
            <a:extLst>
              <a:ext uri="{FF2B5EF4-FFF2-40B4-BE49-F238E27FC236}">
                <a16:creationId xmlns:a16="http://schemas.microsoft.com/office/drawing/2014/main" id="{A3034581-AB8E-4B05-82AC-3DE2EE41324A}"/>
              </a:ext>
            </a:extLst>
          </p:cNvPr>
          <p:cNvGrpSpPr/>
          <p:nvPr/>
        </p:nvGrpSpPr>
        <p:grpSpPr>
          <a:xfrm>
            <a:off x="1873061" y="1337517"/>
            <a:ext cx="7495323" cy="1083769"/>
            <a:chOff x="1873061" y="1337517"/>
            <a:chExt cx="7495323" cy="1083769"/>
          </a:xfrm>
        </p:grpSpPr>
        <p:grpSp>
          <p:nvGrpSpPr>
            <p:cNvPr id="7" name="Group 6">
              <a:extLst>
                <a:ext uri="{FF2B5EF4-FFF2-40B4-BE49-F238E27FC236}">
                  <a16:creationId xmlns:a16="http://schemas.microsoft.com/office/drawing/2014/main" id="{5B41839B-5CF1-4934-979A-B7275B05EBEF}"/>
                </a:ext>
              </a:extLst>
            </p:cNvPr>
            <p:cNvGrpSpPr/>
            <p:nvPr/>
          </p:nvGrpSpPr>
          <p:grpSpPr>
            <a:xfrm>
              <a:off x="1873061" y="1416958"/>
              <a:ext cx="5432158" cy="1004328"/>
              <a:chOff x="1670392" y="1416958"/>
              <a:chExt cx="5432158" cy="1004328"/>
            </a:xfrm>
          </p:grpSpPr>
          <p:sp>
            <p:nvSpPr>
              <p:cNvPr id="5" name="Rectangle: Rounded Corners 4">
                <a:extLst>
                  <a:ext uri="{FF2B5EF4-FFF2-40B4-BE49-F238E27FC236}">
                    <a16:creationId xmlns:a16="http://schemas.microsoft.com/office/drawing/2014/main" id="{4E1D1E49-BD8A-44BB-B35E-CAC97E6E70E7}"/>
                  </a:ext>
                </a:extLst>
              </p:cNvPr>
              <p:cNvSpPr/>
              <p:nvPr/>
            </p:nvSpPr>
            <p:spPr>
              <a:xfrm>
                <a:off x="1670392" y="1416958"/>
                <a:ext cx="5432158"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398DD1C9-87C8-4DBE-94A8-FC7E73FF98FB}"/>
                  </a:ext>
                </a:extLst>
              </p:cNvPr>
              <p:cNvSpPr/>
              <p:nvPr/>
            </p:nvSpPr>
            <p:spPr>
              <a:xfrm>
                <a:off x="1706475" y="1460109"/>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 name="Picture 10" descr="Cute cartoon letter a smiling face with eyes Vector Image">
                <a:extLst>
                  <a:ext uri="{FF2B5EF4-FFF2-40B4-BE49-F238E27FC236}">
                    <a16:creationId xmlns:a16="http://schemas.microsoft.com/office/drawing/2014/main" id="{7C19B9C9-6EE3-4B66-B4F1-4E7DF3737877}"/>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2778" b="71019" l="21000" r="78200">
                            <a14:foregroundMark x1="23100" y1="45093" x2="28600" y2="65741"/>
                            <a14:foregroundMark x1="24800" y1="41759" x2="30700" y2="32685"/>
                            <a14:foregroundMark x1="30700" y1="32685" x2="38800" y2="25926"/>
                            <a14:foregroundMark x1="38800" y1="25926" x2="58200" y2="22870"/>
                            <a14:foregroundMark x1="59400" y1="24444" x2="67200" y2="30741"/>
                            <a14:foregroundMark x1="67200" y1="30741" x2="72800" y2="38426"/>
                            <a14:foregroundMark x1="72800" y1="38426" x2="74500" y2="63333"/>
                            <a14:foregroundMark x1="74000" y1="63333" x2="48600" y2="41111"/>
                            <a14:foregroundMark x1="48600" y1="41111" x2="52400" y2="49722"/>
                            <a14:foregroundMark x1="52400" y1="49722" x2="50500" y2="42407"/>
                            <a14:foregroundMark x1="46900" y1="44907" x2="55100" y2="54352"/>
                            <a14:foregroundMark x1="55100" y1="54352" x2="71100" y2="61296"/>
                            <a14:foregroundMark x1="45900" y1="47315" x2="48800" y2="40926"/>
                            <a14:foregroundMark x1="46200" y1="46852" x2="50700" y2="51574"/>
                            <a14:foregroundMark x1="29800" y1="69352" x2="40500" y2="68889"/>
                            <a14:foregroundMark x1="40500" y1="68889" x2="47600" y2="61759"/>
                            <a14:foregroundMark x1="47600" y1="61759" x2="51400" y2="61759"/>
                            <a14:foregroundMark x1="53800" y1="61296" x2="59700" y2="69167"/>
                            <a14:foregroundMark x1="59700" y1="69167" x2="66100" y2="71111"/>
                            <a14:foregroundMark x1="69000" y1="70463" x2="76700" y2="62407"/>
                            <a14:foregroundMark x1="76700" y1="62407" x2="78300" y2="57130"/>
                            <a14:foregroundMark x1="77100" y1="57963" x2="74000" y2="39074"/>
                            <a14:foregroundMark x1="74000" y1="39074" x2="74000" y2="39074"/>
                            <a14:foregroundMark x1="52900" y1="21759" x2="42600" y2="23426"/>
                            <a14:foregroundMark x1="42600" y1="23426" x2="23900" y2="32870"/>
                            <a14:foregroundMark x1="23900" y1="32870" x2="21000" y2="56852"/>
                            <a14:foregroundMark x1="21000" y1="56852" x2="28400" y2="66481"/>
                            <a14:foregroundMark x1="61000" y1="25370" x2="73800" y2="34444"/>
                          </a14:backgroundRemoval>
                        </a14:imgEffect>
                      </a14:imgLayer>
                    </a14:imgProps>
                  </a:ext>
                  <a:ext uri="{28A0092B-C50C-407E-A947-70E740481C1C}">
                    <a14:useLocalDpi xmlns:a14="http://schemas.microsoft.com/office/drawing/2010/main" val="0"/>
                  </a:ext>
                </a:extLst>
              </a:blip>
              <a:srcRect l="21597" t="20444" r="20720" b="27548"/>
              <a:stretch/>
            </p:blipFill>
            <p:spPr bwMode="auto">
              <a:xfrm>
                <a:off x="1771469" y="1592975"/>
                <a:ext cx="653555" cy="636391"/>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Flowchart: Process 16">
              <a:extLst>
                <a:ext uri="{FF2B5EF4-FFF2-40B4-BE49-F238E27FC236}">
                  <a16:creationId xmlns:a16="http://schemas.microsoft.com/office/drawing/2014/main" id="{15351928-2374-490F-9BD8-606E55BEB9C8}"/>
                </a:ext>
              </a:extLst>
            </p:cNvPr>
            <p:cNvSpPr/>
            <p:nvPr/>
          </p:nvSpPr>
          <p:spPr>
            <a:xfrm>
              <a:off x="3403535" y="1337517"/>
              <a:ext cx="5964849"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rgbClr val="002060"/>
                  </a:solidFill>
                </a:rPr>
                <a:t>Băn</a:t>
              </a:r>
              <a:r>
                <a:rPr lang="en-US" sz="2800" dirty="0">
                  <a:solidFill>
                    <a:srgbClr val="002060"/>
                  </a:solidFill>
                </a:rPr>
                <a:t> </a:t>
              </a:r>
              <a:r>
                <a:rPr lang="en-US" sz="2800" dirty="0" err="1">
                  <a:solidFill>
                    <a:srgbClr val="002060"/>
                  </a:solidFill>
                </a:rPr>
                <a:t>khoăn</a:t>
              </a:r>
              <a:r>
                <a:rPr lang="en-US" sz="2800" dirty="0">
                  <a:solidFill>
                    <a:srgbClr val="002060"/>
                  </a:solidFill>
                </a:rPr>
                <a:t>, day </a:t>
              </a:r>
              <a:r>
                <a:rPr lang="en-US" sz="2800" dirty="0" err="1">
                  <a:solidFill>
                    <a:srgbClr val="002060"/>
                  </a:solidFill>
                </a:rPr>
                <a:t>dứt</a:t>
              </a:r>
              <a:endParaRPr lang="en-US" sz="2800" dirty="0">
                <a:solidFill>
                  <a:srgbClr val="002060"/>
                </a:solidFill>
              </a:endParaRPr>
            </a:p>
          </p:txBody>
        </p:sp>
      </p:grpSp>
      <p:grpSp>
        <p:nvGrpSpPr>
          <p:cNvPr id="25" name="Group 24">
            <a:extLst>
              <a:ext uri="{FF2B5EF4-FFF2-40B4-BE49-F238E27FC236}">
                <a16:creationId xmlns:a16="http://schemas.microsoft.com/office/drawing/2014/main" id="{F8C7ED2E-D6F5-412C-A715-1D0C0FFB880C}"/>
              </a:ext>
            </a:extLst>
          </p:cNvPr>
          <p:cNvGrpSpPr/>
          <p:nvPr/>
        </p:nvGrpSpPr>
        <p:grpSpPr>
          <a:xfrm>
            <a:off x="1873060" y="2427068"/>
            <a:ext cx="7550920" cy="1123457"/>
            <a:chOff x="1873060" y="2427068"/>
            <a:chExt cx="7550920" cy="1123457"/>
          </a:xfrm>
        </p:grpSpPr>
        <p:grpSp>
          <p:nvGrpSpPr>
            <p:cNvPr id="11" name="Group 10">
              <a:extLst>
                <a:ext uri="{FF2B5EF4-FFF2-40B4-BE49-F238E27FC236}">
                  <a16:creationId xmlns:a16="http://schemas.microsoft.com/office/drawing/2014/main" id="{A9B6E0CA-4806-461C-AB36-DC9ED613958F}"/>
                </a:ext>
              </a:extLst>
            </p:cNvPr>
            <p:cNvGrpSpPr/>
            <p:nvPr/>
          </p:nvGrpSpPr>
          <p:grpSpPr>
            <a:xfrm>
              <a:off x="1873060" y="2546197"/>
              <a:ext cx="5432159" cy="1004328"/>
              <a:chOff x="1670391" y="2546197"/>
              <a:chExt cx="5432159" cy="1004328"/>
            </a:xfrm>
          </p:grpSpPr>
          <p:sp>
            <p:nvSpPr>
              <p:cNvPr id="13" name="Rectangle: Rounded Corners 12">
                <a:extLst>
                  <a:ext uri="{FF2B5EF4-FFF2-40B4-BE49-F238E27FC236}">
                    <a16:creationId xmlns:a16="http://schemas.microsoft.com/office/drawing/2014/main" id="{D491C2BE-7234-46D1-97AC-5B94BFB94164}"/>
                  </a:ext>
                </a:extLst>
              </p:cNvPr>
              <p:cNvSpPr/>
              <p:nvPr/>
            </p:nvSpPr>
            <p:spPr>
              <a:xfrm>
                <a:off x="1670391" y="2546197"/>
                <a:ext cx="5432159"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2829491-4904-425D-AEB4-32B6CAC0C45C}"/>
                  </a:ext>
                </a:extLst>
              </p:cNvPr>
              <p:cNvSpPr/>
              <p:nvPr/>
            </p:nvSpPr>
            <p:spPr>
              <a:xfrm>
                <a:off x="1706475" y="2589348"/>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0" name="Picture 12" descr="Cute cartoon letter b smiling face with eyes Vector Image">
                <a:extLst>
                  <a:ext uri="{FF2B5EF4-FFF2-40B4-BE49-F238E27FC236}">
                    <a16:creationId xmlns:a16="http://schemas.microsoft.com/office/drawing/2014/main" id="{502E4A15-9323-4361-9DF1-E16786D40730}"/>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1019" b="70278" l="23300" r="76100">
                            <a14:foregroundMark x1="25400" y1="25926" x2="25000" y2="49537"/>
                            <a14:foregroundMark x1="25000" y1="49537" x2="26400" y2="53704"/>
                            <a14:foregroundMark x1="32200" y1="26852" x2="40800" y2="26574"/>
                            <a14:foregroundMark x1="35500" y1="30556" x2="37000" y2="35000"/>
                            <a14:foregroundMark x1="31700" y1="23519" x2="31700" y2="23519"/>
                            <a14:foregroundMark x1="68600" y1="24167" x2="75800" y2="32222"/>
                            <a14:foregroundMark x1="75800" y1="32222" x2="75700" y2="42037"/>
                            <a14:foregroundMark x1="75700" y1="42037" x2="73000" y2="46389"/>
                            <a14:foregroundMark x1="47500" y1="34630" x2="52800" y2="61019"/>
                            <a14:foregroundMark x1="49200" y1="59074" x2="53000" y2="37407"/>
                            <a14:foregroundMark x1="53000" y1="37407" x2="44900" y2="54352"/>
                            <a14:foregroundMark x1="44900" y1="54352" x2="52700" y2="67037"/>
                            <a14:foregroundMark x1="52700" y1="67037" x2="58400" y2="55833"/>
                            <a14:foregroundMark x1="58400" y1="55833" x2="57100" y2="42963"/>
                            <a14:foregroundMark x1="57100" y1="42963" x2="50600" y2="34630"/>
                            <a14:foregroundMark x1="50600" y1="34630" x2="45200" y2="43704"/>
                            <a14:foregroundMark x1="45200" y1="43704" x2="49900" y2="52407"/>
                            <a14:foregroundMark x1="49900" y1="52407" x2="59400" y2="45370"/>
                            <a14:foregroundMark x1="59400" y1="45370" x2="53100" y2="34907"/>
                            <a14:foregroundMark x1="53100" y1="34907" x2="45900" y2="51389"/>
                            <a14:foregroundMark x1="45900" y1="51389" x2="45500" y2="69815"/>
                            <a14:foregroundMark x1="45500" y1="69815" x2="55400" y2="55185"/>
                            <a14:foregroundMark x1="55400" y1="55185" x2="53600" y2="38519"/>
                            <a14:foregroundMark x1="53600" y1="38519" x2="48600" y2="50000"/>
                            <a14:foregroundMark x1="48600" y1="50000" x2="50400" y2="52778"/>
                            <a14:foregroundMark x1="47800" y1="53519" x2="51400" y2="55278"/>
                            <a14:foregroundMark x1="34100" y1="31944" x2="37900" y2="34815"/>
                            <a14:foregroundMark x1="27800" y1="24630" x2="37400" y2="21481"/>
                            <a14:foregroundMark x1="37400" y1="21481" x2="67000" y2="24167"/>
                            <a14:foregroundMark x1="60200" y1="21481" x2="34600" y2="21019"/>
                            <a14:foregroundMark x1="23500" y1="32130" x2="23300" y2="62593"/>
                            <a14:foregroundMark x1="24500" y1="65741" x2="35300" y2="69907"/>
                            <a14:foregroundMark x1="35300" y1="69907" x2="46700" y2="70370"/>
                            <a14:foregroundMark x1="46700" y1="70370" x2="56200" y2="69722"/>
                            <a14:foregroundMark x1="55700" y1="69722" x2="66000" y2="68519"/>
                            <a14:foregroundMark x1="66000" y1="68519" x2="74200" y2="62593"/>
                            <a14:foregroundMark x1="74200" y1="62593" x2="75100" y2="52778"/>
                            <a14:foregroundMark x1="75100" y1="52778" x2="72200" y2="45926"/>
                            <a14:foregroundMark x1="76100" y1="53519" x2="72700" y2="63056"/>
                            <a14:foregroundMark x1="72700" y1="63056" x2="64000" y2="69259"/>
                            <a14:foregroundMark x1="64000" y1="69259" x2="72500" y2="63056"/>
                            <a14:foregroundMark x1="72500" y1="63056" x2="74400" y2="53519"/>
                          </a14:backgroundRemoval>
                        </a14:imgEffect>
                      </a14:imgLayer>
                    </a14:imgProps>
                  </a:ext>
                  <a:ext uri="{28A0092B-C50C-407E-A947-70E740481C1C}">
                    <a14:useLocalDpi xmlns:a14="http://schemas.microsoft.com/office/drawing/2010/main" val="0"/>
                  </a:ext>
                </a:extLst>
              </a:blip>
              <a:srcRect l="22220" t="19037" r="18880" b="25851"/>
              <a:stretch/>
            </p:blipFill>
            <p:spPr bwMode="auto">
              <a:xfrm>
                <a:off x="1783786" y="2692685"/>
                <a:ext cx="718549" cy="72610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Flowchart: Process 17">
              <a:extLst>
                <a:ext uri="{FF2B5EF4-FFF2-40B4-BE49-F238E27FC236}">
                  <a16:creationId xmlns:a16="http://schemas.microsoft.com/office/drawing/2014/main" id="{84A9C873-9222-4D06-9223-F522B4EF20DC}"/>
                </a:ext>
              </a:extLst>
            </p:cNvPr>
            <p:cNvSpPr/>
            <p:nvPr/>
          </p:nvSpPr>
          <p:spPr>
            <a:xfrm>
              <a:off x="3459131" y="2427068"/>
              <a:ext cx="5964849"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rgbClr val="002060"/>
                  </a:solidFill>
                </a:rPr>
                <a:t>Hồi</a:t>
              </a:r>
              <a:r>
                <a:rPr lang="en-US" sz="2800" dirty="0">
                  <a:solidFill>
                    <a:srgbClr val="002060"/>
                  </a:solidFill>
                </a:rPr>
                <a:t> </a:t>
              </a:r>
              <a:r>
                <a:rPr lang="en-US" sz="2800" dirty="0" err="1">
                  <a:solidFill>
                    <a:srgbClr val="002060"/>
                  </a:solidFill>
                </a:rPr>
                <a:t>hộp</a:t>
              </a:r>
              <a:r>
                <a:rPr lang="en-US" sz="2800" dirty="0">
                  <a:solidFill>
                    <a:srgbClr val="002060"/>
                  </a:solidFill>
                </a:rPr>
                <a:t>, lo </a:t>
              </a:r>
              <a:r>
                <a:rPr lang="en-US" sz="2800" dirty="0" err="1">
                  <a:solidFill>
                    <a:srgbClr val="002060"/>
                  </a:solidFill>
                </a:rPr>
                <a:t>âu</a:t>
              </a:r>
              <a:endParaRPr lang="en-US" sz="2800" dirty="0">
                <a:solidFill>
                  <a:srgbClr val="002060"/>
                </a:solidFill>
              </a:endParaRPr>
            </a:p>
          </p:txBody>
        </p:sp>
      </p:grpSp>
      <p:grpSp>
        <p:nvGrpSpPr>
          <p:cNvPr id="26" name="Group 25">
            <a:extLst>
              <a:ext uri="{FF2B5EF4-FFF2-40B4-BE49-F238E27FC236}">
                <a16:creationId xmlns:a16="http://schemas.microsoft.com/office/drawing/2014/main" id="{B65D3182-3E9F-4162-85D7-1FA81877698F}"/>
              </a:ext>
            </a:extLst>
          </p:cNvPr>
          <p:cNvGrpSpPr/>
          <p:nvPr/>
        </p:nvGrpSpPr>
        <p:grpSpPr>
          <a:xfrm>
            <a:off x="1890822" y="3570883"/>
            <a:ext cx="7516068" cy="1110046"/>
            <a:chOff x="1890822" y="3570883"/>
            <a:chExt cx="7516068" cy="1110046"/>
          </a:xfrm>
        </p:grpSpPr>
        <p:grpSp>
          <p:nvGrpSpPr>
            <p:cNvPr id="12" name="Group 11">
              <a:extLst>
                <a:ext uri="{FF2B5EF4-FFF2-40B4-BE49-F238E27FC236}">
                  <a16:creationId xmlns:a16="http://schemas.microsoft.com/office/drawing/2014/main" id="{B2282C4D-A2A8-4183-90AB-05FB7FE908CD}"/>
                </a:ext>
              </a:extLst>
            </p:cNvPr>
            <p:cNvGrpSpPr/>
            <p:nvPr/>
          </p:nvGrpSpPr>
          <p:grpSpPr>
            <a:xfrm>
              <a:off x="1890822" y="3676601"/>
              <a:ext cx="5432159" cy="1004328"/>
              <a:chOff x="1688153" y="3676601"/>
              <a:chExt cx="5432159" cy="1004328"/>
            </a:xfrm>
          </p:grpSpPr>
          <p:sp>
            <p:nvSpPr>
              <p:cNvPr id="15" name="Rectangle: Rounded Corners 14">
                <a:extLst>
                  <a:ext uri="{FF2B5EF4-FFF2-40B4-BE49-F238E27FC236}">
                    <a16:creationId xmlns:a16="http://schemas.microsoft.com/office/drawing/2014/main" id="{3930D1AB-5DFA-4C78-99AF-9B28A9BBC4BD}"/>
                  </a:ext>
                </a:extLst>
              </p:cNvPr>
              <p:cNvSpPr/>
              <p:nvPr/>
            </p:nvSpPr>
            <p:spPr>
              <a:xfrm>
                <a:off x="1688153" y="3676601"/>
                <a:ext cx="5432159"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ED11912-61F0-40BE-B3B3-2E6886F2A922}"/>
                  </a:ext>
                </a:extLst>
              </p:cNvPr>
              <p:cNvSpPr/>
              <p:nvPr/>
            </p:nvSpPr>
            <p:spPr>
              <a:xfrm>
                <a:off x="1724237" y="3719752"/>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2" name="Picture 14" descr="Cute cartoon letter c smiling face with eyes Vector Image">
                <a:extLst>
                  <a:ext uri="{FF2B5EF4-FFF2-40B4-BE49-F238E27FC236}">
                    <a16:creationId xmlns:a16="http://schemas.microsoft.com/office/drawing/2014/main" id="{05743659-811A-4A86-8F71-5D29825C2DB8}"/>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22778" b="70556" l="23100" r="78200">
                            <a14:foregroundMark x1="23200" y1="44537" x2="31800" y2="60741"/>
                            <a14:foregroundMark x1="31600" y1="63611" x2="43400" y2="68611"/>
                            <a14:foregroundMark x1="43400" y1="68611" x2="55000" y2="70278"/>
                            <a14:foregroundMark x1="55000" y1="70278" x2="65700" y2="68241"/>
                            <a14:foregroundMark x1="65700" y1="68241" x2="73000" y2="61574"/>
                            <a14:foregroundMark x1="73000" y1="61574" x2="73800" y2="59815"/>
                            <a14:foregroundMark x1="75300" y1="60741" x2="66200" y2="66296"/>
                            <a14:foregroundMark x1="66200" y1="66296" x2="39000" y2="68333"/>
                            <a14:foregroundMark x1="38600" y1="68333" x2="61600" y2="70556"/>
                            <a14:foregroundMark x1="40200" y1="23611" x2="53000" y2="22778"/>
                            <a14:foregroundMark x1="53000" y1="22778" x2="66400" y2="24259"/>
                          </a14:backgroundRemoval>
                        </a14:imgEffect>
                      </a14:imgLayer>
                    </a14:imgProps>
                  </a:ext>
                  <a:ext uri="{28A0092B-C50C-407E-A947-70E740481C1C}">
                    <a14:useLocalDpi xmlns:a14="http://schemas.microsoft.com/office/drawing/2010/main" val="0"/>
                  </a:ext>
                </a:extLst>
              </a:blip>
              <a:srcRect l="20957" t="18519" r="15336" b="26370"/>
              <a:stretch/>
            </p:blipFill>
            <p:spPr bwMode="auto">
              <a:xfrm>
                <a:off x="1754473" y="3833752"/>
                <a:ext cx="777174" cy="72610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Flowchart: Process 18">
              <a:extLst>
                <a:ext uri="{FF2B5EF4-FFF2-40B4-BE49-F238E27FC236}">
                  <a16:creationId xmlns:a16="http://schemas.microsoft.com/office/drawing/2014/main" id="{F61A0D38-DC34-411E-A9CD-15671887F48D}"/>
                </a:ext>
              </a:extLst>
            </p:cNvPr>
            <p:cNvSpPr/>
            <p:nvPr/>
          </p:nvSpPr>
          <p:spPr>
            <a:xfrm>
              <a:off x="3442041" y="3570883"/>
              <a:ext cx="5964849"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002060"/>
                  </a:solidFill>
                </a:rPr>
                <a:t>Lòng vui phơi phới</a:t>
              </a:r>
              <a:endParaRPr lang="en-US" sz="2800" dirty="0">
                <a:solidFill>
                  <a:srgbClr val="002060"/>
                </a:solidFill>
              </a:endParaRPr>
            </a:p>
          </p:txBody>
        </p:sp>
      </p:grpSp>
      <p:pic>
        <p:nvPicPr>
          <p:cNvPr id="21" name="Picture 20">
            <a:extLst>
              <a:ext uri="{FF2B5EF4-FFF2-40B4-BE49-F238E27FC236}">
                <a16:creationId xmlns:a16="http://schemas.microsoft.com/office/drawing/2014/main" id="{824E8116-83C1-4885-8A51-327F744353E1}"/>
              </a:ext>
            </a:extLst>
          </p:cNvPr>
          <p:cNvPicPr>
            <a:picLocks noChangeAspect="1"/>
          </p:cNvPicPr>
          <p:nvPr/>
        </p:nvPicPr>
        <p:blipFill>
          <a:blip r:embed="rId15"/>
          <a:stretch>
            <a:fillRect/>
          </a:stretch>
        </p:blipFill>
        <p:spPr>
          <a:xfrm>
            <a:off x="7181603" y="2422707"/>
            <a:ext cx="1329093" cy="1246025"/>
          </a:xfrm>
          <a:prstGeom prst="rect">
            <a:avLst/>
          </a:prstGeom>
        </p:spPr>
      </p:pic>
      <p:pic>
        <p:nvPicPr>
          <p:cNvPr id="23" name="Picture 22">
            <a:extLst>
              <a:ext uri="{FF2B5EF4-FFF2-40B4-BE49-F238E27FC236}">
                <a16:creationId xmlns:a16="http://schemas.microsoft.com/office/drawing/2014/main" id="{5AA0B4BE-2006-4AE7-876C-6D5FD2AAFCBD}"/>
              </a:ext>
            </a:extLst>
          </p:cNvPr>
          <p:cNvPicPr>
            <a:picLocks noChangeAspect="1"/>
          </p:cNvPicPr>
          <p:nvPr/>
        </p:nvPicPr>
        <p:blipFill>
          <a:blip r:embed="rId16"/>
          <a:stretch>
            <a:fillRect/>
          </a:stretch>
        </p:blipFill>
        <p:spPr>
          <a:xfrm>
            <a:off x="7322981" y="3486603"/>
            <a:ext cx="1358137" cy="1273253"/>
          </a:xfrm>
          <a:prstGeom prst="rect">
            <a:avLst/>
          </a:prstGeom>
        </p:spPr>
      </p:pic>
      <p:pic>
        <p:nvPicPr>
          <p:cNvPr id="27" name="Picture 26">
            <a:extLst>
              <a:ext uri="{FF2B5EF4-FFF2-40B4-BE49-F238E27FC236}">
                <a16:creationId xmlns:a16="http://schemas.microsoft.com/office/drawing/2014/main" id="{B03F4F2B-01AF-4A45-8D90-C1454E1E018A}"/>
              </a:ext>
            </a:extLst>
          </p:cNvPr>
          <p:cNvPicPr>
            <a:picLocks noChangeAspect="1"/>
          </p:cNvPicPr>
          <p:nvPr/>
        </p:nvPicPr>
        <p:blipFill>
          <a:blip r:embed="rId15"/>
          <a:stretch>
            <a:fillRect/>
          </a:stretch>
        </p:blipFill>
        <p:spPr>
          <a:xfrm>
            <a:off x="7164024" y="1300172"/>
            <a:ext cx="1329093" cy="1246025"/>
          </a:xfrm>
          <a:prstGeom prst="rect">
            <a:avLst/>
          </a:prstGeom>
        </p:spPr>
      </p:pic>
      <p:pic>
        <p:nvPicPr>
          <p:cNvPr id="28" name="AmthanhThua">
            <a:hlinkClick r:id="" action="ppaction://media"/>
            <a:extLst>
              <a:ext uri="{FF2B5EF4-FFF2-40B4-BE49-F238E27FC236}">
                <a16:creationId xmlns:a16="http://schemas.microsoft.com/office/drawing/2014/main" id="{909E0D94-A5C1-491C-9196-7FD82A20AD83}"/>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67519" y="4386476"/>
            <a:ext cx="731045" cy="731045"/>
          </a:xfrm>
          <a:prstGeom prst="rect">
            <a:avLst/>
          </a:prstGeom>
        </p:spPr>
      </p:pic>
      <p:sp>
        <p:nvSpPr>
          <p:cNvPr id="29" name="TextBox 28">
            <a:extLst>
              <a:ext uri="{FF2B5EF4-FFF2-40B4-BE49-F238E27FC236}">
                <a16:creationId xmlns:a16="http://schemas.microsoft.com/office/drawing/2014/main" id="{EA3404CB-D52B-4F99-9DDD-76F112A777AC}"/>
              </a:ext>
            </a:extLst>
          </p:cNvPr>
          <p:cNvSpPr txBox="1"/>
          <p:nvPr/>
        </p:nvSpPr>
        <p:spPr>
          <a:xfrm>
            <a:off x="-2595434" y="830088"/>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0" name="TextBox 29">
            <a:extLst>
              <a:ext uri="{FF2B5EF4-FFF2-40B4-BE49-F238E27FC236}">
                <a16:creationId xmlns:a16="http://schemas.microsoft.com/office/drawing/2014/main" id="{FF6A24F6-4A49-4CF0-8F1E-6F9085C7924C}"/>
              </a:ext>
            </a:extLst>
          </p:cNvPr>
          <p:cNvSpPr txBox="1"/>
          <p:nvPr/>
        </p:nvSpPr>
        <p:spPr>
          <a:xfrm>
            <a:off x="-2423899" y="3212214"/>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1" name="59c3c5f047238">
            <a:hlinkClick r:id="" action="ppaction://media"/>
            <a:extLst>
              <a:ext uri="{FF2B5EF4-FFF2-40B4-BE49-F238E27FC236}">
                <a16:creationId xmlns:a16="http://schemas.microsoft.com/office/drawing/2014/main" id="{C67A369A-C5A3-43AC-A996-0EEFC89F4F09}"/>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67519" y="-202433"/>
            <a:ext cx="731045" cy="731045"/>
          </a:xfrm>
          <a:prstGeom prst="rect">
            <a:avLst/>
          </a:prstGeom>
        </p:spPr>
      </p:pic>
      <p:pic>
        <p:nvPicPr>
          <p:cNvPr id="32" name="AmthanhThua">
            <a:hlinkClick r:id="" action="ppaction://media"/>
            <a:extLst>
              <a:ext uri="{FF2B5EF4-FFF2-40B4-BE49-F238E27FC236}">
                <a16:creationId xmlns:a16="http://schemas.microsoft.com/office/drawing/2014/main" id="{7EAC4686-EA31-44C1-A05D-CA8265D08C2C}"/>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757593" y="4386476"/>
            <a:ext cx="731045" cy="731045"/>
          </a:xfrm>
          <a:prstGeom prst="rect">
            <a:avLst/>
          </a:prstGeom>
        </p:spPr>
      </p:pic>
    </p:spTree>
    <p:extLst>
      <p:ext uri="{BB962C8B-B14F-4D97-AF65-F5344CB8AC3E}">
        <p14:creationId xmlns:p14="http://schemas.microsoft.com/office/powerpoint/2010/main" val="121460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8"/>
                </p:tgtEl>
              </p:cMediaNode>
            </p:audio>
            <p:audio>
              <p:cMediaNode vol="80000">
                <p:cTn id="15" fill="hold" display="0">
                  <p:stCondLst>
                    <p:cond delay="indefinite"/>
                  </p:stCondLst>
                  <p:endCondLst>
                    <p:cond evt="onStopAudio" delay="0">
                      <p:tgtEl>
                        <p:sldTgt/>
                      </p:tgtEl>
                    </p:cond>
                  </p:endCondLst>
                </p:cTn>
                <p:tgtEl>
                  <p:spTgt spid="31"/>
                </p:tgtEl>
              </p:cMediaNode>
            </p:audio>
            <p:audio>
              <p:cMediaNode vol="80000">
                <p:cTn id="16" fill="hold" display="0">
                  <p:stCondLst>
                    <p:cond delay="indefinite"/>
                  </p:stCondLst>
                  <p:endCondLst>
                    <p:cond evt="onStopAudio" delay="0">
                      <p:tgtEl>
                        <p:sldTgt/>
                      </p:tgtEl>
                    </p:cond>
                  </p:endCondLst>
                </p:cTn>
                <p:tgtEl>
                  <p:spTgt spid="32"/>
                </p:tgtEl>
              </p:cMediaNode>
            </p:audio>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 presetClass="mediacall" presetSubtype="0" fill="hold" nodeType="withEffect">
                                  <p:stCondLst>
                                    <p:cond delay="0"/>
                                  </p:stCondLst>
                                  <p:childTnLst>
                                    <p:cmd type="call" cmd="playFrom(0.0)">
                                      <p:cBhvr>
                                        <p:cTn id="24" dur="4995" fill="hold"/>
                                        <p:tgtEl>
                                          <p:spTgt spid="32"/>
                                        </p:tgtEl>
                                      </p:cBhvr>
                                    </p:cmd>
                                  </p:childTnLst>
                                </p:cTn>
                              </p:par>
                            </p:childTnLst>
                          </p:cTn>
                        </p:par>
                      </p:childTnLst>
                    </p:cTn>
                  </p:par>
                </p:childTnLst>
              </p:cTn>
              <p:nextCondLst>
                <p:cond evt="onClick" delay="0">
                  <p:tgtEl>
                    <p:spTgt spid="24"/>
                  </p:tgtEl>
                </p:cond>
              </p:nextCondLst>
            </p:seq>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 presetClass="mediacall" presetSubtype="0" fill="hold" nodeType="withEffect">
                                  <p:stCondLst>
                                    <p:cond delay="0"/>
                                  </p:stCondLst>
                                  <p:childTnLst>
                                    <p:cmd type="call" cmd="playFrom(0.0)">
                                      <p:cBhvr>
                                        <p:cTn id="32" dur="4995" fill="hold"/>
                                        <p:tgtEl>
                                          <p:spTgt spid="28"/>
                                        </p:tgtEl>
                                      </p:cBhvr>
                                    </p:cmd>
                                  </p:childTnLst>
                                </p:cTn>
                              </p:par>
                            </p:childTnLst>
                          </p:cTn>
                        </p:par>
                      </p:childTnLst>
                    </p:cTn>
                  </p:par>
                </p:childTnLst>
              </p:cTn>
              <p:nextCondLst>
                <p:cond evt="onClick" delay="0">
                  <p:tgtEl>
                    <p:spTgt spid="25"/>
                  </p:tgtEl>
                </p:cond>
              </p:nextCondLst>
            </p:seq>
            <p:seq concurrent="1" nextAc="seek">
              <p:cTn id="33" restart="whenNotActive" fill="hold" evtFilter="cancelBubble" nodeType="interactiveSeq">
                <p:stCondLst>
                  <p:cond evt="onClick" delay="0">
                    <p:tgtEl>
                      <p:spTgt spid="26"/>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 presetClass="mediacall" presetSubtype="0" fill="hold" nodeType="withEffect">
                                  <p:stCondLst>
                                    <p:cond delay="0"/>
                                  </p:stCondLst>
                                  <p:childTnLst>
                                    <p:cmd type="call" cmd="playFrom(0.0)">
                                      <p:cBhvr>
                                        <p:cTn id="40" dur="4576" fill="hold"/>
                                        <p:tgtEl>
                                          <p:spTgt spid="31"/>
                                        </p:tgtEl>
                                      </p:cBhvr>
                                    </p:cmd>
                                  </p:childTnLst>
                                </p:cTn>
                              </p:par>
                            </p:childTnLst>
                          </p:cTn>
                        </p:par>
                      </p:childTnLst>
                    </p:cTn>
                  </p:par>
                </p:childTnLst>
              </p:cTn>
              <p:nextCondLst>
                <p:cond evt="onClick" delay="0">
                  <p:tgtEl>
                    <p:spTgt spid="2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7C514-BB7A-407D-9FA5-AE45827DA09D}"/>
              </a:ext>
            </a:extLst>
          </p:cNvPr>
          <p:cNvSpPr>
            <a:spLocks noGrp="1"/>
          </p:cNvSpPr>
          <p:nvPr>
            <p:ph type="title"/>
          </p:nvPr>
        </p:nvSpPr>
        <p:spPr>
          <a:xfrm>
            <a:off x="2892519" y="1592975"/>
            <a:ext cx="3764400" cy="394800"/>
          </a:xfrm>
        </p:spPr>
        <p:txBody>
          <a:bodyPr/>
          <a:lstStyle/>
          <a:p>
            <a:endParaRPr lang="en-US"/>
          </a:p>
        </p:txBody>
      </p:sp>
      <p:sp>
        <p:nvSpPr>
          <p:cNvPr id="3" name="Subtitle 2">
            <a:extLst>
              <a:ext uri="{FF2B5EF4-FFF2-40B4-BE49-F238E27FC236}">
                <a16:creationId xmlns:a16="http://schemas.microsoft.com/office/drawing/2014/main" id="{ABD08FFC-32F5-4E77-9EAB-8DFBEFEB035A}"/>
              </a:ext>
            </a:extLst>
          </p:cNvPr>
          <p:cNvSpPr>
            <a:spLocks noGrp="1"/>
          </p:cNvSpPr>
          <p:nvPr>
            <p:ph type="subTitle" idx="1"/>
          </p:nvPr>
        </p:nvSpPr>
        <p:spPr>
          <a:xfrm>
            <a:off x="2726719" y="2117125"/>
            <a:ext cx="4095900" cy="1433400"/>
          </a:xfrm>
        </p:spPr>
        <p:txBody>
          <a:bodyPr/>
          <a:lstStyle/>
          <a:p>
            <a:endParaRPr lang="en-US"/>
          </a:p>
        </p:txBody>
      </p:sp>
      <p:pic>
        <p:nvPicPr>
          <p:cNvPr id="8" name="Picture 2" descr="Cute in cartoon style with a farm Royalty Free Vector Image">
            <a:extLst>
              <a:ext uri="{FF2B5EF4-FFF2-40B4-BE49-F238E27FC236}">
                <a16:creationId xmlns:a16="http://schemas.microsoft.com/office/drawing/2014/main" id="{367CAAB1-8D2E-4DD9-8DB2-844DA069A80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778"/>
          <a:stretch/>
        </p:blipFill>
        <p:spPr bwMode="auto">
          <a:xfrm>
            <a:off x="0" y="0"/>
            <a:ext cx="9144000" cy="51480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3">
            <a:extLst>
              <a:ext uri="{FF2B5EF4-FFF2-40B4-BE49-F238E27FC236}">
                <a16:creationId xmlns:a16="http://schemas.microsoft.com/office/drawing/2014/main" id="{C268172B-0F31-4074-A566-13803517209C}"/>
              </a:ext>
            </a:extLst>
          </p:cNvPr>
          <p:cNvSpPr/>
          <p:nvPr/>
        </p:nvSpPr>
        <p:spPr>
          <a:xfrm>
            <a:off x="240030" y="217170"/>
            <a:ext cx="8629650" cy="475488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8A711"/>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600" dirty="0"/>
          </a:p>
        </p:txBody>
      </p:sp>
      <p:sp>
        <p:nvSpPr>
          <p:cNvPr id="4" name="Rectangle 3">
            <a:extLst>
              <a:ext uri="{FF2B5EF4-FFF2-40B4-BE49-F238E27FC236}">
                <a16:creationId xmlns:a16="http://schemas.microsoft.com/office/drawing/2014/main" id="{E6D02907-C0D9-46B3-A823-00FDFC1F5823}"/>
              </a:ext>
            </a:extLst>
          </p:cNvPr>
          <p:cNvSpPr/>
          <p:nvPr/>
        </p:nvSpPr>
        <p:spPr>
          <a:xfrm>
            <a:off x="502920" y="579269"/>
            <a:ext cx="8138160" cy="523220"/>
          </a:xfrm>
          <a:prstGeom prst="rect">
            <a:avLst/>
          </a:prstGeom>
        </p:spPr>
        <p:txBody>
          <a:bodyPr wrap="square">
            <a:spAutoFit/>
          </a:bodyPr>
          <a:lstStyle/>
          <a:p>
            <a:pPr algn="ctr"/>
            <a:r>
              <a:rPr lang="vi-VN" sz="2800" b="1" dirty="0">
                <a:solidFill>
                  <a:srgbClr val="C00000"/>
                </a:solidFill>
                <a:latin typeface="Pattaya" panose="00000500000000000000" pitchFamily="2" charset="-34"/>
                <a:cs typeface="Pattaya" panose="00000500000000000000" pitchFamily="2" charset="-34"/>
              </a:rPr>
              <a:t>Trong bài thơ, người con đã hỏi người cha điều gì?</a:t>
            </a:r>
            <a:endParaRPr lang="vi-VN" sz="4800" b="1" dirty="0">
              <a:solidFill>
                <a:srgbClr val="C00000"/>
              </a:solidFill>
              <a:latin typeface="Pattaya" panose="00000500000000000000" pitchFamily="2" charset="-34"/>
              <a:cs typeface="Pattaya" panose="00000500000000000000" pitchFamily="2" charset="-34"/>
            </a:endParaRPr>
          </a:p>
        </p:txBody>
      </p:sp>
      <p:grpSp>
        <p:nvGrpSpPr>
          <p:cNvPr id="24" name="Group 23">
            <a:extLst>
              <a:ext uri="{FF2B5EF4-FFF2-40B4-BE49-F238E27FC236}">
                <a16:creationId xmlns:a16="http://schemas.microsoft.com/office/drawing/2014/main" id="{A3034581-AB8E-4B05-82AC-3DE2EE41324A}"/>
              </a:ext>
            </a:extLst>
          </p:cNvPr>
          <p:cNvGrpSpPr/>
          <p:nvPr/>
        </p:nvGrpSpPr>
        <p:grpSpPr>
          <a:xfrm>
            <a:off x="1873061" y="1416958"/>
            <a:ext cx="5432158" cy="1060601"/>
            <a:chOff x="1873061" y="1416958"/>
            <a:chExt cx="5432158" cy="1060601"/>
          </a:xfrm>
        </p:grpSpPr>
        <p:grpSp>
          <p:nvGrpSpPr>
            <p:cNvPr id="7" name="Group 6">
              <a:extLst>
                <a:ext uri="{FF2B5EF4-FFF2-40B4-BE49-F238E27FC236}">
                  <a16:creationId xmlns:a16="http://schemas.microsoft.com/office/drawing/2014/main" id="{5B41839B-5CF1-4934-979A-B7275B05EBEF}"/>
                </a:ext>
              </a:extLst>
            </p:cNvPr>
            <p:cNvGrpSpPr/>
            <p:nvPr/>
          </p:nvGrpSpPr>
          <p:grpSpPr>
            <a:xfrm>
              <a:off x="1873061" y="1416958"/>
              <a:ext cx="5432158" cy="1004328"/>
              <a:chOff x="1670392" y="1416958"/>
              <a:chExt cx="5432158" cy="1004328"/>
            </a:xfrm>
          </p:grpSpPr>
          <p:sp>
            <p:nvSpPr>
              <p:cNvPr id="5" name="Rectangle: Rounded Corners 4">
                <a:extLst>
                  <a:ext uri="{FF2B5EF4-FFF2-40B4-BE49-F238E27FC236}">
                    <a16:creationId xmlns:a16="http://schemas.microsoft.com/office/drawing/2014/main" id="{4E1D1E49-BD8A-44BB-B35E-CAC97E6E70E7}"/>
                  </a:ext>
                </a:extLst>
              </p:cNvPr>
              <p:cNvSpPr/>
              <p:nvPr/>
            </p:nvSpPr>
            <p:spPr>
              <a:xfrm>
                <a:off x="1670392" y="1416958"/>
                <a:ext cx="5432158"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398DD1C9-87C8-4DBE-94A8-FC7E73FF98FB}"/>
                  </a:ext>
                </a:extLst>
              </p:cNvPr>
              <p:cNvSpPr/>
              <p:nvPr/>
            </p:nvSpPr>
            <p:spPr>
              <a:xfrm>
                <a:off x="1706475" y="1460109"/>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 name="Picture 10" descr="Cute cartoon letter a smiling face with eyes Vector Image">
                <a:extLst>
                  <a:ext uri="{FF2B5EF4-FFF2-40B4-BE49-F238E27FC236}">
                    <a16:creationId xmlns:a16="http://schemas.microsoft.com/office/drawing/2014/main" id="{7C19B9C9-6EE3-4B66-B4F1-4E7DF373787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2778" b="71019" l="21000" r="78200">
                            <a14:foregroundMark x1="23100" y1="45093" x2="28600" y2="65741"/>
                            <a14:foregroundMark x1="24800" y1="41759" x2="30700" y2="32685"/>
                            <a14:foregroundMark x1="30700" y1="32685" x2="38800" y2="25926"/>
                            <a14:foregroundMark x1="38800" y1="25926" x2="58200" y2="22870"/>
                            <a14:foregroundMark x1="59400" y1="24444" x2="67200" y2="30741"/>
                            <a14:foregroundMark x1="67200" y1="30741" x2="72800" y2="38426"/>
                            <a14:foregroundMark x1="72800" y1="38426" x2="74500" y2="63333"/>
                            <a14:foregroundMark x1="74000" y1="63333" x2="48600" y2="41111"/>
                            <a14:foregroundMark x1="48600" y1="41111" x2="52400" y2="49722"/>
                            <a14:foregroundMark x1="52400" y1="49722" x2="50500" y2="42407"/>
                            <a14:foregroundMark x1="46900" y1="44907" x2="55100" y2="54352"/>
                            <a14:foregroundMark x1="55100" y1="54352" x2="71100" y2="61296"/>
                            <a14:foregroundMark x1="45900" y1="47315" x2="48800" y2="40926"/>
                            <a14:foregroundMark x1="46200" y1="46852" x2="50700" y2="51574"/>
                            <a14:foregroundMark x1="29800" y1="69352" x2="40500" y2="68889"/>
                            <a14:foregroundMark x1="40500" y1="68889" x2="47600" y2="61759"/>
                            <a14:foregroundMark x1="47600" y1="61759" x2="51400" y2="61759"/>
                            <a14:foregroundMark x1="53800" y1="61296" x2="59700" y2="69167"/>
                            <a14:foregroundMark x1="59700" y1="69167" x2="66100" y2="71111"/>
                            <a14:foregroundMark x1="69000" y1="70463" x2="76700" y2="62407"/>
                            <a14:foregroundMark x1="76700" y1="62407" x2="78300" y2="57130"/>
                            <a14:foregroundMark x1="77100" y1="57963" x2="74000" y2="39074"/>
                            <a14:foregroundMark x1="74000" y1="39074" x2="74000" y2="39074"/>
                            <a14:foregroundMark x1="52900" y1="21759" x2="42600" y2="23426"/>
                            <a14:foregroundMark x1="42600" y1="23426" x2="23900" y2="32870"/>
                            <a14:foregroundMark x1="23900" y1="32870" x2="21000" y2="56852"/>
                            <a14:foregroundMark x1="21000" y1="56852" x2="28400" y2="66481"/>
                            <a14:foregroundMark x1="61000" y1="25370" x2="73800" y2="34444"/>
                          </a14:backgroundRemoval>
                        </a14:imgEffect>
                      </a14:imgLayer>
                    </a14:imgProps>
                  </a:ext>
                  <a:ext uri="{28A0092B-C50C-407E-A947-70E740481C1C}">
                    <a14:useLocalDpi xmlns:a14="http://schemas.microsoft.com/office/drawing/2010/main" val="0"/>
                  </a:ext>
                </a:extLst>
              </a:blip>
              <a:srcRect l="21597" t="20444" r="20720" b="27548"/>
              <a:stretch/>
            </p:blipFill>
            <p:spPr bwMode="auto">
              <a:xfrm>
                <a:off x="1771469" y="1592975"/>
                <a:ext cx="653555" cy="636391"/>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Flowchart: Process 16">
              <a:extLst>
                <a:ext uri="{FF2B5EF4-FFF2-40B4-BE49-F238E27FC236}">
                  <a16:creationId xmlns:a16="http://schemas.microsoft.com/office/drawing/2014/main" id="{15351928-2374-490F-9BD8-606E55BEB9C8}"/>
                </a:ext>
              </a:extLst>
            </p:cNvPr>
            <p:cNvSpPr/>
            <p:nvPr/>
          </p:nvSpPr>
          <p:spPr>
            <a:xfrm>
              <a:off x="2751312" y="1418024"/>
              <a:ext cx="4519628"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b="1" dirty="0">
                  <a:solidFill>
                    <a:srgbClr val="002060"/>
                  </a:solidFill>
                </a:rPr>
                <a:t>Cha ơi!/ Sao xa kia chỉ thấy nước, thấy trời/ Không thấy nhà, không thấy cây, không thấy người ở </a:t>
              </a:r>
              <a:r>
                <a:rPr lang="vi-VN" sz="1800" b="1" dirty="0" err="1">
                  <a:solidFill>
                    <a:srgbClr val="002060"/>
                  </a:solidFill>
                </a:rPr>
                <a:t>đó</a:t>
              </a:r>
              <a:r>
                <a:rPr lang="en-US" sz="1800" b="1" dirty="0">
                  <a:solidFill>
                    <a:srgbClr val="002060"/>
                  </a:solidFill>
                </a:rPr>
                <a:t>?</a:t>
              </a:r>
              <a:endParaRPr lang="en-US" sz="3600" b="1" dirty="0">
                <a:solidFill>
                  <a:srgbClr val="002060"/>
                </a:solidFill>
              </a:endParaRPr>
            </a:p>
          </p:txBody>
        </p:sp>
      </p:grpSp>
      <p:grpSp>
        <p:nvGrpSpPr>
          <p:cNvPr id="25" name="Group 24">
            <a:extLst>
              <a:ext uri="{FF2B5EF4-FFF2-40B4-BE49-F238E27FC236}">
                <a16:creationId xmlns:a16="http://schemas.microsoft.com/office/drawing/2014/main" id="{F8C7ED2E-D6F5-412C-A715-1D0C0FFB880C}"/>
              </a:ext>
            </a:extLst>
          </p:cNvPr>
          <p:cNvGrpSpPr/>
          <p:nvPr/>
        </p:nvGrpSpPr>
        <p:grpSpPr>
          <a:xfrm>
            <a:off x="1873060" y="2541464"/>
            <a:ext cx="5432159" cy="1059535"/>
            <a:chOff x="1873060" y="2541464"/>
            <a:chExt cx="5432159" cy="1059535"/>
          </a:xfrm>
        </p:grpSpPr>
        <p:grpSp>
          <p:nvGrpSpPr>
            <p:cNvPr id="11" name="Group 10">
              <a:extLst>
                <a:ext uri="{FF2B5EF4-FFF2-40B4-BE49-F238E27FC236}">
                  <a16:creationId xmlns:a16="http://schemas.microsoft.com/office/drawing/2014/main" id="{A9B6E0CA-4806-461C-AB36-DC9ED613958F}"/>
                </a:ext>
              </a:extLst>
            </p:cNvPr>
            <p:cNvGrpSpPr/>
            <p:nvPr/>
          </p:nvGrpSpPr>
          <p:grpSpPr>
            <a:xfrm>
              <a:off x="1873060" y="2546197"/>
              <a:ext cx="5432159" cy="1004328"/>
              <a:chOff x="1670391" y="2546197"/>
              <a:chExt cx="5432159" cy="1004328"/>
            </a:xfrm>
          </p:grpSpPr>
          <p:sp>
            <p:nvSpPr>
              <p:cNvPr id="13" name="Rectangle: Rounded Corners 12">
                <a:extLst>
                  <a:ext uri="{FF2B5EF4-FFF2-40B4-BE49-F238E27FC236}">
                    <a16:creationId xmlns:a16="http://schemas.microsoft.com/office/drawing/2014/main" id="{D491C2BE-7234-46D1-97AC-5B94BFB94164}"/>
                  </a:ext>
                </a:extLst>
              </p:cNvPr>
              <p:cNvSpPr/>
              <p:nvPr/>
            </p:nvSpPr>
            <p:spPr>
              <a:xfrm>
                <a:off x="1670391" y="2546197"/>
                <a:ext cx="5432159"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2829491-4904-425D-AEB4-32B6CAC0C45C}"/>
                  </a:ext>
                </a:extLst>
              </p:cNvPr>
              <p:cNvSpPr/>
              <p:nvPr/>
            </p:nvSpPr>
            <p:spPr>
              <a:xfrm>
                <a:off x="1706475" y="2589348"/>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0" name="Picture 12" descr="Cute cartoon letter b smiling face with eyes Vector Image">
                <a:extLst>
                  <a:ext uri="{FF2B5EF4-FFF2-40B4-BE49-F238E27FC236}">
                    <a16:creationId xmlns:a16="http://schemas.microsoft.com/office/drawing/2014/main" id="{502E4A15-9323-4361-9DF1-E16786D40730}"/>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019" b="70278" l="23300" r="76100">
                            <a14:foregroundMark x1="25400" y1="25926" x2="25000" y2="49537"/>
                            <a14:foregroundMark x1="25000" y1="49537" x2="26400" y2="53704"/>
                            <a14:foregroundMark x1="32200" y1="26852" x2="40800" y2="26574"/>
                            <a14:foregroundMark x1="35500" y1="30556" x2="37000" y2="35000"/>
                            <a14:foregroundMark x1="31700" y1="23519" x2="31700" y2="23519"/>
                            <a14:foregroundMark x1="68600" y1="24167" x2="75800" y2="32222"/>
                            <a14:foregroundMark x1="75800" y1="32222" x2="75700" y2="42037"/>
                            <a14:foregroundMark x1="75700" y1="42037" x2="73000" y2="46389"/>
                            <a14:foregroundMark x1="47500" y1="34630" x2="52800" y2="61019"/>
                            <a14:foregroundMark x1="49200" y1="59074" x2="53000" y2="37407"/>
                            <a14:foregroundMark x1="53000" y1="37407" x2="44900" y2="54352"/>
                            <a14:foregroundMark x1="44900" y1="54352" x2="52700" y2="67037"/>
                            <a14:foregroundMark x1="52700" y1="67037" x2="58400" y2="55833"/>
                            <a14:foregroundMark x1="58400" y1="55833" x2="57100" y2="42963"/>
                            <a14:foregroundMark x1="57100" y1="42963" x2="50600" y2="34630"/>
                            <a14:foregroundMark x1="50600" y1="34630" x2="45200" y2="43704"/>
                            <a14:foregroundMark x1="45200" y1="43704" x2="49900" y2="52407"/>
                            <a14:foregroundMark x1="49900" y1="52407" x2="59400" y2="45370"/>
                            <a14:foregroundMark x1="59400" y1="45370" x2="53100" y2="34907"/>
                            <a14:foregroundMark x1="53100" y1="34907" x2="45900" y2="51389"/>
                            <a14:foregroundMark x1="45900" y1="51389" x2="45500" y2="69815"/>
                            <a14:foregroundMark x1="45500" y1="69815" x2="55400" y2="55185"/>
                            <a14:foregroundMark x1="55400" y1="55185" x2="53600" y2="38519"/>
                            <a14:foregroundMark x1="53600" y1="38519" x2="48600" y2="50000"/>
                            <a14:foregroundMark x1="48600" y1="50000" x2="50400" y2="52778"/>
                            <a14:foregroundMark x1="47800" y1="53519" x2="51400" y2="55278"/>
                            <a14:foregroundMark x1="34100" y1="31944" x2="37900" y2="34815"/>
                            <a14:foregroundMark x1="27800" y1="24630" x2="37400" y2="21481"/>
                            <a14:foregroundMark x1="37400" y1="21481" x2="67000" y2="24167"/>
                            <a14:foregroundMark x1="60200" y1="21481" x2="34600" y2="21019"/>
                            <a14:foregroundMark x1="23500" y1="32130" x2="23300" y2="62593"/>
                            <a14:foregroundMark x1="24500" y1="65741" x2="35300" y2="69907"/>
                            <a14:foregroundMark x1="35300" y1="69907" x2="46700" y2="70370"/>
                            <a14:foregroundMark x1="46700" y1="70370" x2="56200" y2="69722"/>
                            <a14:foregroundMark x1="55700" y1="69722" x2="66000" y2="68519"/>
                            <a14:foregroundMark x1="66000" y1="68519" x2="74200" y2="62593"/>
                            <a14:foregroundMark x1="74200" y1="62593" x2="75100" y2="52778"/>
                            <a14:foregroundMark x1="75100" y1="52778" x2="72200" y2="45926"/>
                            <a14:foregroundMark x1="76100" y1="53519" x2="72700" y2="63056"/>
                            <a14:foregroundMark x1="72700" y1="63056" x2="64000" y2="69259"/>
                            <a14:foregroundMark x1="64000" y1="69259" x2="72500" y2="63056"/>
                            <a14:foregroundMark x1="72500" y1="63056" x2="74400" y2="53519"/>
                          </a14:backgroundRemoval>
                        </a14:imgEffect>
                      </a14:imgLayer>
                    </a14:imgProps>
                  </a:ext>
                  <a:ext uri="{28A0092B-C50C-407E-A947-70E740481C1C}">
                    <a14:useLocalDpi xmlns:a14="http://schemas.microsoft.com/office/drawing/2010/main" val="0"/>
                  </a:ext>
                </a:extLst>
              </a:blip>
              <a:srcRect l="22220" t="19037" r="18880" b="25851"/>
              <a:stretch/>
            </p:blipFill>
            <p:spPr bwMode="auto">
              <a:xfrm>
                <a:off x="1783786" y="2692685"/>
                <a:ext cx="718549" cy="72610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Flowchart: Process 17">
              <a:extLst>
                <a:ext uri="{FF2B5EF4-FFF2-40B4-BE49-F238E27FC236}">
                  <a16:creationId xmlns:a16="http://schemas.microsoft.com/office/drawing/2014/main" id="{84A9C873-9222-4D06-9223-F522B4EF20DC}"/>
                </a:ext>
              </a:extLst>
            </p:cNvPr>
            <p:cNvSpPr/>
            <p:nvPr/>
          </p:nvSpPr>
          <p:spPr>
            <a:xfrm>
              <a:off x="2722583" y="2541464"/>
              <a:ext cx="4543977"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b="1" dirty="0">
                  <a:solidFill>
                    <a:srgbClr val="002060"/>
                  </a:solidFill>
                </a:rPr>
                <a:t> Cha ơi!/ Sao xa kia chỉ thấy nước, thấy trời/ Không thấy nhà, không thấy cây, không thấy cánh buồm ở </a:t>
              </a:r>
              <a:r>
                <a:rPr lang="vi-VN" sz="1800" b="1" dirty="0" err="1">
                  <a:solidFill>
                    <a:srgbClr val="002060"/>
                  </a:solidFill>
                </a:rPr>
                <a:t>đó</a:t>
              </a:r>
              <a:r>
                <a:rPr lang="en-US" sz="1800" b="1" dirty="0">
                  <a:solidFill>
                    <a:srgbClr val="002060"/>
                  </a:solidFill>
                </a:rPr>
                <a:t>?</a:t>
              </a:r>
              <a:endParaRPr lang="en-US" sz="3600" b="1" dirty="0">
                <a:solidFill>
                  <a:srgbClr val="002060"/>
                </a:solidFill>
              </a:endParaRPr>
            </a:p>
          </p:txBody>
        </p:sp>
      </p:grpSp>
      <p:grpSp>
        <p:nvGrpSpPr>
          <p:cNvPr id="26" name="Group 25">
            <a:extLst>
              <a:ext uri="{FF2B5EF4-FFF2-40B4-BE49-F238E27FC236}">
                <a16:creationId xmlns:a16="http://schemas.microsoft.com/office/drawing/2014/main" id="{B65D3182-3E9F-4162-85D7-1FA81877698F}"/>
              </a:ext>
            </a:extLst>
          </p:cNvPr>
          <p:cNvGrpSpPr/>
          <p:nvPr/>
        </p:nvGrpSpPr>
        <p:grpSpPr>
          <a:xfrm>
            <a:off x="1890822" y="3676601"/>
            <a:ext cx="5432159" cy="1062964"/>
            <a:chOff x="1890822" y="3676601"/>
            <a:chExt cx="5432159" cy="1062964"/>
          </a:xfrm>
        </p:grpSpPr>
        <p:grpSp>
          <p:nvGrpSpPr>
            <p:cNvPr id="12" name="Group 11">
              <a:extLst>
                <a:ext uri="{FF2B5EF4-FFF2-40B4-BE49-F238E27FC236}">
                  <a16:creationId xmlns:a16="http://schemas.microsoft.com/office/drawing/2014/main" id="{B2282C4D-A2A8-4183-90AB-05FB7FE908CD}"/>
                </a:ext>
              </a:extLst>
            </p:cNvPr>
            <p:cNvGrpSpPr/>
            <p:nvPr/>
          </p:nvGrpSpPr>
          <p:grpSpPr>
            <a:xfrm>
              <a:off x="1890822" y="3676601"/>
              <a:ext cx="5432159" cy="1004328"/>
              <a:chOff x="1688153" y="3676601"/>
              <a:chExt cx="5432159" cy="1004328"/>
            </a:xfrm>
          </p:grpSpPr>
          <p:sp>
            <p:nvSpPr>
              <p:cNvPr id="15" name="Rectangle: Rounded Corners 14">
                <a:extLst>
                  <a:ext uri="{FF2B5EF4-FFF2-40B4-BE49-F238E27FC236}">
                    <a16:creationId xmlns:a16="http://schemas.microsoft.com/office/drawing/2014/main" id="{3930D1AB-5DFA-4C78-99AF-9B28A9BBC4BD}"/>
                  </a:ext>
                </a:extLst>
              </p:cNvPr>
              <p:cNvSpPr/>
              <p:nvPr/>
            </p:nvSpPr>
            <p:spPr>
              <a:xfrm>
                <a:off x="1688153" y="3676601"/>
                <a:ext cx="5432159"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ED11912-61F0-40BE-B3B3-2E6886F2A922}"/>
                  </a:ext>
                </a:extLst>
              </p:cNvPr>
              <p:cNvSpPr/>
              <p:nvPr/>
            </p:nvSpPr>
            <p:spPr>
              <a:xfrm>
                <a:off x="1724237" y="3719752"/>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2" name="Picture 14" descr="Cute cartoon letter c smiling face with eyes Vector Image">
                <a:extLst>
                  <a:ext uri="{FF2B5EF4-FFF2-40B4-BE49-F238E27FC236}">
                    <a16:creationId xmlns:a16="http://schemas.microsoft.com/office/drawing/2014/main" id="{05743659-811A-4A86-8F71-5D29825C2DB8}"/>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2778" b="70556" l="23100" r="78200">
                            <a14:foregroundMark x1="23200" y1="44537" x2="31800" y2="60741"/>
                            <a14:foregroundMark x1="31600" y1="63611" x2="43400" y2="68611"/>
                            <a14:foregroundMark x1="43400" y1="68611" x2="55000" y2="70278"/>
                            <a14:foregroundMark x1="55000" y1="70278" x2="65700" y2="68241"/>
                            <a14:foregroundMark x1="65700" y1="68241" x2="73000" y2="61574"/>
                            <a14:foregroundMark x1="73000" y1="61574" x2="73800" y2="59815"/>
                            <a14:foregroundMark x1="75300" y1="60741" x2="66200" y2="66296"/>
                            <a14:foregroundMark x1="66200" y1="66296" x2="39000" y2="68333"/>
                            <a14:foregroundMark x1="38600" y1="68333" x2="61600" y2="70556"/>
                            <a14:foregroundMark x1="40200" y1="23611" x2="53000" y2="22778"/>
                            <a14:foregroundMark x1="53000" y1="22778" x2="66400" y2="24259"/>
                          </a14:backgroundRemoval>
                        </a14:imgEffect>
                      </a14:imgLayer>
                    </a14:imgProps>
                  </a:ext>
                  <a:ext uri="{28A0092B-C50C-407E-A947-70E740481C1C}">
                    <a14:useLocalDpi xmlns:a14="http://schemas.microsoft.com/office/drawing/2010/main" val="0"/>
                  </a:ext>
                </a:extLst>
              </a:blip>
              <a:srcRect l="20957" t="18519" r="15336" b="26370"/>
              <a:stretch/>
            </p:blipFill>
            <p:spPr bwMode="auto">
              <a:xfrm>
                <a:off x="1754473" y="3833752"/>
                <a:ext cx="777174" cy="72610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Flowchart: Process 18">
              <a:extLst>
                <a:ext uri="{FF2B5EF4-FFF2-40B4-BE49-F238E27FC236}">
                  <a16:creationId xmlns:a16="http://schemas.microsoft.com/office/drawing/2014/main" id="{F61A0D38-DC34-411E-A9CD-15671887F48D}"/>
                </a:ext>
              </a:extLst>
            </p:cNvPr>
            <p:cNvSpPr/>
            <p:nvPr/>
          </p:nvSpPr>
          <p:spPr>
            <a:xfrm>
              <a:off x="2799310" y="3680030"/>
              <a:ext cx="4467250"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b="1" dirty="0">
                  <a:solidFill>
                    <a:srgbClr val="002060"/>
                  </a:solidFill>
                </a:rPr>
                <a:t>Cha ơi!/ Sao xa kia chỉ thấy nước, thấy mây/ Không thấy nhà, không thấy cây, không thấy người ở </a:t>
              </a:r>
              <a:r>
                <a:rPr lang="vi-VN" sz="1800" b="1" dirty="0" err="1">
                  <a:solidFill>
                    <a:srgbClr val="002060"/>
                  </a:solidFill>
                </a:rPr>
                <a:t>đó</a:t>
              </a:r>
              <a:r>
                <a:rPr lang="en-US" sz="1800" b="1" dirty="0">
                  <a:solidFill>
                    <a:srgbClr val="002060"/>
                  </a:solidFill>
                </a:rPr>
                <a:t>?</a:t>
              </a:r>
              <a:endParaRPr lang="en-US" sz="3600" b="1" dirty="0">
                <a:solidFill>
                  <a:srgbClr val="002060"/>
                </a:solidFill>
              </a:endParaRPr>
            </a:p>
          </p:txBody>
        </p:sp>
      </p:grpSp>
      <p:pic>
        <p:nvPicPr>
          <p:cNvPr id="21" name="Picture 20">
            <a:extLst>
              <a:ext uri="{FF2B5EF4-FFF2-40B4-BE49-F238E27FC236}">
                <a16:creationId xmlns:a16="http://schemas.microsoft.com/office/drawing/2014/main" id="{824E8116-83C1-4885-8A51-327F744353E1}"/>
              </a:ext>
            </a:extLst>
          </p:cNvPr>
          <p:cNvPicPr>
            <a:picLocks noChangeAspect="1"/>
          </p:cNvPicPr>
          <p:nvPr/>
        </p:nvPicPr>
        <p:blipFill>
          <a:blip r:embed="rId13"/>
          <a:stretch>
            <a:fillRect/>
          </a:stretch>
        </p:blipFill>
        <p:spPr>
          <a:xfrm>
            <a:off x="7181603" y="2422707"/>
            <a:ext cx="1329093" cy="1246025"/>
          </a:xfrm>
          <a:prstGeom prst="rect">
            <a:avLst/>
          </a:prstGeom>
        </p:spPr>
      </p:pic>
      <p:pic>
        <p:nvPicPr>
          <p:cNvPr id="23" name="Picture 22">
            <a:extLst>
              <a:ext uri="{FF2B5EF4-FFF2-40B4-BE49-F238E27FC236}">
                <a16:creationId xmlns:a16="http://schemas.microsoft.com/office/drawing/2014/main" id="{5AA0B4BE-2006-4AE7-876C-6D5FD2AAFCBD}"/>
              </a:ext>
            </a:extLst>
          </p:cNvPr>
          <p:cNvPicPr>
            <a:picLocks noChangeAspect="1"/>
          </p:cNvPicPr>
          <p:nvPr/>
        </p:nvPicPr>
        <p:blipFill>
          <a:blip r:embed="rId14"/>
          <a:stretch>
            <a:fillRect/>
          </a:stretch>
        </p:blipFill>
        <p:spPr>
          <a:xfrm>
            <a:off x="7289719" y="1253376"/>
            <a:ext cx="1358137" cy="1273253"/>
          </a:xfrm>
          <a:prstGeom prst="rect">
            <a:avLst/>
          </a:prstGeom>
        </p:spPr>
      </p:pic>
      <p:pic>
        <p:nvPicPr>
          <p:cNvPr id="27" name="Picture 26">
            <a:extLst>
              <a:ext uri="{FF2B5EF4-FFF2-40B4-BE49-F238E27FC236}">
                <a16:creationId xmlns:a16="http://schemas.microsoft.com/office/drawing/2014/main" id="{B03F4F2B-01AF-4A45-8D90-C1454E1E018A}"/>
              </a:ext>
            </a:extLst>
          </p:cNvPr>
          <p:cNvPicPr>
            <a:picLocks noChangeAspect="1"/>
          </p:cNvPicPr>
          <p:nvPr/>
        </p:nvPicPr>
        <p:blipFill>
          <a:blip r:embed="rId13"/>
          <a:stretch>
            <a:fillRect/>
          </a:stretch>
        </p:blipFill>
        <p:spPr>
          <a:xfrm>
            <a:off x="7229708" y="3613372"/>
            <a:ext cx="1329093" cy="1246025"/>
          </a:xfrm>
          <a:prstGeom prst="rect">
            <a:avLst/>
          </a:prstGeom>
        </p:spPr>
      </p:pic>
      <p:pic>
        <p:nvPicPr>
          <p:cNvPr id="28" name="AmthanhThua">
            <a:hlinkClick r:id="" action="ppaction://media"/>
            <a:extLst>
              <a:ext uri="{FF2B5EF4-FFF2-40B4-BE49-F238E27FC236}">
                <a16:creationId xmlns:a16="http://schemas.microsoft.com/office/drawing/2014/main" id="{909E0D94-A5C1-491C-9196-7FD82A20AD8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67519" y="4386476"/>
            <a:ext cx="731045" cy="731045"/>
          </a:xfrm>
          <a:prstGeom prst="rect">
            <a:avLst/>
          </a:prstGeom>
        </p:spPr>
      </p:pic>
      <p:sp>
        <p:nvSpPr>
          <p:cNvPr id="29" name="TextBox 28">
            <a:extLst>
              <a:ext uri="{FF2B5EF4-FFF2-40B4-BE49-F238E27FC236}">
                <a16:creationId xmlns:a16="http://schemas.microsoft.com/office/drawing/2014/main" id="{EA3404CB-D52B-4F99-9DDD-76F112A777AC}"/>
              </a:ext>
            </a:extLst>
          </p:cNvPr>
          <p:cNvSpPr txBox="1"/>
          <p:nvPr/>
        </p:nvSpPr>
        <p:spPr>
          <a:xfrm>
            <a:off x="-2595434" y="830088"/>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0" name="TextBox 29">
            <a:extLst>
              <a:ext uri="{FF2B5EF4-FFF2-40B4-BE49-F238E27FC236}">
                <a16:creationId xmlns:a16="http://schemas.microsoft.com/office/drawing/2014/main" id="{FF6A24F6-4A49-4CF0-8F1E-6F9085C7924C}"/>
              </a:ext>
            </a:extLst>
          </p:cNvPr>
          <p:cNvSpPr txBox="1"/>
          <p:nvPr/>
        </p:nvSpPr>
        <p:spPr>
          <a:xfrm>
            <a:off x="-2423899" y="3212214"/>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1" name="59c3c5f047238">
            <a:hlinkClick r:id="" action="ppaction://media"/>
            <a:extLst>
              <a:ext uri="{FF2B5EF4-FFF2-40B4-BE49-F238E27FC236}">
                <a16:creationId xmlns:a16="http://schemas.microsoft.com/office/drawing/2014/main" id="{C67A369A-C5A3-43AC-A996-0EEFC89F4F09}"/>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67519" y="-202433"/>
            <a:ext cx="731045" cy="731045"/>
          </a:xfrm>
          <a:prstGeom prst="rect">
            <a:avLst/>
          </a:prstGeom>
        </p:spPr>
      </p:pic>
      <p:pic>
        <p:nvPicPr>
          <p:cNvPr id="32" name="AmthanhThua">
            <a:hlinkClick r:id="" action="ppaction://media"/>
            <a:extLst>
              <a:ext uri="{FF2B5EF4-FFF2-40B4-BE49-F238E27FC236}">
                <a16:creationId xmlns:a16="http://schemas.microsoft.com/office/drawing/2014/main" id="{7EAC4686-EA31-44C1-A05D-CA8265D08C2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757593" y="4386476"/>
            <a:ext cx="731045" cy="731045"/>
          </a:xfrm>
          <a:prstGeom prst="rect">
            <a:avLst/>
          </a:prstGeom>
        </p:spPr>
      </p:pic>
      <p:pic>
        <p:nvPicPr>
          <p:cNvPr id="34" name="Picture 33">
            <a:hlinkClick r:id="rId16" action="ppaction://hlinksldjump"/>
            <a:extLst>
              <a:ext uri="{FF2B5EF4-FFF2-40B4-BE49-F238E27FC236}">
                <a16:creationId xmlns:a16="http://schemas.microsoft.com/office/drawing/2014/main" id="{74E03440-AEC8-4028-9E60-E74830B003C5}"/>
              </a:ext>
            </a:extLst>
          </p:cNvPr>
          <p:cNvPicPr>
            <a:picLocks noChangeAspect="1"/>
          </p:cNvPicPr>
          <p:nvPr/>
        </p:nvPicPr>
        <p:blipFill>
          <a:blip r:embed="rId17"/>
          <a:stretch>
            <a:fillRect/>
          </a:stretch>
        </p:blipFill>
        <p:spPr>
          <a:xfrm>
            <a:off x="-554242" y="2846008"/>
            <a:ext cx="2529839" cy="2371724"/>
          </a:xfrm>
          <a:prstGeom prst="rect">
            <a:avLst/>
          </a:prstGeom>
        </p:spPr>
      </p:pic>
    </p:spTree>
    <p:extLst>
      <p:ext uri="{BB962C8B-B14F-4D97-AF65-F5344CB8AC3E}">
        <p14:creationId xmlns:p14="http://schemas.microsoft.com/office/powerpoint/2010/main" val="57056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8"/>
                </p:tgtEl>
              </p:cMediaNode>
            </p:audio>
            <p:audio>
              <p:cMediaNode vol="80000">
                <p:cTn id="15" fill="hold" display="0">
                  <p:stCondLst>
                    <p:cond delay="indefinite"/>
                  </p:stCondLst>
                  <p:endCondLst>
                    <p:cond evt="onStopAudio" delay="0">
                      <p:tgtEl>
                        <p:sldTgt/>
                      </p:tgtEl>
                    </p:cond>
                  </p:endCondLst>
                </p:cTn>
                <p:tgtEl>
                  <p:spTgt spid="31"/>
                </p:tgtEl>
              </p:cMediaNode>
            </p:audio>
            <p:audio>
              <p:cMediaNode vol="80000">
                <p:cTn id="16" fill="hold" display="0">
                  <p:stCondLst>
                    <p:cond delay="indefinite"/>
                  </p:stCondLst>
                  <p:endCondLst>
                    <p:cond evt="onStopAudio" delay="0">
                      <p:tgtEl>
                        <p:sldTgt/>
                      </p:tgtEl>
                    </p:cond>
                  </p:endCondLst>
                </p:cTn>
                <p:tgtEl>
                  <p:spTgt spid="32"/>
                </p:tgtEl>
              </p:cMediaNode>
            </p:audio>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 presetClass="mediacall" presetSubtype="0" fill="hold" nodeType="withEffect">
                                  <p:stCondLst>
                                    <p:cond delay="0"/>
                                  </p:stCondLst>
                                  <p:childTnLst>
                                    <p:cmd type="call" cmd="playFrom(0.0)">
                                      <p:cBhvr>
                                        <p:cTn id="24" dur="4576" fill="hold"/>
                                        <p:tgtEl>
                                          <p:spTgt spid="31"/>
                                        </p:tgtEl>
                                      </p:cBhvr>
                                    </p:cmd>
                                  </p:childTnLst>
                                </p:cTn>
                              </p:par>
                            </p:childTnLst>
                          </p:cTn>
                        </p:par>
                      </p:childTnLst>
                    </p:cTn>
                  </p:par>
                </p:childTnLst>
              </p:cTn>
              <p:nextCondLst>
                <p:cond evt="onClick" delay="0">
                  <p:tgtEl>
                    <p:spTgt spid="24"/>
                  </p:tgtEl>
                </p:cond>
              </p:nextCondLst>
            </p:seq>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 presetClass="mediacall" presetSubtype="0" fill="hold" nodeType="withEffect">
                                  <p:stCondLst>
                                    <p:cond delay="0"/>
                                  </p:stCondLst>
                                  <p:childTnLst>
                                    <p:cmd type="call" cmd="playFrom(0.0)">
                                      <p:cBhvr>
                                        <p:cTn id="32" dur="4995" fill="hold"/>
                                        <p:tgtEl>
                                          <p:spTgt spid="28"/>
                                        </p:tgtEl>
                                      </p:cBhvr>
                                    </p:cmd>
                                  </p:childTnLst>
                                </p:cTn>
                              </p:par>
                            </p:childTnLst>
                          </p:cTn>
                        </p:par>
                      </p:childTnLst>
                    </p:cTn>
                  </p:par>
                </p:childTnLst>
              </p:cTn>
              <p:nextCondLst>
                <p:cond evt="onClick" delay="0">
                  <p:tgtEl>
                    <p:spTgt spid="25"/>
                  </p:tgtEl>
                </p:cond>
              </p:nextCondLst>
            </p:seq>
            <p:seq concurrent="1" nextAc="seek">
              <p:cTn id="33" restart="whenNotActive" fill="hold" evtFilter="cancelBubble" nodeType="interactiveSeq">
                <p:stCondLst>
                  <p:cond evt="onClick" delay="0">
                    <p:tgtEl>
                      <p:spTgt spid="26"/>
                    </p:tgtEl>
                  </p:cond>
                </p:stCondLst>
                <p:endSync evt="end" delay="0">
                  <p:rtn val="all"/>
                </p:endSync>
                <p:childTnLst>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 presetClass="mediacall" presetSubtype="0" fill="hold" nodeType="withEffect">
                                  <p:stCondLst>
                                    <p:cond delay="0"/>
                                  </p:stCondLst>
                                  <p:childTnLst>
                                    <p:cmd type="call" cmd="playFrom(0.0)">
                                      <p:cBhvr>
                                        <p:cTn id="40" dur="4995" fill="hold"/>
                                        <p:tgtEl>
                                          <p:spTgt spid="32"/>
                                        </p:tgtEl>
                                      </p:cBhvr>
                                    </p:cmd>
                                  </p:childTnLst>
                                </p:cTn>
                              </p:par>
                            </p:childTnLst>
                          </p:cTn>
                        </p:par>
                      </p:childTnLst>
                    </p:cTn>
                  </p:par>
                </p:childTnLst>
              </p:cTn>
              <p:nextCondLst>
                <p:cond evt="onClick" delay="0">
                  <p:tgtEl>
                    <p:spTgt spid="2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7C514-BB7A-407D-9FA5-AE45827DA09D}"/>
              </a:ext>
            </a:extLst>
          </p:cNvPr>
          <p:cNvSpPr>
            <a:spLocks noGrp="1"/>
          </p:cNvSpPr>
          <p:nvPr>
            <p:ph type="title"/>
          </p:nvPr>
        </p:nvSpPr>
        <p:spPr>
          <a:xfrm>
            <a:off x="2892519" y="1444385"/>
            <a:ext cx="3764400" cy="394800"/>
          </a:xfrm>
        </p:spPr>
        <p:txBody>
          <a:bodyPr/>
          <a:lstStyle/>
          <a:p>
            <a:endParaRPr lang="en-US"/>
          </a:p>
        </p:txBody>
      </p:sp>
      <p:sp>
        <p:nvSpPr>
          <p:cNvPr id="3" name="Subtitle 2">
            <a:extLst>
              <a:ext uri="{FF2B5EF4-FFF2-40B4-BE49-F238E27FC236}">
                <a16:creationId xmlns:a16="http://schemas.microsoft.com/office/drawing/2014/main" id="{ABD08FFC-32F5-4E77-9EAB-8DFBEFEB035A}"/>
              </a:ext>
            </a:extLst>
          </p:cNvPr>
          <p:cNvSpPr>
            <a:spLocks noGrp="1"/>
          </p:cNvSpPr>
          <p:nvPr>
            <p:ph type="subTitle" idx="1"/>
          </p:nvPr>
        </p:nvSpPr>
        <p:spPr>
          <a:xfrm>
            <a:off x="2726719" y="1968535"/>
            <a:ext cx="4095900" cy="1433400"/>
          </a:xfrm>
        </p:spPr>
        <p:txBody>
          <a:bodyPr/>
          <a:lstStyle/>
          <a:p>
            <a:endParaRPr lang="en-US"/>
          </a:p>
        </p:txBody>
      </p:sp>
      <p:pic>
        <p:nvPicPr>
          <p:cNvPr id="8" name="Picture 2" descr="Cute in cartoon style with a farm Royalty Free Vector Image">
            <a:extLst>
              <a:ext uri="{FF2B5EF4-FFF2-40B4-BE49-F238E27FC236}">
                <a16:creationId xmlns:a16="http://schemas.microsoft.com/office/drawing/2014/main" id="{367CAAB1-8D2E-4DD9-8DB2-844DA069A80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778"/>
          <a:stretch/>
        </p:blipFill>
        <p:spPr bwMode="auto">
          <a:xfrm>
            <a:off x="0" y="0"/>
            <a:ext cx="9144000" cy="51480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3">
            <a:extLst>
              <a:ext uri="{FF2B5EF4-FFF2-40B4-BE49-F238E27FC236}">
                <a16:creationId xmlns:a16="http://schemas.microsoft.com/office/drawing/2014/main" id="{C268172B-0F31-4074-A566-13803517209C}"/>
              </a:ext>
            </a:extLst>
          </p:cNvPr>
          <p:cNvSpPr/>
          <p:nvPr/>
        </p:nvSpPr>
        <p:spPr>
          <a:xfrm>
            <a:off x="240030" y="217170"/>
            <a:ext cx="8629650" cy="475488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8A711"/>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600" dirty="0"/>
          </a:p>
        </p:txBody>
      </p:sp>
      <p:sp>
        <p:nvSpPr>
          <p:cNvPr id="4" name="Rectangle 3">
            <a:extLst>
              <a:ext uri="{FF2B5EF4-FFF2-40B4-BE49-F238E27FC236}">
                <a16:creationId xmlns:a16="http://schemas.microsoft.com/office/drawing/2014/main" id="{E6D02907-C0D9-46B3-A823-00FDFC1F5823}"/>
              </a:ext>
            </a:extLst>
          </p:cNvPr>
          <p:cNvSpPr/>
          <p:nvPr/>
        </p:nvSpPr>
        <p:spPr>
          <a:xfrm>
            <a:off x="709287" y="519777"/>
            <a:ext cx="8138160" cy="523220"/>
          </a:xfrm>
          <a:prstGeom prst="rect">
            <a:avLst/>
          </a:prstGeom>
        </p:spPr>
        <p:txBody>
          <a:bodyPr wrap="square">
            <a:spAutoFit/>
          </a:bodyPr>
          <a:lstStyle/>
          <a:p>
            <a:pPr algn="ctr"/>
            <a:r>
              <a:rPr lang="vi-VN" sz="2800" b="1" dirty="0">
                <a:solidFill>
                  <a:srgbClr val="C00000"/>
                </a:solidFill>
                <a:latin typeface="Pattaya" panose="00000500000000000000" pitchFamily="2" charset="-34"/>
                <a:cs typeface="Pattaya" panose="00000500000000000000" pitchFamily="2" charset="-34"/>
              </a:rPr>
              <a:t>Trong bài thơ, người cha đã nói với con điều gì?</a:t>
            </a:r>
            <a:endParaRPr lang="vi-VN" sz="4800" b="1" dirty="0">
              <a:solidFill>
                <a:srgbClr val="C00000"/>
              </a:solidFill>
              <a:latin typeface="Pattaya" panose="00000500000000000000" pitchFamily="2" charset="-34"/>
              <a:cs typeface="Pattaya" panose="00000500000000000000" pitchFamily="2" charset="-34"/>
            </a:endParaRPr>
          </a:p>
        </p:txBody>
      </p:sp>
      <p:grpSp>
        <p:nvGrpSpPr>
          <p:cNvPr id="24" name="Group 23">
            <a:extLst>
              <a:ext uri="{FF2B5EF4-FFF2-40B4-BE49-F238E27FC236}">
                <a16:creationId xmlns:a16="http://schemas.microsoft.com/office/drawing/2014/main" id="{A3034581-AB8E-4B05-82AC-3DE2EE41324A}"/>
              </a:ext>
            </a:extLst>
          </p:cNvPr>
          <p:cNvGrpSpPr/>
          <p:nvPr/>
        </p:nvGrpSpPr>
        <p:grpSpPr>
          <a:xfrm>
            <a:off x="1873060" y="1229487"/>
            <a:ext cx="5773564" cy="1059535"/>
            <a:chOff x="1873060" y="1378077"/>
            <a:chExt cx="5773564" cy="1059535"/>
          </a:xfrm>
        </p:grpSpPr>
        <p:grpSp>
          <p:nvGrpSpPr>
            <p:cNvPr id="7" name="Group 6">
              <a:extLst>
                <a:ext uri="{FF2B5EF4-FFF2-40B4-BE49-F238E27FC236}">
                  <a16:creationId xmlns:a16="http://schemas.microsoft.com/office/drawing/2014/main" id="{5B41839B-5CF1-4934-979A-B7275B05EBEF}"/>
                </a:ext>
              </a:extLst>
            </p:cNvPr>
            <p:cNvGrpSpPr/>
            <p:nvPr/>
          </p:nvGrpSpPr>
          <p:grpSpPr>
            <a:xfrm>
              <a:off x="1873060" y="1416958"/>
              <a:ext cx="5773563" cy="1004328"/>
              <a:chOff x="1670391" y="1416958"/>
              <a:chExt cx="5773563" cy="1004328"/>
            </a:xfrm>
          </p:grpSpPr>
          <p:sp>
            <p:nvSpPr>
              <p:cNvPr id="5" name="Rectangle: Rounded Corners 4">
                <a:extLst>
                  <a:ext uri="{FF2B5EF4-FFF2-40B4-BE49-F238E27FC236}">
                    <a16:creationId xmlns:a16="http://schemas.microsoft.com/office/drawing/2014/main" id="{4E1D1E49-BD8A-44BB-B35E-CAC97E6E70E7}"/>
                  </a:ext>
                </a:extLst>
              </p:cNvPr>
              <p:cNvSpPr/>
              <p:nvPr/>
            </p:nvSpPr>
            <p:spPr>
              <a:xfrm>
                <a:off x="1670391" y="1416958"/>
                <a:ext cx="5773563"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398DD1C9-87C8-4DBE-94A8-FC7E73FF98FB}"/>
                  </a:ext>
                </a:extLst>
              </p:cNvPr>
              <p:cNvSpPr/>
              <p:nvPr/>
            </p:nvSpPr>
            <p:spPr>
              <a:xfrm>
                <a:off x="1706475" y="1460109"/>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 name="Picture 10" descr="Cute cartoon letter a smiling face with eyes Vector Image">
                <a:extLst>
                  <a:ext uri="{FF2B5EF4-FFF2-40B4-BE49-F238E27FC236}">
                    <a16:creationId xmlns:a16="http://schemas.microsoft.com/office/drawing/2014/main" id="{7C19B9C9-6EE3-4B66-B4F1-4E7DF373787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2778" b="71019" l="21000" r="78200">
                            <a14:foregroundMark x1="23100" y1="45093" x2="28600" y2="65741"/>
                            <a14:foregroundMark x1="24800" y1="41759" x2="30700" y2="32685"/>
                            <a14:foregroundMark x1="30700" y1="32685" x2="38800" y2="25926"/>
                            <a14:foregroundMark x1="38800" y1="25926" x2="58200" y2="22870"/>
                            <a14:foregroundMark x1="59400" y1="24444" x2="67200" y2="30741"/>
                            <a14:foregroundMark x1="67200" y1="30741" x2="72800" y2="38426"/>
                            <a14:foregroundMark x1="72800" y1="38426" x2="74500" y2="63333"/>
                            <a14:foregroundMark x1="74000" y1="63333" x2="48600" y2="41111"/>
                            <a14:foregroundMark x1="48600" y1="41111" x2="52400" y2="49722"/>
                            <a14:foregroundMark x1="52400" y1="49722" x2="50500" y2="42407"/>
                            <a14:foregroundMark x1="46900" y1="44907" x2="55100" y2="54352"/>
                            <a14:foregroundMark x1="55100" y1="54352" x2="71100" y2="61296"/>
                            <a14:foregroundMark x1="45900" y1="47315" x2="48800" y2="40926"/>
                            <a14:foregroundMark x1="46200" y1="46852" x2="50700" y2="51574"/>
                            <a14:foregroundMark x1="29800" y1="69352" x2="40500" y2="68889"/>
                            <a14:foregroundMark x1="40500" y1="68889" x2="47600" y2="61759"/>
                            <a14:foregroundMark x1="47600" y1="61759" x2="51400" y2="61759"/>
                            <a14:foregroundMark x1="53800" y1="61296" x2="59700" y2="69167"/>
                            <a14:foregroundMark x1="59700" y1="69167" x2="66100" y2="71111"/>
                            <a14:foregroundMark x1="69000" y1="70463" x2="76700" y2="62407"/>
                            <a14:foregroundMark x1="76700" y1="62407" x2="78300" y2="57130"/>
                            <a14:foregroundMark x1="77100" y1="57963" x2="74000" y2="39074"/>
                            <a14:foregroundMark x1="74000" y1="39074" x2="74000" y2="39074"/>
                            <a14:foregroundMark x1="52900" y1="21759" x2="42600" y2="23426"/>
                            <a14:foregroundMark x1="42600" y1="23426" x2="23900" y2="32870"/>
                            <a14:foregroundMark x1="23900" y1="32870" x2="21000" y2="56852"/>
                            <a14:foregroundMark x1="21000" y1="56852" x2="28400" y2="66481"/>
                            <a14:foregroundMark x1="61000" y1="25370" x2="73800" y2="34444"/>
                          </a14:backgroundRemoval>
                        </a14:imgEffect>
                      </a14:imgLayer>
                    </a14:imgProps>
                  </a:ext>
                  <a:ext uri="{28A0092B-C50C-407E-A947-70E740481C1C}">
                    <a14:useLocalDpi xmlns:a14="http://schemas.microsoft.com/office/drawing/2010/main" val="0"/>
                  </a:ext>
                </a:extLst>
              </a:blip>
              <a:srcRect l="21597" t="20444" r="20720" b="27548"/>
              <a:stretch/>
            </p:blipFill>
            <p:spPr bwMode="auto">
              <a:xfrm>
                <a:off x="1771469" y="1592975"/>
                <a:ext cx="653555" cy="636391"/>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Flowchart: Process 16">
              <a:extLst>
                <a:ext uri="{FF2B5EF4-FFF2-40B4-BE49-F238E27FC236}">
                  <a16:creationId xmlns:a16="http://schemas.microsoft.com/office/drawing/2014/main" id="{15351928-2374-490F-9BD8-606E55BEB9C8}"/>
                </a:ext>
              </a:extLst>
            </p:cNvPr>
            <p:cNvSpPr/>
            <p:nvPr/>
          </p:nvSpPr>
          <p:spPr>
            <a:xfrm>
              <a:off x="2716269" y="1378077"/>
              <a:ext cx="4930355"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rgbClr val="002060"/>
                  </a:solidFill>
                </a:rPr>
                <a:t>Theo cánh buồm đi mãi đến nơi xa/ Sẽ có cây,có cửa, có nhà/Vẫn là đất nước của ta/ Ở nơi đó cha đã từng đi đến.</a:t>
              </a:r>
              <a:endParaRPr lang="en-US" sz="4000" b="1" dirty="0">
                <a:solidFill>
                  <a:srgbClr val="002060"/>
                </a:solidFill>
              </a:endParaRPr>
            </a:p>
          </p:txBody>
        </p:sp>
      </p:grpSp>
      <p:grpSp>
        <p:nvGrpSpPr>
          <p:cNvPr id="25" name="Group 24">
            <a:extLst>
              <a:ext uri="{FF2B5EF4-FFF2-40B4-BE49-F238E27FC236}">
                <a16:creationId xmlns:a16="http://schemas.microsoft.com/office/drawing/2014/main" id="{F8C7ED2E-D6F5-412C-A715-1D0C0FFB880C}"/>
              </a:ext>
            </a:extLst>
          </p:cNvPr>
          <p:cNvGrpSpPr/>
          <p:nvPr/>
        </p:nvGrpSpPr>
        <p:grpSpPr>
          <a:xfrm>
            <a:off x="1873060" y="2368802"/>
            <a:ext cx="5789481" cy="1059535"/>
            <a:chOff x="1873060" y="2517392"/>
            <a:chExt cx="5789481" cy="1059535"/>
          </a:xfrm>
        </p:grpSpPr>
        <p:grpSp>
          <p:nvGrpSpPr>
            <p:cNvPr id="11" name="Group 10">
              <a:extLst>
                <a:ext uri="{FF2B5EF4-FFF2-40B4-BE49-F238E27FC236}">
                  <a16:creationId xmlns:a16="http://schemas.microsoft.com/office/drawing/2014/main" id="{A9B6E0CA-4806-461C-AB36-DC9ED613958F}"/>
                </a:ext>
              </a:extLst>
            </p:cNvPr>
            <p:cNvGrpSpPr/>
            <p:nvPr/>
          </p:nvGrpSpPr>
          <p:grpSpPr>
            <a:xfrm>
              <a:off x="1873060" y="2546197"/>
              <a:ext cx="5789481" cy="1004328"/>
              <a:chOff x="1670391" y="2546197"/>
              <a:chExt cx="5789481" cy="1004328"/>
            </a:xfrm>
          </p:grpSpPr>
          <p:sp>
            <p:nvSpPr>
              <p:cNvPr id="13" name="Rectangle: Rounded Corners 12">
                <a:extLst>
                  <a:ext uri="{FF2B5EF4-FFF2-40B4-BE49-F238E27FC236}">
                    <a16:creationId xmlns:a16="http://schemas.microsoft.com/office/drawing/2014/main" id="{D491C2BE-7234-46D1-97AC-5B94BFB94164}"/>
                  </a:ext>
                </a:extLst>
              </p:cNvPr>
              <p:cNvSpPr/>
              <p:nvPr/>
            </p:nvSpPr>
            <p:spPr>
              <a:xfrm>
                <a:off x="1670391" y="2546197"/>
                <a:ext cx="5789481"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2829491-4904-425D-AEB4-32B6CAC0C45C}"/>
                  </a:ext>
                </a:extLst>
              </p:cNvPr>
              <p:cNvSpPr/>
              <p:nvPr/>
            </p:nvSpPr>
            <p:spPr>
              <a:xfrm>
                <a:off x="1706475" y="2589348"/>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0" name="Picture 12" descr="Cute cartoon letter b smiling face with eyes Vector Image">
                <a:extLst>
                  <a:ext uri="{FF2B5EF4-FFF2-40B4-BE49-F238E27FC236}">
                    <a16:creationId xmlns:a16="http://schemas.microsoft.com/office/drawing/2014/main" id="{502E4A15-9323-4361-9DF1-E16786D40730}"/>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019" b="70278" l="23300" r="76100">
                            <a14:foregroundMark x1="25400" y1="25926" x2="25000" y2="49537"/>
                            <a14:foregroundMark x1="25000" y1="49537" x2="26400" y2="53704"/>
                            <a14:foregroundMark x1="32200" y1="26852" x2="40800" y2="26574"/>
                            <a14:foregroundMark x1="35500" y1="30556" x2="37000" y2="35000"/>
                            <a14:foregroundMark x1="31700" y1="23519" x2="31700" y2="23519"/>
                            <a14:foregroundMark x1="68600" y1="24167" x2="75800" y2="32222"/>
                            <a14:foregroundMark x1="75800" y1="32222" x2="75700" y2="42037"/>
                            <a14:foregroundMark x1="75700" y1="42037" x2="73000" y2="46389"/>
                            <a14:foregroundMark x1="47500" y1="34630" x2="52800" y2="61019"/>
                            <a14:foregroundMark x1="49200" y1="59074" x2="53000" y2="37407"/>
                            <a14:foregroundMark x1="53000" y1="37407" x2="44900" y2="54352"/>
                            <a14:foregroundMark x1="44900" y1="54352" x2="52700" y2="67037"/>
                            <a14:foregroundMark x1="52700" y1="67037" x2="58400" y2="55833"/>
                            <a14:foregroundMark x1="58400" y1="55833" x2="57100" y2="42963"/>
                            <a14:foregroundMark x1="57100" y1="42963" x2="50600" y2="34630"/>
                            <a14:foregroundMark x1="50600" y1="34630" x2="45200" y2="43704"/>
                            <a14:foregroundMark x1="45200" y1="43704" x2="49900" y2="52407"/>
                            <a14:foregroundMark x1="49900" y1="52407" x2="59400" y2="45370"/>
                            <a14:foregroundMark x1="59400" y1="45370" x2="53100" y2="34907"/>
                            <a14:foregroundMark x1="53100" y1="34907" x2="45900" y2="51389"/>
                            <a14:foregroundMark x1="45900" y1="51389" x2="45500" y2="69815"/>
                            <a14:foregroundMark x1="45500" y1="69815" x2="55400" y2="55185"/>
                            <a14:foregroundMark x1="55400" y1="55185" x2="53600" y2="38519"/>
                            <a14:foregroundMark x1="53600" y1="38519" x2="48600" y2="50000"/>
                            <a14:foregroundMark x1="48600" y1="50000" x2="50400" y2="52778"/>
                            <a14:foregroundMark x1="47800" y1="53519" x2="51400" y2="55278"/>
                            <a14:foregroundMark x1="34100" y1="31944" x2="37900" y2="34815"/>
                            <a14:foregroundMark x1="27800" y1="24630" x2="37400" y2="21481"/>
                            <a14:foregroundMark x1="37400" y1="21481" x2="67000" y2="24167"/>
                            <a14:foregroundMark x1="60200" y1="21481" x2="34600" y2="21019"/>
                            <a14:foregroundMark x1="23500" y1="32130" x2="23300" y2="62593"/>
                            <a14:foregroundMark x1="24500" y1="65741" x2="35300" y2="69907"/>
                            <a14:foregroundMark x1="35300" y1="69907" x2="46700" y2="70370"/>
                            <a14:foregroundMark x1="46700" y1="70370" x2="56200" y2="69722"/>
                            <a14:foregroundMark x1="55700" y1="69722" x2="66000" y2="68519"/>
                            <a14:foregroundMark x1="66000" y1="68519" x2="74200" y2="62593"/>
                            <a14:foregroundMark x1="74200" y1="62593" x2="75100" y2="52778"/>
                            <a14:foregroundMark x1="75100" y1="52778" x2="72200" y2="45926"/>
                            <a14:foregroundMark x1="76100" y1="53519" x2="72700" y2="63056"/>
                            <a14:foregroundMark x1="72700" y1="63056" x2="64000" y2="69259"/>
                            <a14:foregroundMark x1="64000" y1="69259" x2="72500" y2="63056"/>
                            <a14:foregroundMark x1="72500" y1="63056" x2="74400" y2="53519"/>
                          </a14:backgroundRemoval>
                        </a14:imgEffect>
                      </a14:imgLayer>
                    </a14:imgProps>
                  </a:ext>
                  <a:ext uri="{28A0092B-C50C-407E-A947-70E740481C1C}">
                    <a14:useLocalDpi xmlns:a14="http://schemas.microsoft.com/office/drawing/2010/main" val="0"/>
                  </a:ext>
                </a:extLst>
              </a:blip>
              <a:srcRect l="22220" t="19037" r="18880" b="25851"/>
              <a:stretch/>
            </p:blipFill>
            <p:spPr bwMode="auto">
              <a:xfrm>
                <a:off x="1783786" y="2692685"/>
                <a:ext cx="718549" cy="72610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Flowchart: Process 17">
              <a:extLst>
                <a:ext uri="{FF2B5EF4-FFF2-40B4-BE49-F238E27FC236}">
                  <a16:creationId xmlns:a16="http://schemas.microsoft.com/office/drawing/2014/main" id="{84A9C873-9222-4D06-9223-F522B4EF20DC}"/>
                </a:ext>
              </a:extLst>
            </p:cNvPr>
            <p:cNvSpPr/>
            <p:nvPr/>
          </p:nvSpPr>
          <p:spPr>
            <a:xfrm>
              <a:off x="2761762" y="2517392"/>
              <a:ext cx="4900779"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rgbClr val="002060"/>
                  </a:solidFill>
                </a:rPr>
                <a:t>Theo con tàu đi mãi đến nơi xa/ Sẽ có cây,có cửa, có nhà/Vẫn là đất nước của ta/ Ở nơi đó cha chưa hề đi đến.</a:t>
              </a:r>
              <a:endParaRPr lang="en-US" sz="4000" b="1" dirty="0">
                <a:solidFill>
                  <a:srgbClr val="002060"/>
                </a:solidFill>
              </a:endParaRPr>
            </a:p>
          </p:txBody>
        </p:sp>
      </p:grpSp>
      <p:grpSp>
        <p:nvGrpSpPr>
          <p:cNvPr id="26" name="Group 25">
            <a:extLst>
              <a:ext uri="{FF2B5EF4-FFF2-40B4-BE49-F238E27FC236}">
                <a16:creationId xmlns:a16="http://schemas.microsoft.com/office/drawing/2014/main" id="{B65D3182-3E9F-4162-85D7-1FA81877698F}"/>
              </a:ext>
            </a:extLst>
          </p:cNvPr>
          <p:cNvGrpSpPr/>
          <p:nvPr/>
        </p:nvGrpSpPr>
        <p:grpSpPr>
          <a:xfrm>
            <a:off x="1890822" y="3514954"/>
            <a:ext cx="5789481" cy="1059535"/>
            <a:chOff x="1890822" y="3663544"/>
            <a:chExt cx="5789481" cy="1059535"/>
          </a:xfrm>
        </p:grpSpPr>
        <p:grpSp>
          <p:nvGrpSpPr>
            <p:cNvPr id="12" name="Group 11">
              <a:extLst>
                <a:ext uri="{FF2B5EF4-FFF2-40B4-BE49-F238E27FC236}">
                  <a16:creationId xmlns:a16="http://schemas.microsoft.com/office/drawing/2014/main" id="{B2282C4D-A2A8-4183-90AB-05FB7FE908CD}"/>
                </a:ext>
              </a:extLst>
            </p:cNvPr>
            <p:cNvGrpSpPr/>
            <p:nvPr/>
          </p:nvGrpSpPr>
          <p:grpSpPr>
            <a:xfrm>
              <a:off x="1890822" y="3676601"/>
              <a:ext cx="5789481" cy="1004328"/>
              <a:chOff x="1688153" y="3676601"/>
              <a:chExt cx="5789481" cy="1004328"/>
            </a:xfrm>
          </p:grpSpPr>
          <p:sp>
            <p:nvSpPr>
              <p:cNvPr id="15" name="Rectangle: Rounded Corners 14">
                <a:extLst>
                  <a:ext uri="{FF2B5EF4-FFF2-40B4-BE49-F238E27FC236}">
                    <a16:creationId xmlns:a16="http://schemas.microsoft.com/office/drawing/2014/main" id="{3930D1AB-5DFA-4C78-99AF-9B28A9BBC4BD}"/>
                  </a:ext>
                </a:extLst>
              </p:cNvPr>
              <p:cNvSpPr/>
              <p:nvPr/>
            </p:nvSpPr>
            <p:spPr>
              <a:xfrm>
                <a:off x="1688153" y="3676601"/>
                <a:ext cx="5789481"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ED11912-61F0-40BE-B3B3-2E6886F2A922}"/>
                  </a:ext>
                </a:extLst>
              </p:cNvPr>
              <p:cNvSpPr/>
              <p:nvPr/>
            </p:nvSpPr>
            <p:spPr>
              <a:xfrm>
                <a:off x="1724237" y="3719752"/>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2" name="Picture 14" descr="Cute cartoon letter c smiling face with eyes Vector Image">
                <a:extLst>
                  <a:ext uri="{FF2B5EF4-FFF2-40B4-BE49-F238E27FC236}">
                    <a16:creationId xmlns:a16="http://schemas.microsoft.com/office/drawing/2014/main" id="{05743659-811A-4A86-8F71-5D29825C2DB8}"/>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2778" b="70556" l="23100" r="78200">
                            <a14:foregroundMark x1="23200" y1="44537" x2="31800" y2="60741"/>
                            <a14:foregroundMark x1="31600" y1="63611" x2="43400" y2="68611"/>
                            <a14:foregroundMark x1="43400" y1="68611" x2="55000" y2="70278"/>
                            <a14:foregroundMark x1="55000" y1="70278" x2="65700" y2="68241"/>
                            <a14:foregroundMark x1="65700" y1="68241" x2="73000" y2="61574"/>
                            <a14:foregroundMark x1="73000" y1="61574" x2="73800" y2="59815"/>
                            <a14:foregroundMark x1="75300" y1="60741" x2="66200" y2="66296"/>
                            <a14:foregroundMark x1="66200" y1="66296" x2="39000" y2="68333"/>
                            <a14:foregroundMark x1="38600" y1="68333" x2="61600" y2="70556"/>
                            <a14:foregroundMark x1="40200" y1="23611" x2="53000" y2="22778"/>
                            <a14:foregroundMark x1="53000" y1="22778" x2="66400" y2="24259"/>
                          </a14:backgroundRemoval>
                        </a14:imgEffect>
                      </a14:imgLayer>
                    </a14:imgProps>
                  </a:ext>
                  <a:ext uri="{28A0092B-C50C-407E-A947-70E740481C1C}">
                    <a14:useLocalDpi xmlns:a14="http://schemas.microsoft.com/office/drawing/2010/main" val="0"/>
                  </a:ext>
                </a:extLst>
              </a:blip>
              <a:srcRect l="20957" t="18519" r="15336" b="26370"/>
              <a:stretch/>
            </p:blipFill>
            <p:spPr bwMode="auto">
              <a:xfrm>
                <a:off x="1754473" y="3833752"/>
                <a:ext cx="777174" cy="72610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Flowchart: Process 18">
              <a:extLst>
                <a:ext uri="{FF2B5EF4-FFF2-40B4-BE49-F238E27FC236}">
                  <a16:creationId xmlns:a16="http://schemas.microsoft.com/office/drawing/2014/main" id="{F61A0D38-DC34-411E-A9CD-15671887F48D}"/>
                </a:ext>
              </a:extLst>
            </p:cNvPr>
            <p:cNvSpPr/>
            <p:nvPr/>
          </p:nvSpPr>
          <p:spPr>
            <a:xfrm>
              <a:off x="2734316" y="3663544"/>
              <a:ext cx="4945987"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rgbClr val="002060"/>
                  </a:solidFill>
                </a:rPr>
                <a:t>Theo cánh buồm đi mãi đến nơi xa/ Sẽ có cây,có cửa, có nhà/Vẫn là đất nước của ta/ Ở nơi đó cha chưa hề đi đến</a:t>
              </a:r>
              <a:endParaRPr lang="en-US" sz="4000" b="1" dirty="0">
                <a:solidFill>
                  <a:srgbClr val="002060"/>
                </a:solidFill>
              </a:endParaRPr>
            </a:p>
          </p:txBody>
        </p:sp>
      </p:grpSp>
      <p:pic>
        <p:nvPicPr>
          <p:cNvPr id="21" name="Picture 20">
            <a:extLst>
              <a:ext uri="{FF2B5EF4-FFF2-40B4-BE49-F238E27FC236}">
                <a16:creationId xmlns:a16="http://schemas.microsoft.com/office/drawing/2014/main" id="{824E8116-83C1-4885-8A51-327F744353E1}"/>
              </a:ext>
            </a:extLst>
          </p:cNvPr>
          <p:cNvPicPr>
            <a:picLocks noChangeAspect="1"/>
          </p:cNvPicPr>
          <p:nvPr/>
        </p:nvPicPr>
        <p:blipFill>
          <a:blip r:embed="rId13"/>
          <a:stretch>
            <a:fillRect/>
          </a:stretch>
        </p:blipFill>
        <p:spPr>
          <a:xfrm>
            <a:off x="7535933" y="2274117"/>
            <a:ext cx="1329093" cy="1246025"/>
          </a:xfrm>
          <a:prstGeom prst="rect">
            <a:avLst/>
          </a:prstGeom>
        </p:spPr>
      </p:pic>
      <p:pic>
        <p:nvPicPr>
          <p:cNvPr id="23" name="Picture 22">
            <a:extLst>
              <a:ext uri="{FF2B5EF4-FFF2-40B4-BE49-F238E27FC236}">
                <a16:creationId xmlns:a16="http://schemas.microsoft.com/office/drawing/2014/main" id="{5AA0B4BE-2006-4AE7-876C-6D5FD2AAFCBD}"/>
              </a:ext>
            </a:extLst>
          </p:cNvPr>
          <p:cNvPicPr>
            <a:picLocks noChangeAspect="1"/>
          </p:cNvPicPr>
          <p:nvPr/>
        </p:nvPicPr>
        <p:blipFill>
          <a:blip r:embed="rId14"/>
          <a:stretch>
            <a:fillRect/>
          </a:stretch>
        </p:blipFill>
        <p:spPr>
          <a:xfrm>
            <a:off x="7597301" y="3338013"/>
            <a:ext cx="1358137" cy="1273253"/>
          </a:xfrm>
          <a:prstGeom prst="rect">
            <a:avLst/>
          </a:prstGeom>
        </p:spPr>
      </p:pic>
      <p:pic>
        <p:nvPicPr>
          <p:cNvPr id="27" name="Picture 26">
            <a:extLst>
              <a:ext uri="{FF2B5EF4-FFF2-40B4-BE49-F238E27FC236}">
                <a16:creationId xmlns:a16="http://schemas.microsoft.com/office/drawing/2014/main" id="{B03F4F2B-01AF-4A45-8D90-C1454E1E018A}"/>
              </a:ext>
            </a:extLst>
          </p:cNvPr>
          <p:cNvPicPr>
            <a:picLocks noChangeAspect="1"/>
          </p:cNvPicPr>
          <p:nvPr/>
        </p:nvPicPr>
        <p:blipFill>
          <a:blip r:embed="rId13"/>
          <a:stretch>
            <a:fillRect/>
          </a:stretch>
        </p:blipFill>
        <p:spPr>
          <a:xfrm>
            <a:off x="7518354" y="1151582"/>
            <a:ext cx="1329093" cy="1246025"/>
          </a:xfrm>
          <a:prstGeom prst="rect">
            <a:avLst/>
          </a:prstGeom>
        </p:spPr>
      </p:pic>
      <p:pic>
        <p:nvPicPr>
          <p:cNvPr id="28" name="AmthanhThua">
            <a:hlinkClick r:id="" action="ppaction://media"/>
            <a:extLst>
              <a:ext uri="{FF2B5EF4-FFF2-40B4-BE49-F238E27FC236}">
                <a16:creationId xmlns:a16="http://schemas.microsoft.com/office/drawing/2014/main" id="{909E0D94-A5C1-491C-9196-7FD82A20AD8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67519" y="4386476"/>
            <a:ext cx="731045" cy="731045"/>
          </a:xfrm>
          <a:prstGeom prst="rect">
            <a:avLst/>
          </a:prstGeom>
        </p:spPr>
      </p:pic>
      <p:sp>
        <p:nvSpPr>
          <p:cNvPr id="29" name="TextBox 28">
            <a:extLst>
              <a:ext uri="{FF2B5EF4-FFF2-40B4-BE49-F238E27FC236}">
                <a16:creationId xmlns:a16="http://schemas.microsoft.com/office/drawing/2014/main" id="{EA3404CB-D52B-4F99-9DDD-76F112A777AC}"/>
              </a:ext>
            </a:extLst>
          </p:cNvPr>
          <p:cNvSpPr txBox="1"/>
          <p:nvPr/>
        </p:nvSpPr>
        <p:spPr>
          <a:xfrm>
            <a:off x="-2595434" y="830088"/>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0" name="TextBox 29">
            <a:extLst>
              <a:ext uri="{FF2B5EF4-FFF2-40B4-BE49-F238E27FC236}">
                <a16:creationId xmlns:a16="http://schemas.microsoft.com/office/drawing/2014/main" id="{FF6A24F6-4A49-4CF0-8F1E-6F9085C7924C}"/>
              </a:ext>
            </a:extLst>
          </p:cNvPr>
          <p:cNvSpPr txBox="1"/>
          <p:nvPr/>
        </p:nvSpPr>
        <p:spPr>
          <a:xfrm>
            <a:off x="-2423899" y="3212214"/>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1" name="59c3c5f047238">
            <a:hlinkClick r:id="" action="ppaction://media"/>
            <a:extLst>
              <a:ext uri="{FF2B5EF4-FFF2-40B4-BE49-F238E27FC236}">
                <a16:creationId xmlns:a16="http://schemas.microsoft.com/office/drawing/2014/main" id="{C67A369A-C5A3-43AC-A996-0EEFC89F4F09}"/>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67519" y="-202433"/>
            <a:ext cx="731045" cy="731045"/>
          </a:xfrm>
          <a:prstGeom prst="rect">
            <a:avLst/>
          </a:prstGeom>
        </p:spPr>
      </p:pic>
      <p:pic>
        <p:nvPicPr>
          <p:cNvPr id="32" name="AmthanhThua">
            <a:hlinkClick r:id="" action="ppaction://media"/>
            <a:extLst>
              <a:ext uri="{FF2B5EF4-FFF2-40B4-BE49-F238E27FC236}">
                <a16:creationId xmlns:a16="http://schemas.microsoft.com/office/drawing/2014/main" id="{7EAC4686-EA31-44C1-A05D-CA8265D08C2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757593" y="4386476"/>
            <a:ext cx="731045" cy="731045"/>
          </a:xfrm>
          <a:prstGeom prst="rect">
            <a:avLst/>
          </a:prstGeom>
        </p:spPr>
      </p:pic>
      <p:pic>
        <p:nvPicPr>
          <p:cNvPr id="34" name="Picture 33">
            <a:hlinkClick r:id="rId16" action="ppaction://hlinksldjump"/>
            <a:extLst>
              <a:ext uri="{FF2B5EF4-FFF2-40B4-BE49-F238E27FC236}">
                <a16:creationId xmlns:a16="http://schemas.microsoft.com/office/drawing/2014/main" id="{B45B387C-559D-42E5-B14B-FA3020C335FA}"/>
              </a:ext>
            </a:extLst>
          </p:cNvPr>
          <p:cNvPicPr>
            <a:picLocks noChangeAspect="1"/>
          </p:cNvPicPr>
          <p:nvPr/>
        </p:nvPicPr>
        <p:blipFill>
          <a:blip r:embed="rId17"/>
          <a:stretch>
            <a:fillRect/>
          </a:stretch>
        </p:blipFill>
        <p:spPr>
          <a:xfrm>
            <a:off x="-463508" y="2622282"/>
            <a:ext cx="2760937" cy="2585241"/>
          </a:xfrm>
          <a:prstGeom prst="rect">
            <a:avLst/>
          </a:prstGeom>
        </p:spPr>
      </p:pic>
    </p:spTree>
    <p:extLst>
      <p:ext uri="{BB962C8B-B14F-4D97-AF65-F5344CB8AC3E}">
        <p14:creationId xmlns:p14="http://schemas.microsoft.com/office/powerpoint/2010/main" val="114762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8"/>
                </p:tgtEl>
              </p:cMediaNode>
            </p:audio>
            <p:audio>
              <p:cMediaNode vol="80000">
                <p:cTn id="15" fill="hold" display="0">
                  <p:stCondLst>
                    <p:cond delay="indefinite"/>
                  </p:stCondLst>
                  <p:endCondLst>
                    <p:cond evt="onStopAudio" delay="0">
                      <p:tgtEl>
                        <p:sldTgt/>
                      </p:tgtEl>
                    </p:cond>
                  </p:endCondLst>
                </p:cTn>
                <p:tgtEl>
                  <p:spTgt spid="31"/>
                </p:tgtEl>
              </p:cMediaNode>
            </p:audio>
            <p:audio>
              <p:cMediaNode vol="80000">
                <p:cTn id="16" fill="hold" display="0">
                  <p:stCondLst>
                    <p:cond delay="indefinite"/>
                  </p:stCondLst>
                  <p:endCondLst>
                    <p:cond evt="onStopAudio" delay="0">
                      <p:tgtEl>
                        <p:sldTgt/>
                      </p:tgtEl>
                    </p:cond>
                  </p:endCondLst>
                </p:cTn>
                <p:tgtEl>
                  <p:spTgt spid="32"/>
                </p:tgtEl>
              </p:cMediaNode>
            </p:audio>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 presetClass="mediacall" presetSubtype="0" fill="hold" nodeType="withEffect">
                                  <p:stCondLst>
                                    <p:cond delay="0"/>
                                  </p:stCondLst>
                                  <p:childTnLst>
                                    <p:cmd type="call" cmd="playFrom(0.0)">
                                      <p:cBhvr>
                                        <p:cTn id="24" dur="4995" fill="hold"/>
                                        <p:tgtEl>
                                          <p:spTgt spid="32"/>
                                        </p:tgtEl>
                                      </p:cBhvr>
                                    </p:cmd>
                                  </p:childTnLst>
                                </p:cTn>
                              </p:par>
                            </p:childTnLst>
                          </p:cTn>
                        </p:par>
                      </p:childTnLst>
                    </p:cTn>
                  </p:par>
                </p:childTnLst>
              </p:cTn>
              <p:nextCondLst>
                <p:cond evt="onClick" delay="0">
                  <p:tgtEl>
                    <p:spTgt spid="24"/>
                  </p:tgtEl>
                </p:cond>
              </p:nextCondLst>
            </p:seq>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 presetClass="mediacall" presetSubtype="0" fill="hold" nodeType="withEffect">
                                  <p:stCondLst>
                                    <p:cond delay="0"/>
                                  </p:stCondLst>
                                  <p:childTnLst>
                                    <p:cmd type="call" cmd="playFrom(0.0)">
                                      <p:cBhvr>
                                        <p:cTn id="32" dur="4995" fill="hold"/>
                                        <p:tgtEl>
                                          <p:spTgt spid="28"/>
                                        </p:tgtEl>
                                      </p:cBhvr>
                                    </p:cmd>
                                  </p:childTnLst>
                                </p:cTn>
                              </p:par>
                            </p:childTnLst>
                          </p:cTn>
                        </p:par>
                      </p:childTnLst>
                    </p:cTn>
                  </p:par>
                </p:childTnLst>
              </p:cTn>
              <p:nextCondLst>
                <p:cond evt="onClick" delay="0">
                  <p:tgtEl>
                    <p:spTgt spid="25"/>
                  </p:tgtEl>
                </p:cond>
              </p:nextCondLst>
            </p:seq>
            <p:seq concurrent="1" nextAc="seek">
              <p:cTn id="33" restart="whenNotActive" fill="hold" evtFilter="cancelBubble" nodeType="interactiveSeq">
                <p:stCondLst>
                  <p:cond evt="onClick" delay="0">
                    <p:tgtEl>
                      <p:spTgt spid="26"/>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 presetClass="mediacall" presetSubtype="0" fill="hold" nodeType="withEffect">
                                  <p:stCondLst>
                                    <p:cond delay="0"/>
                                  </p:stCondLst>
                                  <p:childTnLst>
                                    <p:cmd type="call" cmd="playFrom(0.0)">
                                      <p:cBhvr>
                                        <p:cTn id="40" dur="4576" fill="hold"/>
                                        <p:tgtEl>
                                          <p:spTgt spid="31"/>
                                        </p:tgtEl>
                                      </p:cBhvr>
                                    </p:cmd>
                                  </p:childTnLst>
                                </p:cTn>
                              </p:par>
                            </p:childTnLst>
                          </p:cTn>
                        </p:par>
                      </p:childTnLst>
                    </p:cTn>
                  </p:par>
                </p:childTnLst>
              </p:cTn>
              <p:nextCondLst>
                <p:cond evt="onClick" delay="0">
                  <p:tgtEl>
                    <p:spTgt spid="2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7C514-BB7A-407D-9FA5-AE45827DA09D}"/>
              </a:ext>
            </a:extLst>
          </p:cNvPr>
          <p:cNvSpPr>
            <a:spLocks noGrp="1"/>
          </p:cNvSpPr>
          <p:nvPr>
            <p:ph type="title"/>
          </p:nvPr>
        </p:nvSpPr>
        <p:spPr>
          <a:xfrm>
            <a:off x="2892519" y="1592975"/>
            <a:ext cx="3764400" cy="394800"/>
          </a:xfrm>
        </p:spPr>
        <p:txBody>
          <a:bodyPr/>
          <a:lstStyle/>
          <a:p>
            <a:endParaRPr lang="en-US"/>
          </a:p>
        </p:txBody>
      </p:sp>
      <p:sp>
        <p:nvSpPr>
          <p:cNvPr id="3" name="Subtitle 2">
            <a:extLst>
              <a:ext uri="{FF2B5EF4-FFF2-40B4-BE49-F238E27FC236}">
                <a16:creationId xmlns:a16="http://schemas.microsoft.com/office/drawing/2014/main" id="{ABD08FFC-32F5-4E77-9EAB-8DFBEFEB035A}"/>
              </a:ext>
            </a:extLst>
          </p:cNvPr>
          <p:cNvSpPr>
            <a:spLocks noGrp="1"/>
          </p:cNvSpPr>
          <p:nvPr>
            <p:ph type="subTitle" idx="1"/>
          </p:nvPr>
        </p:nvSpPr>
        <p:spPr>
          <a:xfrm>
            <a:off x="2726719" y="2117125"/>
            <a:ext cx="4095900" cy="1433400"/>
          </a:xfrm>
        </p:spPr>
        <p:txBody>
          <a:bodyPr/>
          <a:lstStyle/>
          <a:p>
            <a:endParaRPr lang="en-US"/>
          </a:p>
        </p:txBody>
      </p:sp>
      <p:pic>
        <p:nvPicPr>
          <p:cNvPr id="8" name="Picture 2" descr="Cute in cartoon style with a farm Royalty Free Vector Image">
            <a:extLst>
              <a:ext uri="{FF2B5EF4-FFF2-40B4-BE49-F238E27FC236}">
                <a16:creationId xmlns:a16="http://schemas.microsoft.com/office/drawing/2014/main" id="{367CAAB1-8D2E-4DD9-8DB2-844DA069A80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778"/>
          <a:stretch/>
        </p:blipFill>
        <p:spPr bwMode="auto">
          <a:xfrm>
            <a:off x="0" y="0"/>
            <a:ext cx="9144000" cy="51480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3">
            <a:extLst>
              <a:ext uri="{FF2B5EF4-FFF2-40B4-BE49-F238E27FC236}">
                <a16:creationId xmlns:a16="http://schemas.microsoft.com/office/drawing/2014/main" id="{C268172B-0F31-4074-A566-13803517209C}"/>
              </a:ext>
            </a:extLst>
          </p:cNvPr>
          <p:cNvSpPr/>
          <p:nvPr/>
        </p:nvSpPr>
        <p:spPr>
          <a:xfrm>
            <a:off x="240030" y="217170"/>
            <a:ext cx="8629650" cy="475488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8A711"/>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600" dirty="0"/>
          </a:p>
        </p:txBody>
      </p:sp>
      <p:sp>
        <p:nvSpPr>
          <p:cNvPr id="4" name="Rectangle 3">
            <a:extLst>
              <a:ext uri="{FF2B5EF4-FFF2-40B4-BE49-F238E27FC236}">
                <a16:creationId xmlns:a16="http://schemas.microsoft.com/office/drawing/2014/main" id="{E6D02907-C0D9-46B3-A823-00FDFC1F5823}"/>
              </a:ext>
            </a:extLst>
          </p:cNvPr>
          <p:cNvSpPr/>
          <p:nvPr/>
        </p:nvSpPr>
        <p:spPr>
          <a:xfrm>
            <a:off x="690761" y="428625"/>
            <a:ext cx="8138160" cy="523220"/>
          </a:xfrm>
          <a:prstGeom prst="rect">
            <a:avLst/>
          </a:prstGeom>
        </p:spPr>
        <p:txBody>
          <a:bodyPr wrap="square">
            <a:spAutoFit/>
          </a:bodyPr>
          <a:lstStyle/>
          <a:p>
            <a:pPr algn="ctr"/>
            <a:r>
              <a:rPr lang="vi-VN" sz="2800" b="1" dirty="0">
                <a:solidFill>
                  <a:srgbClr val="C00000"/>
                </a:solidFill>
                <a:latin typeface="Pattaya" panose="00000500000000000000" pitchFamily="2" charset="-34"/>
                <a:cs typeface="Pattaya" panose="00000500000000000000" pitchFamily="2" charset="-34"/>
              </a:rPr>
              <a:t>Chủ đề của bài thơ là gì?</a:t>
            </a:r>
            <a:endParaRPr lang="vi-VN" sz="4800" b="1" dirty="0">
              <a:solidFill>
                <a:srgbClr val="C00000"/>
              </a:solidFill>
              <a:latin typeface="Pattaya" panose="00000500000000000000" pitchFamily="2" charset="-34"/>
              <a:cs typeface="Pattaya" panose="00000500000000000000" pitchFamily="2" charset="-34"/>
            </a:endParaRPr>
          </a:p>
        </p:txBody>
      </p:sp>
      <p:grpSp>
        <p:nvGrpSpPr>
          <p:cNvPr id="24" name="Group 23">
            <a:extLst>
              <a:ext uri="{FF2B5EF4-FFF2-40B4-BE49-F238E27FC236}">
                <a16:creationId xmlns:a16="http://schemas.microsoft.com/office/drawing/2014/main" id="{A3034581-AB8E-4B05-82AC-3DE2EE41324A}"/>
              </a:ext>
            </a:extLst>
          </p:cNvPr>
          <p:cNvGrpSpPr/>
          <p:nvPr/>
        </p:nvGrpSpPr>
        <p:grpSpPr>
          <a:xfrm>
            <a:off x="1873060" y="877361"/>
            <a:ext cx="5795565" cy="1059535"/>
            <a:chOff x="1873060" y="1287799"/>
            <a:chExt cx="5795565" cy="1059535"/>
          </a:xfrm>
        </p:grpSpPr>
        <p:grpSp>
          <p:nvGrpSpPr>
            <p:cNvPr id="7" name="Group 6">
              <a:extLst>
                <a:ext uri="{FF2B5EF4-FFF2-40B4-BE49-F238E27FC236}">
                  <a16:creationId xmlns:a16="http://schemas.microsoft.com/office/drawing/2014/main" id="{5B41839B-5CF1-4934-979A-B7275B05EBEF}"/>
                </a:ext>
              </a:extLst>
            </p:cNvPr>
            <p:cNvGrpSpPr/>
            <p:nvPr/>
          </p:nvGrpSpPr>
          <p:grpSpPr>
            <a:xfrm>
              <a:off x="1873060" y="1416958"/>
              <a:ext cx="5773563" cy="833286"/>
              <a:chOff x="1670391" y="1416958"/>
              <a:chExt cx="5773563" cy="833286"/>
            </a:xfrm>
          </p:grpSpPr>
          <p:sp>
            <p:nvSpPr>
              <p:cNvPr id="5" name="Rectangle: Rounded Corners 4">
                <a:extLst>
                  <a:ext uri="{FF2B5EF4-FFF2-40B4-BE49-F238E27FC236}">
                    <a16:creationId xmlns:a16="http://schemas.microsoft.com/office/drawing/2014/main" id="{4E1D1E49-BD8A-44BB-B35E-CAC97E6E70E7}"/>
                  </a:ext>
                </a:extLst>
              </p:cNvPr>
              <p:cNvSpPr/>
              <p:nvPr/>
            </p:nvSpPr>
            <p:spPr>
              <a:xfrm>
                <a:off x="1670391" y="1416958"/>
                <a:ext cx="5773563" cy="833286"/>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398DD1C9-87C8-4DBE-94A8-FC7E73FF98FB}"/>
                  </a:ext>
                </a:extLst>
              </p:cNvPr>
              <p:cNvSpPr/>
              <p:nvPr/>
            </p:nvSpPr>
            <p:spPr>
              <a:xfrm>
                <a:off x="1706475" y="1460109"/>
                <a:ext cx="842168" cy="790135"/>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 name="Picture 10" descr="Cute cartoon letter a smiling face with eyes Vector Image">
                <a:extLst>
                  <a:ext uri="{FF2B5EF4-FFF2-40B4-BE49-F238E27FC236}">
                    <a16:creationId xmlns:a16="http://schemas.microsoft.com/office/drawing/2014/main" id="{7C19B9C9-6EE3-4B66-B4F1-4E7DF373787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2778" b="71019" l="21000" r="78200">
                            <a14:foregroundMark x1="23100" y1="45093" x2="28600" y2="65741"/>
                            <a14:foregroundMark x1="24800" y1="41759" x2="30700" y2="32685"/>
                            <a14:foregroundMark x1="30700" y1="32685" x2="38800" y2="25926"/>
                            <a14:foregroundMark x1="38800" y1="25926" x2="58200" y2="22870"/>
                            <a14:foregroundMark x1="59400" y1="24444" x2="67200" y2="30741"/>
                            <a14:foregroundMark x1="67200" y1="30741" x2="72800" y2="38426"/>
                            <a14:foregroundMark x1="72800" y1="38426" x2="74500" y2="63333"/>
                            <a14:foregroundMark x1="74000" y1="63333" x2="48600" y2="41111"/>
                            <a14:foregroundMark x1="48600" y1="41111" x2="52400" y2="49722"/>
                            <a14:foregroundMark x1="52400" y1="49722" x2="50500" y2="42407"/>
                            <a14:foregroundMark x1="46900" y1="44907" x2="55100" y2="54352"/>
                            <a14:foregroundMark x1="55100" y1="54352" x2="71100" y2="61296"/>
                            <a14:foregroundMark x1="45900" y1="47315" x2="48800" y2="40926"/>
                            <a14:foregroundMark x1="46200" y1="46852" x2="50700" y2="51574"/>
                            <a14:foregroundMark x1="29800" y1="69352" x2="40500" y2="68889"/>
                            <a14:foregroundMark x1="40500" y1="68889" x2="47600" y2="61759"/>
                            <a14:foregroundMark x1="47600" y1="61759" x2="51400" y2="61759"/>
                            <a14:foregroundMark x1="53800" y1="61296" x2="59700" y2="69167"/>
                            <a14:foregroundMark x1="59700" y1="69167" x2="66100" y2="71111"/>
                            <a14:foregroundMark x1="69000" y1="70463" x2="76700" y2="62407"/>
                            <a14:foregroundMark x1="76700" y1="62407" x2="78300" y2="57130"/>
                            <a14:foregroundMark x1="77100" y1="57963" x2="74000" y2="39074"/>
                            <a14:foregroundMark x1="74000" y1="39074" x2="74000" y2="39074"/>
                            <a14:foregroundMark x1="52900" y1="21759" x2="42600" y2="23426"/>
                            <a14:foregroundMark x1="42600" y1="23426" x2="23900" y2="32870"/>
                            <a14:foregroundMark x1="23900" y1="32870" x2="21000" y2="56852"/>
                            <a14:foregroundMark x1="21000" y1="56852" x2="28400" y2="66481"/>
                            <a14:foregroundMark x1="61000" y1="25370" x2="73800" y2="34444"/>
                          </a14:backgroundRemoval>
                        </a14:imgEffect>
                      </a14:imgLayer>
                    </a14:imgProps>
                  </a:ext>
                  <a:ext uri="{28A0092B-C50C-407E-A947-70E740481C1C}">
                    <a14:useLocalDpi xmlns:a14="http://schemas.microsoft.com/office/drawing/2010/main" val="0"/>
                  </a:ext>
                </a:extLst>
              </a:blip>
              <a:srcRect l="21597" t="20444" r="20720" b="27548"/>
              <a:stretch/>
            </p:blipFill>
            <p:spPr bwMode="auto">
              <a:xfrm>
                <a:off x="1776219" y="1536721"/>
                <a:ext cx="653555" cy="636391"/>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Flowchart: Process 16">
              <a:extLst>
                <a:ext uri="{FF2B5EF4-FFF2-40B4-BE49-F238E27FC236}">
                  <a16:creationId xmlns:a16="http://schemas.microsoft.com/office/drawing/2014/main" id="{15351928-2374-490F-9BD8-606E55BEB9C8}"/>
                </a:ext>
              </a:extLst>
            </p:cNvPr>
            <p:cNvSpPr/>
            <p:nvPr/>
          </p:nvSpPr>
          <p:spPr>
            <a:xfrm>
              <a:off x="2738270" y="1287799"/>
              <a:ext cx="4930355"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err="1">
                  <a:solidFill>
                    <a:srgbClr val="002060"/>
                  </a:solidFill>
                </a:rPr>
                <a:t>Tình</a:t>
              </a:r>
              <a:r>
                <a:rPr lang="en-US" sz="2000" b="1" dirty="0">
                  <a:solidFill>
                    <a:srgbClr val="002060"/>
                  </a:solidFill>
                </a:rPr>
                <a:t> </a:t>
              </a:r>
              <a:r>
                <a:rPr lang="en-US" sz="2000" b="1" dirty="0" err="1">
                  <a:solidFill>
                    <a:srgbClr val="002060"/>
                  </a:solidFill>
                </a:rPr>
                <a:t>phụ</a:t>
              </a:r>
              <a:r>
                <a:rPr lang="en-US" sz="2000" b="1" dirty="0">
                  <a:solidFill>
                    <a:srgbClr val="002060"/>
                  </a:solidFill>
                </a:rPr>
                <a:t> </a:t>
              </a:r>
              <a:r>
                <a:rPr lang="en-US" sz="2000" b="1" dirty="0" err="1">
                  <a:solidFill>
                    <a:srgbClr val="002060"/>
                  </a:solidFill>
                </a:rPr>
                <a:t>tử</a:t>
              </a:r>
              <a:r>
                <a:rPr lang="en-US" sz="2000" b="1" dirty="0">
                  <a:solidFill>
                    <a:srgbClr val="002060"/>
                  </a:solidFill>
                </a:rPr>
                <a:t> </a:t>
              </a:r>
              <a:r>
                <a:rPr lang="en-US" sz="2000" b="1" dirty="0" err="1">
                  <a:solidFill>
                    <a:srgbClr val="002060"/>
                  </a:solidFill>
                </a:rPr>
                <a:t>thiêng</a:t>
              </a:r>
              <a:r>
                <a:rPr lang="en-US" sz="2000" b="1" dirty="0">
                  <a:solidFill>
                    <a:srgbClr val="002060"/>
                  </a:solidFill>
                </a:rPr>
                <a:t> </a:t>
              </a:r>
              <a:r>
                <a:rPr lang="en-US" sz="2000" b="1" dirty="0" err="1">
                  <a:solidFill>
                    <a:srgbClr val="002060"/>
                  </a:solidFill>
                </a:rPr>
                <a:t>liêng</a:t>
              </a:r>
              <a:r>
                <a:rPr lang="en-US" sz="2000" b="1" dirty="0">
                  <a:solidFill>
                    <a:srgbClr val="002060"/>
                  </a:solidFill>
                </a:rPr>
                <a:t>, </a:t>
              </a:r>
              <a:r>
                <a:rPr lang="en-US" sz="2000" b="1" dirty="0" err="1">
                  <a:solidFill>
                    <a:srgbClr val="002060"/>
                  </a:solidFill>
                </a:rPr>
                <a:t>cao</a:t>
              </a:r>
              <a:r>
                <a:rPr lang="en-US" sz="2000" b="1" dirty="0">
                  <a:solidFill>
                    <a:srgbClr val="002060"/>
                  </a:solidFill>
                </a:rPr>
                <a:t> </a:t>
              </a:r>
              <a:r>
                <a:rPr lang="vi-VN" sz="2000" b="1" dirty="0">
                  <a:solidFill>
                    <a:srgbClr val="002060"/>
                  </a:solidFill>
                </a:rPr>
                <a:t>quý.</a:t>
              </a:r>
              <a:endParaRPr lang="en-US" sz="5400" b="1" dirty="0">
                <a:solidFill>
                  <a:srgbClr val="002060"/>
                </a:solidFill>
              </a:endParaRPr>
            </a:p>
          </p:txBody>
        </p:sp>
      </p:grpSp>
      <p:grpSp>
        <p:nvGrpSpPr>
          <p:cNvPr id="25" name="Group 24">
            <a:extLst>
              <a:ext uri="{FF2B5EF4-FFF2-40B4-BE49-F238E27FC236}">
                <a16:creationId xmlns:a16="http://schemas.microsoft.com/office/drawing/2014/main" id="{F8C7ED2E-D6F5-412C-A715-1D0C0FFB880C}"/>
              </a:ext>
            </a:extLst>
          </p:cNvPr>
          <p:cNvGrpSpPr/>
          <p:nvPr/>
        </p:nvGrpSpPr>
        <p:grpSpPr>
          <a:xfrm>
            <a:off x="1873060" y="2022933"/>
            <a:ext cx="5789481" cy="1272566"/>
            <a:chOff x="1873060" y="2444418"/>
            <a:chExt cx="5789481" cy="1272566"/>
          </a:xfrm>
        </p:grpSpPr>
        <p:grpSp>
          <p:nvGrpSpPr>
            <p:cNvPr id="11" name="Group 10">
              <a:extLst>
                <a:ext uri="{FF2B5EF4-FFF2-40B4-BE49-F238E27FC236}">
                  <a16:creationId xmlns:a16="http://schemas.microsoft.com/office/drawing/2014/main" id="{A9B6E0CA-4806-461C-AB36-DC9ED613958F}"/>
                </a:ext>
              </a:extLst>
            </p:cNvPr>
            <p:cNvGrpSpPr/>
            <p:nvPr/>
          </p:nvGrpSpPr>
          <p:grpSpPr>
            <a:xfrm>
              <a:off x="1873060" y="2444418"/>
              <a:ext cx="5789481" cy="1272566"/>
              <a:chOff x="1670391" y="2444418"/>
              <a:chExt cx="5789481" cy="1272566"/>
            </a:xfrm>
          </p:grpSpPr>
          <p:sp>
            <p:nvSpPr>
              <p:cNvPr id="13" name="Rectangle: Rounded Corners 12">
                <a:extLst>
                  <a:ext uri="{FF2B5EF4-FFF2-40B4-BE49-F238E27FC236}">
                    <a16:creationId xmlns:a16="http://schemas.microsoft.com/office/drawing/2014/main" id="{D491C2BE-7234-46D1-97AC-5B94BFB94164}"/>
                  </a:ext>
                </a:extLst>
              </p:cNvPr>
              <p:cNvSpPr/>
              <p:nvPr/>
            </p:nvSpPr>
            <p:spPr>
              <a:xfrm>
                <a:off x="1670391" y="2444418"/>
                <a:ext cx="5789481" cy="1272566"/>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2829491-4904-425D-AEB4-32B6CAC0C45C}"/>
                  </a:ext>
                </a:extLst>
              </p:cNvPr>
              <p:cNvSpPr/>
              <p:nvPr/>
            </p:nvSpPr>
            <p:spPr>
              <a:xfrm>
                <a:off x="1706475" y="2483920"/>
                <a:ext cx="842168" cy="1219083"/>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0" name="Picture 12" descr="Cute cartoon letter b smiling face with eyes Vector Image">
                <a:extLst>
                  <a:ext uri="{FF2B5EF4-FFF2-40B4-BE49-F238E27FC236}">
                    <a16:creationId xmlns:a16="http://schemas.microsoft.com/office/drawing/2014/main" id="{502E4A15-9323-4361-9DF1-E16786D40730}"/>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019" b="70278" l="23300" r="76100">
                            <a14:foregroundMark x1="25400" y1="25926" x2="25000" y2="49537"/>
                            <a14:foregroundMark x1="25000" y1="49537" x2="26400" y2="53704"/>
                            <a14:foregroundMark x1="32200" y1="26852" x2="40800" y2="26574"/>
                            <a14:foregroundMark x1="35500" y1="30556" x2="37000" y2="35000"/>
                            <a14:foregroundMark x1="31700" y1="23519" x2="31700" y2="23519"/>
                            <a14:foregroundMark x1="68600" y1="24167" x2="75800" y2="32222"/>
                            <a14:foregroundMark x1="75800" y1="32222" x2="75700" y2="42037"/>
                            <a14:foregroundMark x1="75700" y1="42037" x2="73000" y2="46389"/>
                            <a14:foregroundMark x1="47500" y1="34630" x2="52800" y2="61019"/>
                            <a14:foregroundMark x1="49200" y1="59074" x2="53000" y2="37407"/>
                            <a14:foregroundMark x1="53000" y1="37407" x2="44900" y2="54352"/>
                            <a14:foregroundMark x1="44900" y1="54352" x2="52700" y2="67037"/>
                            <a14:foregroundMark x1="52700" y1="67037" x2="58400" y2="55833"/>
                            <a14:foregroundMark x1="58400" y1="55833" x2="57100" y2="42963"/>
                            <a14:foregroundMark x1="57100" y1="42963" x2="50600" y2="34630"/>
                            <a14:foregroundMark x1="50600" y1="34630" x2="45200" y2="43704"/>
                            <a14:foregroundMark x1="45200" y1="43704" x2="49900" y2="52407"/>
                            <a14:foregroundMark x1="49900" y1="52407" x2="59400" y2="45370"/>
                            <a14:foregroundMark x1="59400" y1="45370" x2="53100" y2="34907"/>
                            <a14:foregroundMark x1="53100" y1="34907" x2="45900" y2="51389"/>
                            <a14:foregroundMark x1="45900" y1="51389" x2="45500" y2="69815"/>
                            <a14:foregroundMark x1="45500" y1="69815" x2="55400" y2="55185"/>
                            <a14:foregroundMark x1="55400" y1="55185" x2="53600" y2="38519"/>
                            <a14:foregroundMark x1="53600" y1="38519" x2="48600" y2="50000"/>
                            <a14:foregroundMark x1="48600" y1="50000" x2="50400" y2="52778"/>
                            <a14:foregroundMark x1="47800" y1="53519" x2="51400" y2="55278"/>
                            <a14:foregroundMark x1="34100" y1="31944" x2="37900" y2="34815"/>
                            <a14:foregroundMark x1="27800" y1="24630" x2="37400" y2="21481"/>
                            <a14:foregroundMark x1="37400" y1="21481" x2="67000" y2="24167"/>
                            <a14:foregroundMark x1="60200" y1="21481" x2="34600" y2="21019"/>
                            <a14:foregroundMark x1="23500" y1="32130" x2="23300" y2="62593"/>
                            <a14:foregroundMark x1="24500" y1="65741" x2="35300" y2="69907"/>
                            <a14:foregroundMark x1="35300" y1="69907" x2="46700" y2="70370"/>
                            <a14:foregroundMark x1="46700" y1="70370" x2="56200" y2="69722"/>
                            <a14:foregroundMark x1="55700" y1="69722" x2="66000" y2="68519"/>
                            <a14:foregroundMark x1="66000" y1="68519" x2="74200" y2="62593"/>
                            <a14:foregroundMark x1="74200" y1="62593" x2="75100" y2="52778"/>
                            <a14:foregroundMark x1="75100" y1="52778" x2="72200" y2="45926"/>
                            <a14:foregroundMark x1="76100" y1="53519" x2="72700" y2="63056"/>
                            <a14:foregroundMark x1="72700" y1="63056" x2="64000" y2="69259"/>
                            <a14:foregroundMark x1="64000" y1="69259" x2="72500" y2="63056"/>
                            <a14:foregroundMark x1="72500" y1="63056" x2="74400" y2="53519"/>
                          </a14:backgroundRemoval>
                        </a14:imgEffect>
                      </a14:imgLayer>
                    </a14:imgProps>
                  </a:ext>
                  <a:ext uri="{28A0092B-C50C-407E-A947-70E740481C1C}">
                    <a14:useLocalDpi xmlns:a14="http://schemas.microsoft.com/office/drawing/2010/main" val="0"/>
                  </a:ext>
                </a:extLst>
              </a:blip>
              <a:srcRect l="22220" t="19037" r="18880" b="25851"/>
              <a:stretch/>
            </p:blipFill>
            <p:spPr bwMode="auto">
              <a:xfrm>
                <a:off x="1783786" y="2692685"/>
                <a:ext cx="718549" cy="72610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Flowchart: Process 17">
              <a:extLst>
                <a:ext uri="{FF2B5EF4-FFF2-40B4-BE49-F238E27FC236}">
                  <a16:creationId xmlns:a16="http://schemas.microsoft.com/office/drawing/2014/main" id="{84A9C873-9222-4D06-9223-F522B4EF20DC}"/>
                </a:ext>
              </a:extLst>
            </p:cNvPr>
            <p:cNvSpPr/>
            <p:nvPr/>
          </p:nvSpPr>
          <p:spPr>
            <a:xfrm>
              <a:off x="2761762" y="2550933"/>
              <a:ext cx="4900779"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rgbClr val="002060"/>
                  </a:solidFill>
                </a:rPr>
                <a:t>Mong muốn của người con với người cha về một chuyến du lịch cả gia đình được đi trên những con thuyền có những cánh buồm nhiều sắc màu.</a:t>
              </a:r>
              <a:endParaRPr lang="en-US" sz="5400" b="1" dirty="0">
                <a:solidFill>
                  <a:srgbClr val="002060"/>
                </a:solidFill>
              </a:endParaRPr>
            </a:p>
          </p:txBody>
        </p:sp>
      </p:grpSp>
      <p:grpSp>
        <p:nvGrpSpPr>
          <p:cNvPr id="26" name="Group 25">
            <a:extLst>
              <a:ext uri="{FF2B5EF4-FFF2-40B4-BE49-F238E27FC236}">
                <a16:creationId xmlns:a16="http://schemas.microsoft.com/office/drawing/2014/main" id="{B65D3182-3E9F-4162-85D7-1FA81877698F}"/>
              </a:ext>
            </a:extLst>
          </p:cNvPr>
          <p:cNvGrpSpPr/>
          <p:nvPr/>
        </p:nvGrpSpPr>
        <p:grpSpPr>
          <a:xfrm>
            <a:off x="1890822" y="3449828"/>
            <a:ext cx="5789481" cy="1273252"/>
            <a:chOff x="1890822" y="3663544"/>
            <a:chExt cx="5789481" cy="1059535"/>
          </a:xfrm>
        </p:grpSpPr>
        <p:grpSp>
          <p:nvGrpSpPr>
            <p:cNvPr id="12" name="Group 11">
              <a:extLst>
                <a:ext uri="{FF2B5EF4-FFF2-40B4-BE49-F238E27FC236}">
                  <a16:creationId xmlns:a16="http://schemas.microsoft.com/office/drawing/2014/main" id="{B2282C4D-A2A8-4183-90AB-05FB7FE908CD}"/>
                </a:ext>
              </a:extLst>
            </p:cNvPr>
            <p:cNvGrpSpPr/>
            <p:nvPr/>
          </p:nvGrpSpPr>
          <p:grpSpPr>
            <a:xfrm>
              <a:off x="1890822" y="3676601"/>
              <a:ext cx="5789481" cy="1004328"/>
              <a:chOff x="1688153" y="3676601"/>
              <a:chExt cx="5789481" cy="1004328"/>
            </a:xfrm>
          </p:grpSpPr>
          <p:sp>
            <p:nvSpPr>
              <p:cNvPr id="15" name="Rectangle: Rounded Corners 14">
                <a:extLst>
                  <a:ext uri="{FF2B5EF4-FFF2-40B4-BE49-F238E27FC236}">
                    <a16:creationId xmlns:a16="http://schemas.microsoft.com/office/drawing/2014/main" id="{3930D1AB-5DFA-4C78-99AF-9B28A9BBC4BD}"/>
                  </a:ext>
                </a:extLst>
              </p:cNvPr>
              <p:cNvSpPr/>
              <p:nvPr/>
            </p:nvSpPr>
            <p:spPr>
              <a:xfrm>
                <a:off x="1688153" y="3676601"/>
                <a:ext cx="5789481" cy="1004328"/>
              </a:xfrm>
              <a:prstGeom prst="roundRect">
                <a:avLst/>
              </a:prstGeom>
              <a:solidFill>
                <a:schemeClr val="tx2"/>
              </a:solid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ED11912-61F0-40BE-B3B3-2E6886F2A922}"/>
                  </a:ext>
                </a:extLst>
              </p:cNvPr>
              <p:cNvSpPr/>
              <p:nvPr/>
            </p:nvSpPr>
            <p:spPr>
              <a:xfrm>
                <a:off x="1724237" y="3719752"/>
                <a:ext cx="842168" cy="954107"/>
              </a:xfrm>
              <a:prstGeom prst="round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2" name="Picture 14" descr="Cute cartoon letter c smiling face with eyes Vector Image">
                <a:extLst>
                  <a:ext uri="{FF2B5EF4-FFF2-40B4-BE49-F238E27FC236}">
                    <a16:creationId xmlns:a16="http://schemas.microsoft.com/office/drawing/2014/main" id="{05743659-811A-4A86-8F71-5D29825C2DB8}"/>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2778" b="70556" l="23100" r="78200">
                            <a14:foregroundMark x1="23200" y1="44537" x2="31800" y2="60741"/>
                            <a14:foregroundMark x1="31600" y1="63611" x2="43400" y2="68611"/>
                            <a14:foregroundMark x1="43400" y1="68611" x2="55000" y2="70278"/>
                            <a14:foregroundMark x1="55000" y1="70278" x2="65700" y2="68241"/>
                            <a14:foregroundMark x1="65700" y1="68241" x2="73000" y2="61574"/>
                            <a14:foregroundMark x1="73000" y1="61574" x2="73800" y2="59815"/>
                            <a14:foregroundMark x1="75300" y1="60741" x2="66200" y2="66296"/>
                            <a14:foregroundMark x1="66200" y1="66296" x2="39000" y2="68333"/>
                            <a14:foregroundMark x1="38600" y1="68333" x2="61600" y2="70556"/>
                            <a14:foregroundMark x1="40200" y1="23611" x2="53000" y2="22778"/>
                            <a14:foregroundMark x1="53000" y1="22778" x2="66400" y2="24259"/>
                          </a14:backgroundRemoval>
                        </a14:imgEffect>
                      </a14:imgLayer>
                    </a14:imgProps>
                  </a:ext>
                  <a:ext uri="{28A0092B-C50C-407E-A947-70E740481C1C}">
                    <a14:useLocalDpi xmlns:a14="http://schemas.microsoft.com/office/drawing/2010/main" val="0"/>
                  </a:ext>
                </a:extLst>
              </a:blip>
              <a:srcRect l="20957" t="18519" r="15336" b="26370"/>
              <a:stretch/>
            </p:blipFill>
            <p:spPr bwMode="auto">
              <a:xfrm>
                <a:off x="1754473" y="3833752"/>
                <a:ext cx="777174" cy="72610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Flowchart: Process 18">
              <a:extLst>
                <a:ext uri="{FF2B5EF4-FFF2-40B4-BE49-F238E27FC236}">
                  <a16:creationId xmlns:a16="http://schemas.microsoft.com/office/drawing/2014/main" id="{F61A0D38-DC34-411E-A9CD-15671887F48D}"/>
                </a:ext>
              </a:extLst>
            </p:cNvPr>
            <p:cNvSpPr/>
            <p:nvPr/>
          </p:nvSpPr>
          <p:spPr>
            <a:xfrm>
              <a:off x="2734316" y="3663544"/>
              <a:ext cx="4945987" cy="105953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rgbClr val="002060"/>
                  </a:solidFill>
                </a:rPr>
                <a:t>Khát vọng của người cha với con của mình và nhấn mạnh một phẩm chất cao quý của con người là phải biết ước mơ và có những ước mơ đẹp.</a:t>
              </a:r>
              <a:endParaRPr lang="en-US" sz="5400" b="1" dirty="0">
                <a:solidFill>
                  <a:srgbClr val="002060"/>
                </a:solidFill>
              </a:endParaRPr>
            </a:p>
          </p:txBody>
        </p:sp>
      </p:grpSp>
      <p:pic>
        <p:nvPicPr>
          <p:cNvPr id="21" name="Picture 20">
            <a:extLst>
              <a:ext uri="{FF2B5EF4-FFF2-40B4-BE49-F238E27FC236}">
                <a16:creationId xmlns:a16="http://schemas.microsoft.com/office/drawing/2014/main" id="{824E8116-83C1-4885-8A51-327F744353E1}"/>
              </a:ext>
            </a:extLst>
          </p:cNvPr>
          <p:cNvPicPr>
            <a:picLocks noChangeAspect="1"/>
          </p:cNvPicPr>
          <p:nvPr/>
        </p:nvPicPr>
        <p:blipFill>
          <a:blip r:embed="rId13"/>
          <a:stretch>
            <a:fillRect/>
          </a:stretch>
        </p:blipFill>
        <p:spPr>
          <a:xfrm>
            <a:off x="7537702" y="2022933"/>
            <a:ext cx="1329093" cy="1246025"/>
          </a:xfrm>
          <a:prstGeom prst="rect">
            <a:avLst/>
          </a:prstGeom>
        </p:spPr>
      </p:pic>
      <p:pic>
        <p:nvPicPr>
          <p:cNvPr id="23" name="Picture 22">
            <a:extLst>
              <a:ext uri="{FF2B5EF4-FFF2-40B4-BE49-F238E27FC236}">
                <a16:creationId xmlns:a16="http://schemas.microsoft.com/office/drawing/2014/main" id="{5AA0B4BE-2006-4AE7-876C-6D5FD2AAFCBD}"/>
              </a:ext>
            </a:extLst>
          </p:cNvPr>
          <p:cNvPicPr>
            <a:picLocks noChangeAspect="1"/>
          </p:cNvPicPr>
          <p:nvPr/>
        </p:nvPicPr>
        <p:blipFill>
          <a:blip r:embed="rId14"/>
          <a:stretch>
            <a:fillRect/>
          </a:stretch>
        </p:blipFill>
        <p:spPr>
          <a:xfrm>
            <a:off x="7597301" y="3486603"/>
            <a:ext cx="1358137" cy="1273253"/>
          </a:xfrm>
          <a:prstGeom prst="rect">
            <a:avLst/>
          </a:prstGeom>
        </p:spPr>
      </p:pic>
      <p:pic>
        <p:nvPicPr>
          <p:cNvPr id="27" name="Picture 26">
            <a:extLst>
              <a:ext uri="{FF2B5EF4-FFF2-40B4-BE49-F238E27FC236}">
                <a16:creationId xmlns:a16="http://schemas.microsoft.com/office/drawing/2014/main" id="{B03F4F2B-01AF-4A45-8D90-C1454E1E018A}"/>
              </a:ext>
            </a:extLst>
          </p:cNvPr>
          <p:cNvPicPr>
            <a:picLocks noChangeAspect="1"/>
          </p:cNvPicPr>
          <p:nvPr/>
        </p:nvPicPr>
        <p:blipFill>
          <a:blip r:embed="rId13"/>
          <a:stretch>
            <a:fillRect/>
          </a:stretch>
        </p:blipFill>
        <p:spPr>
          <a:xfrm>
            <a:off x="7487930" y="715307"/>
            <a:ext cx="1329093" cy="1246025"/>
          </a:xfrm>
          <a:prstGeom prst="rect">
            <a:avLst/>
          </a:prstGeom>
        </p:spPr>
      </p:pic>
      <p:pic>
        <p:nvPicPr>
          <p:cNvPr id="28" name="AmthanhThua">
            <a:hlinkClick r:id="" action="ppaction://media"/>
            <a:extLst>
              <a:ext uri="{FF2B5EF4-FFF2-40B4-BE49-F238E27FC236}">
                <a16:creationId xmlns:a16="http://schemas.microsoft.com/office/drawing/2014/main" id="{909E0D94-A5C1-491C-9196-7FD82A20AD8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67519" y="4386476"/>
            <a:ext cx="731045" cy="731045"/>
          </a:xfrm>
          <a:prstGeom prst="rect">
            <a:avLst/>
          </a:prstGeom>
        </p:spPr>
      </p:pic>
      <p:sp>
        <p:nvSpPr>
          <p:cNvPr id="29" name="TextBox 28">
            <a:extLst>
              <a:ext uri="{FF2B5EF4-FFF2-40B4-BE49-F238E27FC236}">
                <a16:creationId xmlns:a16="http://schemas.microsoft.com/office/drawing/2014/main" id="{EA3404CB-D52B-4F99-9DDD-76F112A777AC}"/>
              </a:ext>
            </a:extLst>
          </p:cNvPr>
          <p:cNvSpPr txBox="1"/>
          <p:nvPr/>
        </p:nvSpPr>
        <p:spPr>
          <a:xfrm>
            <a:off x="-2595434" y="830088"/>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0" name="TextBox 29">
            <a:extLst>
              <a:ext uri="{FF2B5EF4-FFF2-40B4-BE49-F238E27FC236}">
                <a16:creationId xmlns:a16="http://schemas.microsoft.com/office/drawing/2014/main" id="{FF6A24F6-4A49-4CF0-8F1E-6F9085C7924C}"/>
              </a:ext>
            </a:extLst>
          </p:cNvPr>
          <p:cNvSpPr txBox="1"/>
          <p:nvPr/>
        </p:nvSpPr>
        <p:spPr>
          <a:xfrm>
            <a:off x="-2423899" y="3212214"/>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1" name="59c3c5f047238">
            <a:hlinkClick r:id="" action="ppaction://media"/>
            <a:extLst>
              <a:ext uri="{FF2B5EF4-FFF2-40B4-BE49-F238E27FC236}">
                <a16:creationId xmlns:a16="http://schemas.microsoft.com/office/drawing/2014/main" id="{C67A369A-C5A3-43AC-A996-0EEFC89F4F09}"/>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67519" y="-202433"/>
            <a:ext cx="731045" cy="731045"/>
          </a:xfrm>
          <a:prstGeom prst="rect">
            <a:avLst/>
          </a:prstGeom>
        </p:spPr>
      </p:pic>
      <p:pic>
        <p:nvPicPr>
          <p:cNvPr id="32" name="AmthanhThua">
            <a:hlinkClick r:id="" action="ppaction://media"/>
            <a:extLst>
              <a:ext uri="{FF2B5EF4-FFF2-40B4-BE49-F238E27FC236}">
                <a16:creationId xmlns:a16="http://schemas.microsoft.com/office/drawing/2014/main" id="{7EAC4686-EA31-44C1-A05D-CA8265D08C2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757593" y="4386476"/>
            <a:ext cx="731045" cy="731045"/>
          </a:xfrm>
          <a:prstGeom prst="rect">
            <a:avLst/>
          </a:prstGeom>
        </p:spPr>
      </p:pic>
      <p:pic>
        <p:nvPicPr>
          <p:cNvPr id="35" name="Picture 14" descr="Top 3 Loa Sân Khấu Giá Rẻ Nhưng Chất Lượng Mạnh Mẽ – VIDIA">
            <a:hlinkClick r:id="rId16" action="ppaction://hlinksldjump"/>
            <a:extLst>
              <a:ext uri="{FF2B5EF4-FFF2-40B4-BE49-F238E27FC236}">
                <a16:creationId xmlns:a16="http://schemas.microsoft.com/office/drawing/2014/main" id="{CB4A5F5E-D116-4519-A777-FF078E668A23}"/>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318899" y="2667885"/>
            <a:ext cx="2573601" cy="241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44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8"/>
                </p:tgtEl>
              </p:cMediaNode>
            </p:audio>
            <p:audio>
              <p:cMediaNode vol="80000">
                <p:cTn id="15" fill="hold" display="0">
                  <p:stCondLst>
                    <p:cond delay="indefinite"/>
                  </p:stCondLst>
                  <p:endCondLst>
                    <p:cond evt="onStopAudio" delay="0">
                      <p:tgtEl>
                        <p:sldTgt/>
                      </p:tgtEl>
                    </p:cond>
                  </p:endCondLst>
                </p:cTn>
                <p:tgtEl>
                  <p:spTgt spid="31"/>
                </p:tgtEl>
              </p:cMediaNode>
            </p:audio>
            <p:audio>
              <p:cMediaNode vol="80000">
                <p:cTn id="16" fill="hold" display="0">
                  <p:stCondLst>
                    <p:cond delay="indefinite"/>
                  </p:stCondLst>
                  <p:endCondLst>
                    <p:cond evt="onStopAudio" delay="0">
                      <p:tgtEl>
                        <p:sldTgt/>
                      </p:tgtEl>
                    </p:cond>
                  </p:endCondLst>
                </p:cTn>
                <p:tgtEl>
                  <p:spTgt spid="32"/>
                </p:tgtEl>
              </p:cMediaNode>
            </p:audio>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 presetClass="mediacall" presetSubtype="0" fill="hold" nodeType="withEffect">
                                  <p:stCondLst>
                                    <p:cond delay="0"/>
                                  </p:stCondLst>
                                  <p:childTnLst>
                                    <p:cmd type="call" cmd="playFrom(0.0)">
                                      <p:cBhvr>
                                        <p:cTn id="24" dur="4995" fill="hold"/>
                                        <p:tgtEl>
                                          <p:spTgt spid="32"/>
                                        </p:tgtEl>
                                      </p:cBhvr>
                                    </p:cmd>
                                  </p:childTnLst>
                                </p:cTn>
                              </p:par>
                            </p:childTnLst>
                          </p:cTn>
                        </p:par>
                      </p:childTnLst>
                    </p:cTn>
                  </p:par>
                </p:childTnLst>
              </p:cTn>
              <p:nextCondLst>
                <p:cond evt="onClick" delay="0">
                  <p:tgtEl>
                    <p:spTgt spid="24"/>
                  </p:tgtEl>
                </p:cond>
              </p:nextCondLst>
            </p:seq>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 presetClass="mediacall" presetSubtype="0" fill="hold" nodeType="withEffect">
                                  <p:stCondLst>
                                    <p:cond delay="0"/>
                                  </p:stCondLst>
                                  <p:childTnLst>
                                    <p:cmd type="call" cmd="playFrom(0.0)">
                                      <p:cBhvr>
                                        <p:cTn id="32" dur="4995" fill="hold"/>
                                        <p:tgtEl>
                                          <p:spTgt spid="28"/>
                                        </p:tgtEl>
                                      </p:cBhvr>
                                    </p:cmd>
                                  </p:childTnLst>
                                </p:cTn>
                              </p:par>
                            </p:childTnLst>
                          </p:cTn>
                        </p:par>
                      </p:childTnLst>
                    </p:cTn>
                  </p:par>
                </p:childTnLst>
              </p:cTn>
              <p:nextCondLst>
                <p:cond evt="onClick" delay="0">
                  <p:tgtEl>
                    <p:spTgt spid="25"/>
                  </p:tgtEl>
                </p:cond>
              </p:nextCondLst>
            </p:seq>
            <p:seq concurrent="1" nextAc="seek">
              <p:cTn id="33" restart="whenNotActive" fill="hold" evtFilter="cancelBubble" nodeType="interactiveSeq">
                <p:stCondLst>
                  <p:cond evt="onClick" delay="0">
                    <p:tgtEl>
                      <p:spTgt spid="26"/>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 presetClass="mediacall" presetSubtype="0" fill="hold" nodeType="withEffect">
                                  <p:stCondLst>
                                    <p:cond delay="0"/>
                                  </p:stCondLst>
                                  <p:childTnLst>
                                    <p:cmd type="call" cmd="playFrom(0.0)">
                                      <p:cBhvr>
                                        <p:cTn id="40" dur="4576" fill="hold"/>
                                        <p:tgtEl>
                                          <p:spTgt spid="31"/>
                                        </p:tgtEl>
                                      </p:cBhvr>
                                    </p:cmd>
                                  </p:childTnLst>
                                </p:cTn>
                              </p:par>
                            </p:childTnLst>
                          </p:cTn>
                        </p:par>
                      </p:childTnLst>
                    </p:cTn>
                  </p:par>
                </p:childTnLst>
              </p:cTn>
              <p:nextCondLst>
                <p:cond evt="onClick" delay="0">
                  <p:tgtEl>
                    <p:spTgt spid="2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D686C5-F363-4F41-80E1-1D936CED4919}"/>
              </a:ext>
            </a:extLst>
          </p:cNvPr>
          <p:cNvPicPr>
            <a:picLocks noChangeAspect="1"/>
          </p:cNvPicPr>
          <p:nvPr/>
        </p:nvPicPr>
        <p:blipFill rotWithShape="1">
          <a:blip r:embed="rId2"/>
          <a:srcRect l="4124" t="10515" r="3750" b="4296"/>
          <a:stretch/>
        </p:blipFill>
        <p:spPr>
          <a:xfrm>
            <a:off x="0" y="0"/>
            <a:ext cx="9172702" cy="5143500"/>
          </a:xfrm>
          <a:prstGeom prst="rect">
            <a:avLst/>
          </a:prstGeom>
        </p:spPr>
      </p:pic>
      <p:sp>
        <p:nvSpPr>
          <p:cNvPr id="6" name="Flowchart: Process 5">
            <a:extLst>
              <a:ext uri="{FF2B5EF4-FFF2-40B4-BE49-F238E27FC236}">
                <a16:creationId xmlns:a16="http://schemas.microsoft.com/office/drawing/2014/main" id="{A6D46781-F2A6-4885-A4F8-83D6590C66F0}"/>
              </a:ext>
            </a:extLst>
          </p:cNvPr>
          <p:cNvSpPr/>
          <p:nvPr/>
        </p:nvSpPr>
        <p:spPr>
          <a:xfrm>
            <a:off x="-68580" y="3806190"/>
            <a:ext cx="9304020" cy="1059535"/>
          </a:xfrm>
          <a:prstGeom prst="flowChartProcess">
            <a:avLst/>
          </a:prstGeom>
          <a:solidFill>
            <a:srgbClr val="FFFFDC"/>
          </a:solidFill>
          <a:ln>
            <a:solidFill>
              <a:srgbClr val="FFFF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2060"/>
                </a:solidFill>
                <a:latin typeface="iCiel Pony" panose="02000000000000000000" pitchFamily="2" charset="0"/>
                <a:ea typeface="DFVN Catchland" pitchFamily="50" charset="0"/>
              </a:rPr>
              <a:t>Cảm ơn các bạn thật nhiều! </a:t>
            </a:r>
          </a:p>
          <a:p>
            <a:pPr algn="ctr"/>
            <a:r>
              <a:rPr lang="vi-VN" sz="2800" dirty="0">
                <a:solidFill>
                  <a:srgbClr val="002060"/>
                </a:solidFill>
                <a:latin typeface="iCiel Pony" panose="02000000000000000000" pitchFamily="2" charset="0"/>
                <a:ea typeface="DFVN Catchland" pitchFamily="50" charset="0"/>
              </a:rPr>
              <a:t>Cùng hai bà cháu mình đến vườn hoa bà thích nhé!</a:t>
            </a:r>
            <a:endParaRPr lang="en-US" sz="2800" dirty="0">
              <a:solidFill>
                <a:srgbClr val="002060"/>
              </a:solidFill>
              <a:latin typeface="iCiel Pony" panose="02000000000000000000" pitchFamily="2" charset="0"/>
              <a:ea typeface="DFVN Catchland" pitchFamily="50" charset="0"/>
            </a:endParaRPr>
          </a:p>
        </p:txBody>
      </p:sp>
    </p:spTree>
    <p:extLst>
      <p:ext uri="{BB962C8B-B14F-4D97-AF65-F5344CB8AC3E}">
        <p14:creationId xmlns:p14="http://schemas.microsoft.com/office/powerpoint/2010/main" val="3618376407"/>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INKNOELEADERBOARD" val="-1844505463"/>
</p:tagLst>
</file>

<file path=ppt/theme/theme1.xml><?xml version="1.0" encoding="utf-8"?>
<a:theme xmlns:a="http://schemas.openxmlformats.org/drawingml/2006/main" name="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862</TotalTime>
  <Words>2178</Words>
  <Application>Microsoft Office PowerPoint</Application>
  <PresentationFormat>On-screen Show (16:9)</PresentationFormat>
  <Paragraphs>181</Paragraphs>
  <Slides>36</Slides>
  <Notes>3</Notes>
  <HiddenSlides>4</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Quicksand</vt:lpstr>
      <vt:lpstr>iCiel Pony</vt:lpstr>
      <vt:lpstr>Fredoka One</vt:lpstr>
      <vt:lpstr>Pattaya</vt:lpstr>
      <vt:lpstr>Nunito</vt:lpstr>
      <vt:lpstr>AvantGarde</vt:lpstr>
      <vt:lpstr>Arial</vt:lpstr>
      <vt:lpstr>Calibri</vt:lpstr>
      <vt:lpstr>Roboto Condensed Light</vt:lpstr>
      <vt:lpstr>iCiel Nabila</vt:lpstr>
      <vt:lpstr>Caveat Brush</vt:lpstr>
      <vt:lpstr>Question of the Day for Preschool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Question of the Day for Preschool</dc:title>
  <cp:lastModifiedBy>Nguyen Thu Hien</cp:lastModifiedBy>
  <cp:revision>41</cp:revision>
  <dcterms:modified xsi:type="dcterms:W3CDTF">2022-04-09T04:56:25Z</dcterms:modified>
</cp:coreProperties>
</file>