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24" r:id="rId2"/>
    <p:sldId id="317" r:id="rId3"/>
    <p:sldId id="279" r:id="rId4"/>
    <p:sldId id="318" r:id="rId5"/>
    <p:sldId id="316" r:id="rId6"/>
    <p:sldId id="321" r:id="rId7"/>
    <p:sldId id="277" r:id="rId8"/>
    <p:sldId id="280" r:id="rId9"/>
    <p:sldId id="322" r:id="rId10"/>
    <p:sldId id="281" r:id="rId11"/>
    <p:sldId id="270" r:id="rId12"/>
    <p:sldId id="319" r:id="rId13"/>
    <p:sldId id="274" r:id="rId14"/>
    <p:sldId id="320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8"/>
  </p:normalViewPr>
  <p:slideViewPr>
    <p:cSldViewPr>
      <p:cViewPr varScale="1">
        <p:scale>
          <a:sx n="52" d="100"/>
          <a:sy n="52" d="100"/>
        </p:scale>
        <p:origin x="110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19817D86-7B35-463A-964B-2DCCF0C38B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7ACE2B95-FB34-46CB-B449-3466CF83F0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369F3E83-2E4E-469D-A101-E52167F5C3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xmlns="" id="{0C06F428-FAFC-493B-B7BE-C1581B61DA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xmlns="" id="{8F9ADA2B-4259-4891-8CCB-07BF76269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xmlns="" id="{9AAAA901-0597-49C6-BAB1-F20D79666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0EF03C-6EA7-481A-B833-A0DFE66FB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8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650912C9-188E-4E15-BADF-064515DEF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2C7952-DB6A-4FEE-9FEA-505B50E9491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xmlns="" id="{BC91BD68-9A46-4CF8-BE53-DD7E530E4F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EF2C72-0659-4556-BBB8-FC74589F9682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xmlns="" id="{D75CD30F-55C0-48BD-A307-B9B85E2C4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xmlns="" id="{342AB249-236E-420F-B2C4-CFA34F14E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:a16="http://schemas.microsoft.com/office/drawing/2014/main" xmlns="" id="{D754131D-F511-4C5B-BF31-7CB059037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文本占位符 84994">
            <a:extLst>
              <a:ext uri="{FF2B5EF4-FFF2-40B4-BE49-F238E27FC236}">
                <a16:creationId xmlns:a16="http://schemas.microsoft.com/office/drawing/2014/main" xmlns="" id="{E69BD1C5-BAA4-42BC-B90E-5384F50CD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灯片编号占位符 1">
            <a:extLst>
              <a:ext uri="{FF2B5EF4-FFF2-40B4-BE49-F238E27FC236}">
                <a16:creationId xmlns:a16="http://schemas.microsoft.com/office/drawing/2014/main" xmlns="" id="{830F10BE-A431-4946-A6B6-A15E44F3A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97C05-5B0F-4441-BD03-96C643DAD160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5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BF546116-785D-43B5-B660-DDF944D91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FD3758AD-7F21-4E7D-A0CF-2E7A00741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241015C0-8BC7-49E3-9C12-F6A13D3BA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EFA05-8D13-43F4-9B3F-F6A3B676FDB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5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9246C81-F828-41B1-846C-C0FB5640E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AB789D-29E0-4C98-9A5B-FFC0909DD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AC72D2-4562-4C1B-AE70-F056FC69D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D2BC-C7B5-4728-97BB-C912EFEF5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6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A8E08B-FFBA-4B10-8CBF-6C70DBA00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A5A0E50-F111-46DA-8A2B-1123A27E6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9AB507-7A9B-495A-A730-18D0100F0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3888-E409-44F8-AD0E-0C372B02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75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37E05D-087B-4B31-9B8C-387430905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EDE8A7-C2EB-4CC2-8C1D-1A8188023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80CCE6-156A-40A9-9074-A80688335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AEA2-265B-4C38-87A3-FDC0924EC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6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909127F-D13B-4922-B026-A9E403AC8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9247744-60F6-4A4F-82FD-6A4C8EB62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5DD59F4-FB26-4266-B27B-C24EEDA34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5EA8-788A-4C00-9CCA-7C8BD24D58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60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E6D1E22-2FB8-4D6E-AC66-7EC5E549D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8BA7E9D-12F0-4074-97A7-2065359CE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36112A8-BA51-4919-BDAC-D17716D4A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E7CB-7068-43B6-8048-4B0B9997D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5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7DFCEEB-EACC-4E7F-9CD7-0BEA621E6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4E3919E-A6BB-4E50-B464-2972DB242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84F1583-8C88-427A-B4BB-58D69FC98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4BD9-C680-4487-B6E9-9F942737F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95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7DFCEEB-EACC-4E7F-9CD7-0BEA621E6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4E3919E-A6BB-4E50-B464-2972DB242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84F1583-8C88-427A-B4BB-58D69FC98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B4BD9-C680-4487-B6E9-9F942737F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35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448ADF-A63B-461E-99E4-2FB5528B9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2C30E9-40E3-4469-AC7F-8D00B20F0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E2499F5-3C96-45F1-926C-0D527707F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F0E8-AF68-41EE-AB06-E3AE7C710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1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7A5F04-4A68-4F74-BF30-EF42A4773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8C7249-FCA0-4BC9-8FCF-77CA49AB1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67341E-7351-4AC8-A402-23D06B836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D706-81DC-418C-AED6-D5E7C200A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9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9246C81-F828-41B1-846C-C0FB5640E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AB789D-29E0-4C98-9A5B-FFC0909DD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AC72D2-4562-4C1B-AE70-F056FC69D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D2BC-C7B5-4728-97BB-C912EFEF5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241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4BA7B10-D6B5-4DEC-8D5A-9A15287F8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179478-B713-48DD-A332-F34BE6845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919B3D9-2A61-4F52-A621-1E6ED75D7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B660-CED8-4F50-953E-3294633A8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75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6FBBF3D-EE54-47F7-918E-09CDA61B7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F36AB0-4E39-423A-BF4D-311AE724E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1EE340-755F-4C46-859B-22D088596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D95F-5D54-44AC-915C-F62CEC99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26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9246C81-F828-41B1-846C-C0FB5640E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AB789D-29E0-4C98-9A5B-FFC0909DD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AC72D2-4562-4C1B-AE70-F056FC69D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D2BC-C7B5-4728-97BB-C912EFEF5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79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16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58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02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1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18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AB51FD6-B014-4A95-A015-BB07448B9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158B59-1298-4F23-BF75-A84321F3F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03073F-3066-4A14-92CB-C19063D47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9FBB-D818-44B6-9FD7-82DF48FBB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9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46625F0-D278-4F06-8A3B-BDC98CF6F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48CF292-8D78-4395-8FBA-2F2C858DE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xmlns="" id="{5BD33D0E-3825-443D-AC4A-2F323BA375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xmlns="" id="{FB62A950-F2DF-43E3-BD5D-94E5E8B4B6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xmlns="" id="{B896C8B8-DA1F-4BBA-AE34-62C986EB68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BE2952-C91C-4D5B-94F9-B597433DA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6" r:id="rId2"/>
    <p:sldLayoutId id="2147483689" r:id="rId3"/>
    <p:sldLayoutId id="2147483677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8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7" r:id="rId17"/>
    <p:sldLayoutId id="2147483683" r:id="rId18"/>
    <p:sldLayoutId id="2147483684" r:id="rId19"/>
    <p:sldLayoutId id="2147483685" r:id="rId20"/>
    <p:sldLayoutId id="2147483686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xmlns="" id="{158834DF-3384-4012-A754-D5F3CEDD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981200"/>
            <a:ext cx="10287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latin typeface="HP001 4 hàng" panose="020B0603050302020204" pitchFamily="34" charset="0"/>
              </a:rPr>
              <a:t>Thứ    ngày   tháng     năm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latin typeface="HP001 4 hàng" panose="020B0603050302020204" pitchFamily="34" charset="0"/>
              </a:rPr>
              <a:t>Toán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rgbClr val="FF0000"/>
                </a:solidFill>
                <a:latin typeface="HP001 4 hàng" panose="020B0603050302020204" pitchFamily="34" charset="0"/>
              </a:rPr>
              <a:t>Bảng đơn vị đo khối lượng</a:t>
            </a:r>
          </a:p>
        </p:txBody>
      </p:sp>
    </p:spTree>
    <p:extLst>
      <p:ext uri="{BB962C8B-B14F-4D97-AF65-F5344CB8AC3E}">
        <p14:creationId xmlns:p14="http://schemas.microsoft.com/office/powerpoint/2010/main" val="77024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>
            <a:extLst>
              <a:ext uri="{FF2B5EF4-FFF2-40B4-BE49-F238E27FC236}">
                <a16:creationId xmlns:a16="http://schemas.microsoft.com/office/drawing/2014/main" xmlns="" id="{DD4FE5D8-91AA-4BA4-9F05-29EE6327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chấm: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xmlns="" id="{AA3038F2-EBFB-4CF5-8DC9-D0A72293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79550"/>
            <a:ext cx="350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1dag  = ….. 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 g   = …... dag 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xmlns="" id="{3DCF0208-FF91-412F-A38E-CBD6C5A1D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00200"/>
            <a:ext cx="434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      = …… dag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dag = …… hg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xmlns="" id="{63AE5C2B-BF4A-4E3C-BAD8-0235A67B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617913"/>
            <a:ext cx="3124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 dag = ….. 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hg   = …… dag 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xmlns="" id="{0CD189F3-2F69-43D5-A79F-B468DAC4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3581400"/>
            <a:ext cx="3559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kg    = …… hg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    = …….  g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xmlns="" id="{EAB5F33D-F9CB-4784-B830-EF20FCCB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5399088"/>
            <a:ext cx="42751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 300 g = …..    g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 30 g   = …..    g</a:t>
            </a:r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xmlns="" id="{98962610-B0F8-41CF-B88F-F97CA643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1393825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xmlns="" id="{1CBEA4F3-83DA-4480-8406-7B8B79EB8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2133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xmlns="" id="{B3F7A9C6-4935-4A09-81A7-05A81A758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56051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xmlns="" id="{AF5B818F-7F31-4C1B-86CD-9F9026F3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62188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xmlns="" id="{D6FEC365-D067-4173-9091-47B810C36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357187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2719" name="Text Box 15">
            <a:extLst>
              <a:ext uri="{FF2B5EF4-FFF2-40B4-BE49-F238E27FC236}">
                <a16:creationId xmlns:a16="http://schemas.microsoft.com/office/drawing/2014/main" xmlns="" id="{B1BCA670-4466-4A14-9CA3-316A80701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192588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xmlns="" id="{01F2BC7E-3609-4017-A640-636C4E11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788" y="3533775"/>
            <a:ext cx="93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2721" name="Text Box 17">
            <a:extLst>
              <a:ext uri="{FF2B5EF4-FFF2-40B4-BE49-F238E27FC236}">
                <a16:creationId xmlns:a16="http://schemas.microsoft.com/office/drawing/2014/main" xmlns="" id="{5D44EBEF-38FE-431A-89CA-B6CB5BA7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4240213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  <p:sp>
        <p:nvSpPr>
          <p:cNvPr id="72722" name="Text Box 18">
            <a:extLst>
              <a:ext uri="{FF2B5EF4-FFF2-40B4-BE49-F238E27FC236}">
                <a16:creationId xmlns:a16="http://schemas.microsoft.com/office/drawing/2014/main" xmlns="" id="{EE10F926-A2E8-47F2-B5EE-8EB03508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5372100"/>
            <a:ext cx="1608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</a:t>
            </a:r>
          </a:p>
        </p:txBody>
      </p:sp>
      <p:sp>
        <p:nvSpPr>
          <p:cNvPr id="72723" name="Text Box 19">
            <a:extLst>
              <a:ext uri="{FF2B5EF4-FFF2-40B4-BE49-F238E27FC236}">
                <a16:creationId xmlns:a16="http://schemas.microsoft.com/office/drawing/2014/main" xmlns="" id="{D7451123-C111-4C54-BDC6-128B2A16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6046788"/>
            <a:ext cx="16081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15F8CB6-F7A4-4A50-836E-6B111A223D13}"/>
              </a:ext>
            </a:extLst>
          </p:cNvPr>
          <p:cNvSpPr/>
          <p:nvPr/>
        </p:nvSpPr>
        <p:spPr>
          <a:xfrm>
            <a:off x="1752600" y="152400"/>
            <a:ext cx="990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12" grpId="0"/>
      <p:bldP spid="72713" grpId="0"/>
      <p:bldP spid="72714" grpId="0"/>
      <p:bldP spid="72715" grpId="0"/>
      <p:bldP spid="72716" grpId="0"/>
      <p:bldP spid="72717" grpId="0"/>
      <p:bldP spid="72718" grpId="0"/>
      <p:bldP spid="72719" grpId="0"/>
      <p:bldP spid="72720" grpId="0"/>
      <p:bldP spid="72721" grpId="0"/>
      <p:bldP spid="72722" grpId="0"/>
      <p:bldP spid="727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Text Box 10">
            <a:extLst>
              <a:ext uri="{FF2B5EF4-FFF2-40B4-BE49-F238E27FC236}">
                <a16:creationId xmlns:a16="http://schemas.microsoft.com/office/drawing/2014/main" xmlns="" id="{A70E4021-3C3F-4A10-A2C0-0C937E31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76475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380g + 195g          =</a:t>
            </a: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xmlns="" id="{F9A9E398-2C8D-49B6-B4D5-2AB4587B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8607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928dag – 274dag =</a:t>
            </a: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xmlns="" id="{B5DC1DEC-BE25-4ECE-8FA6-61AD29B9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76475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 hg x 3  =</a:t>
            </a: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xmlns="" id="{63A80871-99F0-41F1-B4E2-EC43DDB1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886075"/>
            <a:ext cx="277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 hg : 6   =</a:t>
            </a:r>
          </a:p>
        </p:txBody>
      </p:sp>
      <p:sp>
        <p:nvSpPr>
          <p:cNvPr id="54296" name="Text Box 24">
            <a:extLst>
              <a:ext uri="{FF2B5EF4-FFF2-40B4-BE49-F238E27FC236}">
                <a16:creationId xmlns:a16="http://schemas.microsoft.com/office/drawing/2014/main" xmlns="" id="{E9DD135E-64F4-45B7-B5A4-6223C2214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7647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 g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7" name="Text Box 25">
            <a:extLst>
              <a:ext uri="{FF2B5EF4-FFF2-40B4-BE49-F238E27FC236}">
                <a16:creationId xmlns:a16="http://schemas.microsoft.com/office/drawing/2014/main" xmlns="" id="{B97DFC44-317C-434C-BC81-B10DB595E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86075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654 dag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8" name="Text Box 26">
            <a:extLst>
              <a:ext uri="{FF2B5EF4-FFF2-40B4-BE49-F238E27FC236}">
                <a16:creationId xmlns:a16="http://schemas.microsoft.com/office/drawing/2014/main" xmlns="" id="{D2173F04-E337-4E36-B35E-FC449B96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88" y="230981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1356 hg 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99" name="Text Box 27">
            <a:extLst>
              <a:ext uri="{FF2B5EF4-FFF2-40B4-BE49-F238E27FC236}">
                <a16:creationId xmlns:a16="http://schemas.microsoft.com/office/drawing/2014/main" xmlns="" id="{2E890BC7-4C99-4937-9030-2018E954E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088" y="2860675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hg</a:t>
            </a:r>
            <a:endParaRPr lang="en-US" altLang="en-US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4">
            <a:extLst>
              <a:ext uri="{FF2B5EF4-FFF2-40B4-BE49-F238E27FC236}">
                <a16:creationId xmlns:a16="http://schemas.microsoft.com/office/drawing/2014/main" xmlns="" id="{6A8DB91C-7170-4494-B77D-D1EFFC8B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FAB453F-5EBF-480B-8AB4-E45443BC41C7}"/>
              </a:ext>
            </a:extLst>
          </p:cNvPr>
          <p:cNvSpPr/>
          <p:nvPr/>
        </p:nvSpPr>
        <p:spPr>
          <a:xfrm>
            <a:off x="762000" y="533400"/>
            <a:ext cx="990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83" grpId="0"/>
      <p:bldP spid="54286" grpId="0"/>
      <p:bldP spid="54287" grpId="0"/>
      <p:bldP spid="54296" grpId="0"/>
      <p:bldP spid="54297" grpId="0"/>
      <p:bldP spid="54298" grpId="0"/>
      <p:bldP spid="54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>
            <a:extLst>
              <a:ext uri="{FF2B5EF4-FFF2-40B4-BE49-F238E27FC236}">
                <a16:creationId xmlns:a16="http://schemas.microsoft.com/office/drawing/2014/main" xmlns="" id="{DF71B397-20EB-4FC5-8C39-016D9D294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146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xmlns="" id="{68B37D7E-B12F-496F-BC2B-EFDA105D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281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dag  ……50g</a:t>
            </a: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xmlns="" id="{9EF2C294-B509-4621-9A12-191B64B2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90800"/>
            <a:ext cx="938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50g</a:t>
            </a:r>
          </a:p>
        </p:txBody>
      </p:sp>
      <p:sp>
        <p:nvSpPr>
          <p:cNvPr id="7" name="Text Box 34">
            <a:extLst>
              <a:ext uri="{FF2B5EF4-FFF2-40B4-BE49-F238E27FC236}">
                <a16:creationId xmlns:a16="http://schemas.microsoft.com/office/drawing/2014/main" xmlns="" id="{AF59B7F7-E11C-41A3-A98D-7FF3AED1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0701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xmlns="" id="{441C1377-076D-424A-B819-1C24A84EE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635375"/>
            <a:ext cx="32432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tấn ……8100kg</a:t>
            </a: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xmlns="" id="{0335D271-186B-40CA-8FB9-806C77AAF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65600"/>
            <a:ext cx="1450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3500kg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xmlns="" id="{0DC5FBAF-40E2-43D2-AA66-5D7BBE2D5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6322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 Box 38">
            <a:extLst>
              <a:ext uri="{FF2B5EF4-FFF2-40B4-BE49-F238E27FC236}">
                <a16:creationId xmlns:a16="http://schemas.microsoft.com/office/drawing/2014/main" xmlns="" id="{BD60C49A-0EB3-464D-A27E-678FEE5D0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0701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tạ 30kg……4 tạ 3kg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xmlns="" id="{16518D71-CBF9-4380-A042-30154037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0701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xmlns="" id="{FB0084DE-89B6-466F-B9A0-A67FBC49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32200"/>
            <a:ext cx="426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tấn 500kg……3500kg</a:t>
            </a:r>
          </a:p>
        </p:txBody>
      </p:sp>
      <p:sp>
        <p:nvSpPr>
          <p:cNvPr id="14" name="Text Box 41">
            <a:extLst>
              <a:ext uri="{FF2B5EF4-FFF2-40B4-BE49-F238E27FC236}">
                <a16:creationId xmlns:a16="http://schemas.microsoft.com/office/drawing/2014/main" xmlns="" id="{4B16B8C1-F30D-4EA3-B10A-869EBFCD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909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xmlns="" id="{75EC6CED-D570-4334-8678-97C81C98D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4168775"/>
            <a:ext cx="1450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8000kg</a:t>
            </a:r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xmlns="" id="{7F9744FE-A765-421D-94DF-52B7B381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035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 kg</a:t>
            </a: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xmlns="" id="{16ABABFF-0A02-4C1E-9A49-267C79182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6035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 kg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774A5755-94B5-4552-8EDB-C27808341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31900"/>
            <a:ext cx="777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AF40F4D-610E-4992-AE0C-5B053EF02272}"/>
              </a:ext>
            </a:extLst>
          </p:cNvPr>
          <p:cNvSpPr/>
          <p:nvPr/>
        </p:nvSpPr>
        <p:spPr>
          <a:xfrm>
            <a:off x="1066800" y="927100"/>
            <a:ext cx="990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B6FC60C-8F2C-4733-9765-20AF54B3E03C}"/>
              </a:ext>
            </a:extLst>
          </p:cNvPr>
          <p:cNvCxnSpPr>
            <a:stCxn id="16" idx="0"/>
          </p:cNvCxnSpPr>
          <p:nvPr/>
        </p:nvCxnSpPr>
        <p:spPr>
          <a:xfrm>
            <a:off x="6553200" y="26035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4361730-DCCA-4B6E-AA70-65370F5B0BF0}"/>
              </a:ext>
            </a:extLst>
          </p:cNvPr>
          <p:cNvCxnSpPr/>
          <p:nvPr/>
        </p:nvCxnSpPr>
        <p:spPr>
          <a:xfrm>
            <a:off x="8915400" y="25908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xmlns="" id="{F538AC8F-E5D4-4184-B830-BF777F96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5146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xmlns="" id="{0D8EA2EB-5C6B-4CBA-A788-32A166FE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362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xmlns="" id="{95FFE940-A0B5-4BEC-803E-E6155ADE7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4267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xmlns="" id="{88146931-6119-466D-8058-4A5834B9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724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xmlns="" id="{11C08D93-5EDD-41AF-9CBD-01C5A093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636111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5" name="Text Box 9">
            <a:extLst>
              <a:ext uri="{FF2B5EF4-FFF2-40B4-BE49-F238E27FC236}">
                <a16:creationId xmlns:a16="http://schemas.microsoft.com/office/drawing/2014/main" xmlns="" id="{F5D67876-E64F-496C-B262-BC81BFDE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60721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xmlns="" id="{8ABB942A-67C3-4908-8092-B1EBDDD3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6032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7" name="Text Box 17">
            <a:extLst>
              <a:ext uri="{FF2B5EF4-FFF2-40B4-BE49-F238E27FC236}">
                <a16:creationId xmlns:a16="http://schemas.microsoft.com/office/drawing/2014/main" xmlns="" id="{CB71F4D1-AF51-4CC2-8F4E-C3CA129AD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151313"/>
            <a:ext cx="815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1" name="Text Box 27">
            <a:extLst>
              <a:ext uri="{FF2B5EF4-FFF2-40B4-BE49-F238E27FC236}">
                <a16:creationId xmlns:a16="http://schemas.microsoft.com/office/drawing/2014/main" xmlns="" id="{B129B494-138B-4E80-B28A-87A57CF9E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973263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62494" name="Text Box 30">
            <a:extLst>
              <a:ext uri="{FF2B5EF4-FFF2-40B4-BE49-F238E27FC236}">
                <a16:creationId xmlns:a16="http://schemas.microsoft.com/office/drawing/2014/main" xmlns="" id="{12ACC7C1-8EC7-45F6-9781-B4952DE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26289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bánh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5" name="Text Box 31">
            <a:extLst>
              <a:ext uri="{FF2B5EF4-FFF2-40B4-BE49-F238E27FC236}">
                <a16:creationId xmlns:a16="http://schemas.microsoft.com/office/drawing/2014/main" xmlns="" id="{CAB6B3EE-9385-4958-8E49-6A766EE06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3176588"/>
            <a:ext cx="548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150 x 4 = 600 ( g)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6" name="Text Box 32">
            <a:extLst>
              <a:ext uri="{FF2B5EF4-FFF2-40B4-BE49-F238E27FC236}">
                <a16:creationId xmlns:a16="http://schemas.microsoft.com/office/drawing/2014/main" xmlns="" id="{3C5D3E9C-9886-464F-BA7F-D1F36547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36195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97" name="Text Box 33">
            <a:extLst>
              <a:ext uri="{FF2B5EF4-FFF2-40B4-BE49-F238E27FC236}">
                <a16:creationId xmlns:a16="http://schemas.microsoft.com/office/drawing/2014/main" xmlns="" id="{68C5C257-3D2E-40CA-B760-99F72315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0767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200 x 2 = 400 ( g)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00" name="Text Box 36">
            <a:extLst>
              <a:ext uri="{FF2B5EF4-FFF2-40B4-BE49-F238E27FC236}">
                <a16:creationId xmlns:a16="http://schemas.microsoft.com/office/drawing/2014/main" xmlns="" id="{0A5C0B9C-DFB0-4857-85B4-549C0BF6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4548188"/>
            <a:ext cx="632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ki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gam bánh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01" name="Text Box 37">
            <a:extLst>
              <a:ext uri="{FF2B5EF4-FFF2-40B4-BE49-F238E27FC236}">
                <a16:creationId xmlns:a16="http://schemas.microsoft.com/office/drawing/2014/main" xmlns="" id="{0E04300A-A1A4-475D-9578-D968714A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5019675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600 + 400 = 1000(g)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03" name="Text Box 39">
            <a:extLst>
              <a:ext uri="{FF2B5EF4-FFF2-40B4-BE49-F238E27FC236}">
                <a16:creationId xmlns:a16="http://schemas.microsoft.com/office/drawing/2014/main" xmlns="" id="{514D92B8-1E50-4D63-A0C0-2B968372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6208713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Đáp số: 1kg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504" name="Text Box 40">
            <a:extLst>
              <a:ext uri="{FF2B5EF4-FFF2-40B4-BE49-F238E27FC236}">
                <a16:creationId xmlns:a16="http://schemas.microsoft.com/office/drawing/2014/main" xmlns="" id="{4EC7DD1B-134D-4FF4-B9BF-4ED84FB9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798513"/>
            <a:ext cx="1051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gói bánh, mỗi gói cân nặng 150g và 2 gói kẹo, mỗi gói cân nặng 200g. Hỏi có tất cả mấy ki-lô-gam bánh và kẹo?</a:t>
            </a:r>
          </a:p>
        </p:txBody>
      </p:sp>
      <p:sp>
        <p:nvSpPr>
          <p:cNvPr id="62508" name="Text Box 44">
            <a:extLst>
              <a:ext uri="{FF2B5EF4-FFF2-40B4-BE49-F238E27FC236}">
                <a16:creationId xmlns:a16="http://schemas.microsoft.com/office/drawing/2014/main" xmlns="" id="{90E8DC08-A279-40EA-9294-D8F31840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9812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2510" name="Text Box 46">
            <a:extLst>
              <a:ext uri="{FF2B5EF4-FFF2-40B4-BE49-F238E27FC236}">
                <a16:creationId xmlns:a16="http://schemas.microsoft.com/office/drawing/2014/main" xmlns="" id="{476F05F7-37A8-49BE-BDDA-ADD299E53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563721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1000(g)  </a:t>
            </a: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kg </a:t>
            </a:r>
          </a:p>
        </p:txBody>
      </p:sp>
      <p:sp>
        <p:nvSpPr>
          <p:cNvPr id="62511" name="Text Box 47">
            <a:extLst>
              <a:ext uri="{FF2B5EF4-FFF2-40B4-BE49-F238E27FC236}">
                <a16:creationId xmlns:a16="http://schemas.microsoft.com/office/drawing/2014/main" xmlns="" id="{7411B81D-DF0E-41BD-8D7C-5F82B1C5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5146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gói bánh : 150 g</a:t>
            </a:r>
          </a:p>
        </p:txBody>
      </p:sp>
      <p:sp>
        <p:nvSpPr>
          <p:cNvPr id="62513" name="Text Box 49">
            <a:extLst>
              <a:ext uri="{FF2B5EF4-FFF2-40B4-BE49-F238E27FC236}">
                <a16:creationId xmlns:a16="http://schemas.microsoft.com/office/drawing/2014/main" xmlns="" id="{E765CC00-A0B5-4C86-B04D-6C88DC94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3135313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gói kẹo : 200 g</a:t>
            </a:r>
          </a:p>
        </p:txBody>
      </p:sp>
      <p:sp>
        <p:nvSpPr>
          <p:cNvPr id="62515" name="Text Box 51">
            <a:extLst>
              <a:ext uri="{FF2B5EF4-FFF2-40B4-BE49-F238E27FC236}">
                <a16:creationId xmlns:a16="http://schemas.microsoft.com/office/drawing/2014/main" xmlns="" id="{DC709937-8FA7-47ED-A585-C7E447E77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3811588"/>
            <a:ext cx="472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gói bánh + 2 gói kẹo : …kg?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82971F2-6F6D-41B4-83D1-6FC8D2EF797F}"/>
              </a:ext>
            </a:extLst>
          </p:cNvPr>
          <p:cNvSpPr/>
          <p:nvPr/>
        </p:nvSpPr>
        <p:spPr>
          <a:xfrm>
            <a:off x="492125" y="806450"/>
            <a:ext cx="990600" cy="990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1" grpId="0"/>
      <p:bldP spid="62494" grpId="0"/>
      <p:bldP spid="62495" grpId="0"/>
      <p:bldP spid="62496" grpId="0"/>
      <p:bldP spid="62497" grpId="0"/>
      <p:bldP spid="62500" grpId="0"/>
      <p:bldP spid="62501" grpId="0"/>
      <p:bldP spid="62503" grpId="0"/>
      <p:bldP spid="62504" grpId="0"/>
      <p:bldP spid="62508" grpId="0"/>
      <p:bldP spid="62510" grpId="0"/>
      <p:bldP spid="62511" grpId="0"/>
      <p:bldP spid="62513" grpId="0"/>
      <p:bldP spid="625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B18C704-1AC6-4AF0-B3A4-A033D86E439D}"/>
              </a:ext>
            </a:extLst>
          </p:cNvPr>
          <p:cNvSpPr/>
          <p:nvPr/>
        </p:nvSpPr>
        <p:spPr>
          <a:xfrm>
            <a:off x="1524000" y="2551113"/>
            <a:ext cx="9366250" cy="1755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XIN CHÀO VÀ HẸN GẶP LẠI </a:t>
            </a:r>
          </a:p>
          <a:p>
            <a:pPr algn="ctr">
              <a:defRPr/>
            </a:pP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 CON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78E9B8-4438-43BD-88CD-7A84D66514B3}"/>
              </a:ext>
            </a:extLst>
          </p:cNvPr>
          <p:cNvSpPr/>
          <p:nvPr/>
        </p:nvSpPr>
        <p:spPr>
          <a:xfrm>
            <a:off x="3976669" y="2133600"/>
            <a:ext cx="4238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xmlns="" id="{962C778A-0452-4EB9-B92F-3B540305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Kể tên các đơn vị đo khối lượng đã học.</a:t>
            </a:r>
          </a:p>
        </p:txBody>
      </p:sp>
      <p:sp>
        <p:nvSpPr>
          <p:cNvPr id="69641" name="AutoShape 9">
            <a:extLst>
              <a:ext uri="{FF2B5EF4-FFF2-40B4-BE49-F238E27FC236}">
                <a16:creationId xmlns:a16="http://schemas.microsoft.com/office/drawing/2014/main" xmlns="" id="{5B4451EE-336D-46EB-888C-4F6E86AC8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43200"/>
            <a:ext cx="2971800" cy="1143000"/>
          </a:xfrm>
          <a:prstGeom prst="flowChartExtra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tấn</a:t>
            </a:r>
          </a:p>
        </p:txBody>
      </p:sp>
      <p:sp>
        <p:nvSpPr>
          <p:cNvPr id="69642" name="AutoShape 10">
            <a:extLst>
              <a:ext uri="{FF2B5EF4-FFF2-40B4-BE49-F238E27FC236}">
                <a16:creationId xmlns:a16="http://schemas.microsoft.com/office/drawing/2014/main" xmlns="" id="{D3AEFA47-29E9-4606-8556-DB4C549FB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2971800" cy="1143000"/>
          </a:xfrm>
          <a:prstGeom prst="flowChartExtra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tạ</a:t>
            </a:r>
          </a:p>
        </p:txBody>
      </p:sp>
      <p:sp>
        <p:nvSpPr>
          <p:cNvPr id="69643" name="AutoShape 11">
            <a:extLst>
              <a:ext uri="{FF2B5EF4-FFF2-40B4-BE49-F238E27FC236}">
                <a16:creationId xmlns:a16="http://schemas.microsoft.com/office/drawing/2014/main" xmlns="" id="{842A2CD0-E879-4A5F-991D-5C6C0F0E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971800" cy="1143000"/>
          </a:xfrm>
          <a:prstGeom prst="flowChartExtra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yến</a:t>
            </a:r>
          </a:p>
        </p:txBody>
      </p:sp>
      <p:sp>
        <p:nvSpPr>
          <p:cNvPr id="69644" name="AutoShape 12">
            <a:extLst>
              <a:ext uri="{FF2B5EF4-FFF2-40B4-BE49-F238E27FC236}">
                <a16:creationId xmlns:a16="http://schemas.microsoft.com/office/drawing/2014/main" xmlns="" id="{06D1CABE-8AC1-461F-A31A-D2A6F9DE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343400"/>
            <a:ext cx="2971800" cy="1143000"/>
          </a:xfrm>
          <a:prstGeom prst="flowChartExtract">
            <a:avLst/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ki-lô-gam</a:t>
            </a:r>
          </a:p>
        </p:txBody>
      </p:sp>
      <p:sp>
        <p:nvSpPr>
          <p:cNvPr id="69645" name="AutoShape 13">
            <a:extLst>
              <a:ext uri="{FF2B5EF4-FFF2-40B4-BE49-F238E27FC236}">
                <a16:creationId xmlns:a16="http://schemas.microsoft.com/office/drawing/2014/main" xmlns="" id="{1C290C17-59BE-44BF-8DE0-04710493D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800600"/>
            <a:ext cx="2971800" cy="1143000"/>
          </a:xfrm>
          <a:prstGeom prst="flowChartExtra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gam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69641" grpId="0" animBg="1"/>
      <p:bldP spid="69642" grpId="0" animBg="1"/>
      <p:bldP spid="69643" grpId="0" animBg="1"/>
      <p:bldP spid="69644" grpId="0" animBg="1"/>
      <p:bldP spid="696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xmlns="" id="{158834DF-3384-4012-A754-D5F3CEDD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981200"/>
            <a:ext cx="10287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latin typeface="HP001 4 hàng" panose="020B0603050302020204" pitchFamily="34" charset="0"/>
              </a:rPr>
              <a:t>Thứ    ngày   tháng     năm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latin typeface="HP001 4 hàng" panose="020B0603050302020204" pitchFamily="34" charset="0"/>
              </a:rPr>
              <a:t>Toán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rgbClr val="FF0000"/>
                </a:solidFill>
                <a:latin typeface="HP001 4 hàng" panose="020B0603050302020204" pitchFamily="34" charset="0"/>
              </a:rPr>
              <a:t>Bảng đơn vị đo khối lượng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xmlns="" id="{8767B915-92BD-499F-8C6E-D4389EC9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81000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xmlns="" id="{3F155E7C-ADB8-4339-90E0-27CDDE9B8E95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866900" y="925513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xmlns="" id="{07B9A0A2-AA02-4AD5-8CBA-526CC6465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422400"/>
            <a:ext cx="8237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Biết tên gọi, kí hiệu, thứ tự, mối quan hệ giữa các đơn vị đo khối lượng trong bảng đơn vị đo khối lượng.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đổi đơn vị đo, thực hiện phép tính, so sánh, giải toán liên quan đến đơn vị đo khối lượng.</a:t>
            </a:r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46762B-41FE-4CAE-94B2-709C0F53BB9D}"/>
              </a:ext>
            </a:extLst>
          </p:cNvPr>
          <p:cNvSpPr/>
          <p:nvPr/>
        </p:nvSpPr>
        <p:spPr>
          <a:xfrm>
            <a:off x="4137773" y="2133600"/>
            <a:ext cx="39164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Text Box 8">
            <a:extLst>
              <a:ext uri="{FF2B5EF4-FFF2-40B4-BE49-F238E27FC236}">
                <a16:creationId xmlns:a16="http://schemas.microsoft.com/office/drawing/2014/main" xmlns="" id="{45A3C8DA-1B3F-460F-BAD7-D74B3B99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834672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1dag = 10g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xmlns="" id="{A46982DD-4A87-424B-9270-1D622758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3172"/>
            <a:ext cx="11991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đo khối lượng các vật nặng hàng chục gam, người ta còn dùng đơn vị: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đề-ca-gam.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xmlns="" id="{73B69510-382A-4FA0-BA64-3B3334C4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77447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Đề-ca-gam viết tắt là: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xmlns="" id="{DED40B6B-A050-4437-B3C9-13825632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91897"/>
            <a:ext cx="119919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đo khối lượng các vật nặng hàng trăm gam, người ta còn dùng đơn vị: héc – tô – gam.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xmlns="" id="{2649FECF-C21D-4E8C-9DF1-9D689044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028597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 – tô- gam viết tắt là: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xmlns="" id="{24140089-760E-456A-916E-04688E53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5698522"/>
            <a:ext cx="9180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1hg   = 10dag 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xmlns="" id="{7DE06896-1732-419C-9C54-C0E53F5BB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628431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   = 100g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470D04D-D1F7-405A-9E91-587959766E40}"/>
              </a:ext>
            </a:extLst>
          </p:cNvPr>
          <p:cNvSpPr/>
          <p:nvPr/>
        </p:nvSpPr>
        <p:spPr>
          <a:xfrm>
            <a:off x="273269" y="241491"/>
            <a:ext cx="5514975" cy="585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ca – gam,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65546" grpId="0"/>
      <p:bldP spid="65547" grpId="0"/>
      <p:bldP spid="6554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0" name="Group 126">
            <a:extLst>
              <a:ext uri="{FF2B5EF4-FFF2-40B4-BE49-F238E27FC236}">
                <a16:creationId xmlns:a16="http://schemas.microsoft.com/office/drawing/2014/main" xmlns="" id="{D4264E77-B3DE-43BF-8AB9-B459BDF991AF}"/>
              </a:ext>
            </a:extLst>
          </p:cNvPr>
          <p:cNvGraphicFramePr>
            <a:graphicFrameLocks noGrp="1"/>
          </p:cNvGraphicFramePr>
          <p:nvPr/>
        </p:nvGraphicFramePr>
        <p:xfrm>
          <a:off x="908050" y="1190625"/>
          <a:ext cx="10375899" cy="3962400"/>
        </p:xfrm>
        <a:graphic>
          <a:graphicData uri="http://schemas.openxmlformats.org/drawingml/2006/table">
            <a:tbl>
              <a:tblPr/>
              <a:tblGrid>
                <a:gridCol w="1524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2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2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49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9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4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4152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0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308" name="Text Box 44">
            <a:extLst>
              <a:ext uri="{FF2B5EF4-FFF2-40B4-BE49-F238E27FC236}">
                <a16:creationId xmlns:a16="http://schemas.microsoft.com/office/drawing/2014/main" xmlns="" id="{DE57977B-671D-46E0-A581-384CA24C7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1279525"/>
            <a:ext cx="381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 hơn ki-lô-gam</a:t>
            </a:r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xmlns="" id="{18A6FE14-A0AB-4B20-9D73-592EFC82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1323975"/>
            <a:ext cx="381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Bé hơn ki-lô-gam</a:t>
            </a:r>
          </a:p>
        </p:txBody>
      </p:sp>
      <p:sp>
        <p:nvSpPr>
          <p:cNvPr id="11310" name="Rectangle 46">
            <a:extLst>
              <a:ext uri="{FF2B5EF4-FFF2-40B4-BE49-F238E27FC236}">
                <a16:creationId xmlns:a16="http://schemas.microsoft.com/office/drawing/2014/main" xmlns="" id="{FEF0803B-3CCC-4270-A515-2D39BF03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1323975"/>
            <a:ext cx="1962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Ki-lô-gam</a:t>
            </a:r>
          </a:p>
        </p:txBody>
      </p:sp>
      <p:sp>
        <p:nvSpPr>
          <p:cNvPr id="11323" name="Text Box 59">
            <a:extLst>
              <a:ext uri="{FF2B5EF4-FFF2-40B4-BE49-F238E27FC236}">
                <a16:creationId xmlns:a16="http://schemas.microsoft.com/office/drawing/2014/main" xmlns="" id="{63696E87-DA2B-4268-B32F-9C208D25B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3127375"/>
            <a:ext cx="13477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1tấn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…tạ</a:t>
            </a:r>
          </a:p>
        </p:txBody>
      </p:sp>
      <p:sp>
        <p:nvSpPr>
          <p:cNvPr id="11324" name="Text Box 60">
            <a:extLst>
              <a:ext uri="{FF2B5EF4-FFF2-40B4-BE49-F238E27FC236}">
                <a16:creationId xmlns:a16="http://schemas.microsoft.com/office/drawing/2014/main" xmlns="" id="{9044360E-67E9-4DC5-B29A-49EE9E74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2222500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tấn </a:t>
            </a:r>
          </a:p>
        </p:txBody>
      </p:sp>
      <p:sp>
        <p:nvSpPr>
          <p:cNvPr id="11325" name="Text Box 61">
            <a:extLst>
              <a:ext uri="{FF2B5EF4-FFF2-40B4-BE49-F238E27FC236}">
                <a16:creationId xmlns:a16="http://schemas.microsoft.com/office/drawing/2014/main" xmlns="" id="{1C3506EE-2D62-4171-8179-00DCE2B1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255838"/>
            <a:ext cx="91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11326" name="Text Box 62">
            <a:extLst>
              <a:ext uri="{FF2B5EF4-FFF2-40B4-BE49-F238E27FC236}">
                <a16:creationId xmlns:a16="http://schemas.microsoft.com/office/drawing/2014/main" xmlns="" id="{6E002721-17F0-462C-981C-65E1A2A4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22399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11327" name="Text Box 63">
            <a:extLst>
              <a:ext uri="{FF2B5EF4-FFF2-40B4-BE49-F238E27FC236}">
                <a16:creationId xmlns:a16="http://schemas.microsoft.com/office/drawing/2014/main" xmlns="" id="{F8EFA786-AC32-4428-BC65-4F2FCCFE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2255838"/>
            <a:ext cx="91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11361" name="Text Box 97">
            <a:extLst>
              <a:ext uri="{FF2B5EF4-FFF2-40B4-BE49-F238E27FC236}">
                <a16:creationId xmlns:a16="http://schemas.microsoft.com/office/drawing/2014/main" xmlns="" id="{2F779EED-E323-4218-A962-FE6B929C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7788" y="2224088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11362" name="Text Box 98">
            <a:extLst>
              <a:ext uri="{FF2B5EF4-FFF2-40B4-BE49-F238E27FC236}">
                <a16:creationId xmlns:a16="http://schemas.microsoft.com/office/drawing/2014/main" xmlns="" id="{CF2D8DAC-4D82-4672-BEF8-1E656A65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838" y="2255838"/>
            <a:ext cx="91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11363" name="Text Box 99">
            <a:extLst>
              <a:ext uri="{FF2B5EF4-FFF2-40B4-BE49-F238E27FC236}">
                <a16:creationId xmlns:a16="http://schemas.microsoft.com/office/drawing/2014/main" xmlns="" id="{6EE40D16-4A53-4F32-A50D-E21B2DF4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2700" y="2205038"/>
            <a:ext cx="91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364" name="Text Box 100">
            <a:extLst>
              <a:ext uri="{FF2B5EF4-FFF2-40B4-BE49-F238E27FC236}">
                <a16:creationId xmlns:a16="http://schemas.microsoft.com/office/drawing/2014/main" xmlns="" id="{AE21B242-3A25-4467-96F7-9DC82282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3106738"/>
            <a:ext cx="1536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1tạ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=….yến</a:t>
            </a:r>
          </a:p>
        </p:txBody>
      </p:sp>
      <p:sp>
        <p:nvSpPr>
          <p:cNvPr id="11365" name="Text Box 101">
            <a:extLst>
              <a:ext uri="{FF2B5EF4-FFF2-40B4-BE49-F238E27FC236}">
                <a16:creationId xmlns:a16="http://schemas.microsoft.com/office/drawing/2014/main" xmlns="" id="{DD280E6F-2B23-4D5D-986F-31CFEC7F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141663"/>
            <a:ext cx="16494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1yến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=..…kg</a:t>
            </a:r>
          </a:p>
        </p:txBody>
      </p:sp>
      <p:sp>
        <p:nvSpPr>
          <p:cNvPr id="11366" name="Text Box 102">
            <a:extLst>
              <a:ext uri="{FF2B5EF4-FFF2-40B4-BE49-F238E27FC236}">
                <a16:creationId xmlns:a16="http://schemas.microsoft.com/office/drawing/2014/main" xmlns="" id="{A2B14F74-E99E-466C-A192-97BFF74E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3128963"/>
            <a:ext cx="1771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1kg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…..hg</a:t>
            </a:r>
          </a:p>
        </p:txBody>
      </p:sp>
      <p:sp>
        <p:nvSpPr>
          <p:cNvPr id="11367" name="Text Box 103">
            <a:extLst>
              <a:ext uri="{FF2B5EF4-FFF2-40B4-BE49-F238E27FC236}">
                <a16:creationId xmlns:a16="http://schemas.microsoft.com/office/drawing/2014/main" xmlns="" id="{E1350551-9F68-46AF-BA47-89109D59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3143250"/>
            <a:ext cx="1673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1hg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=…....dag</a:t>
            </a:r>
          </a:p>
        </p:txBody>
      </p:sp>
      <p:sp>
        <p:nvSpPr>
          <p:cNvPr id="11368" name="Text Box 104">
            <a:extLst>
              <a:ext uri="{FF2B5EF4-FFF2-40B4-BE49-F238E27FC236}">
                <a16:creationId xmlns:a16="http://schemas.microsoft.com/office/drawing/2014/main" xmlns="" id="{776C2088-144F-4D7E-81A4-9553459E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3" y="3157538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1dag</a:t>
            </a:r>
          </a:p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=…..g</a:t>
            </a:r>
          </a:p>
        </p:txBody>
      </p:sp>
      <p:sp>
        <p:nvSpPr>
          <p:cNvPr id="11372" name="Text Box 108">
            <a:extLst>
              <a:ext uri="{FF2B5EF4-FFF2-40B4-BE49-F238E27FC236}">
                <a16:creationId xmlns:a16="http://schemas.microsoft.com/office/drawing/2014/main" xmlns="" id="{09AD7841-7BC7-44DE-A0FD-8ECB778F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187825"/>
            <a:ext cx="1816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=…….kg</a:t>
            </a:r>
          </a:p>
        </p:txBody>
      </p:sp>
      <p:sp>
        <p:nvSpPr>
          <p:cNvPr id="11373" name="Text Box 109">
            <a:extLst>
              <a:ext uri="{FF2B5EF4-FFF2-40B4-BE49-F238E27FC236}">
                <a16:creationId xmlns:a16="http://schemas.microsoft.com/office/drawing/2014/main" xmlns="" id="{06F69381-7C9E-4123-90F5-67DFEAEB2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975" y="3171825"/>
            <a:ext cx="1371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1g</a:t>
            </a:r>
          </a:p>
        </p:txBody>
      </p:sp>
      <p:sp>
        <p:nvSpPr>
          <p:cNvPr id="11379" name="Text Box 115">
            <a:extLst>
              <a:ext uri="{FF2B5EF4-FFF2-40B4-BE49-F238E27FC236}">
                <a16:creationId xmlns:a16="http://schemas.microsoft.com/office/drawing/2014/main" xmlns="" id="{86DFC85A-EF98-4721-8430-384BD849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4302125"/>
            <a:ext cx="1579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….....g</a:t>
            </a:r>
          </a:p>
        </p:txBody>
      </p:sp>
      <p:sp>
        <p:nvSpPr>
          <p:cNvPr id="11385" name="Text Box 121">
            <a:extLst>
              <a:ext uri="{FF2B5EF4-FFF2-40B4-BE49-F238E27FC236}">
                <a16:creationId xmlns:a16="http://schemas.microsoft.com/office/drawing/2014/main" xmlns="" id="{33293227-B408-48C8-8CB6-2126B7101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4176713"/>
            <a:ext cx="167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=…....kg</a:t>
            </a:r>
          </a:p>
        </p:txBody>
      </p:sp>
      <p:sp>
        <p:nvSpPr>
          <p:cNvPr id="11392" name="Text Box 128">
            <a:extLst>
              <a:ext uri="{FF2B5EF4-FFF2-40B4-BE49-F238E27FC236}">
                <a16:creationId xmlns:a16="http://schemas.microsoft.com/office/drawing/2014/main" xmlns="" id="{FA9EA74D-2DFF-49B7-9626-7549CC1D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163" y="4237038"/>
            <a:ext cx="186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..…..g</a:t>
            </a:r>
          </a:p>
        </p:txBody>
      </p:sp>
      <p:sp>
        <p:nvSpPr>
          <p:cNvPr id="24" name="Text Box 108">
            <a:extLst>
              <a:ext uri="{FF2B5EF4-FFF2-40B4-BE49-F238E27FC236}">
                <a16:creationId xmlns:a16="http://schemas.microsoft.com/office/drawing/2014/main" xmlns="" id="{B381CCC4-4A46-4E7D-B525-ED3345934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360521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 Box 108">
            <a:extLst>
              <a:ext uri="{FF2B5EF4-FFF2-40B4-BE49-F238E27FC236}">
                <a16:creationId xmlns:a16="http://schemas.microsoft.com/office/drawing/2014/main" xmlns="" id="{BD6B49D8-99A2-4EFF-A6E2-B3B426D1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4148138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8" name="Text Box 108">
            <a:extLst>
              <a:ext uri="{FF2B5EF4-FFF2-40B4-BE49-F238E27FC236}">
                <a16:creationId xmlns:a16="http://schemas.microsoft.com/office/drawing/2014/main" xmlns="" id="{1CFBD539-F425-4629-B53F-EF41875D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5845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Text Box 108">
            <a:extLst>
              <a:ext uri="{FF2B5EF4-FFF2-40B4-BE49-F238E27FC236}">
                <a16:creationId xmlns:a16="http://schemas.microsoft.com/office/drawing/2014/main" xmlns="" id="{90AD1247-2136-4E82-A137-02EB9664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4097338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" name="Text Box 108">
            <a:extLst>
              <a:ext uri="{FF2B5EF4-FFF2-40B4-BE49-F238E27FC236}">
                <a16:creationId xmlns:a16="http://schemas.microsoft.com/office/drawing/2014/main" xmlns="" id="{766C8A7D-E017-4053-B793-3D39D186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3622675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 Box 108">
            <a:extLst>
              <a:ext uri="{FF2B5EF4-FFF2-40B4-BE49-F238E27FC236}">
                <a16:creationId xmlns:a16="http://schemas.microsoft.com/office/drawing/2014/main" xmlns="" id="{FE6C9D52-C92D-407C-A217-D1180797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366712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" name="Text Box 108">
            <a:extLst>
              <a:ext uri="{FF2B5EF4-FFF2-40B4-BE49-F238E27FC236}">
                <a16:creationId xmlns:a16="http://schemas.microsoft.com/office/drawing/2014/main" xmlns="" id="{324172D2-B8E7-4D02-BDB1-C662395D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4221163"/>
            <a:ext cx="1027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33" name="Text Box 108">
            <a:extLst>
              <a:ext uri="{FF2B5EF4-FFF2-40B4-BE49-F238E27FC236}">
                <a16:creationId xmlns:a16="http://schemas.microsoft.com/office/drawing/2014/main" xmlns="" id="{F6AB8D6A-2C62-4541-8DA2-051E132A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3617913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Text Box 108">
            <a:extLst>
              <a:ext uri="{FF2B5EF4-FFF2-40B4-BE49-F238E27FC236}">
                <a16:creationId xmlns:a16="http://schemas.microsoft.com/office/drawing/2014/main" xmlns="" id="{14E3F98E-AF10-4C8C-A4D5-DF01A174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4241800"/>
            <a:ext cx="976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5" name="Text Box 108">
            <a:extLst>
              <a:ext uri="{FF2B5EF4-FFF2-40B4-BE49-F238E27FC236}">
                <a16:creationId xmlns:a16="http://schemas.microsoft.com/office/drawing/2014/main" xmlns="" id="{296B7E3E-E072-4524-8B9B-EF2C172D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950" y="3592513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xmlns="" id="{4FFF5A44-C785-4AD5-85B6-3C22737C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51831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Mỗi đơn vị đo khối lượng đều gấp mấy lần đơn vị bé hơn liền nó?</a:t>
            </a:r>
          </a:p>
        </p:txBody>
      </p:sp>
      <p:sp>
        <p:nvSpPr>
          <p:cNvPr id="37" name="Text Box 59">
            <a:extLst>
              <a:ext uri="{FF2B5EF4-FFF2-40B4-BE49-F238E27FC236}">
                <a16:creationId xmlns:a16="http://schemas.microsoft.com/office/drawing/2014/main" xmlns="" id="{FD90075A-94B4-447C-B4F5-4D846A98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153025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Mỗi đơn vị đo khối lượng đều gấp 10 lần đơn vị bé hơn liền nó.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EDBB3D32-51A5-4EBE-8FBC-4DDB6D94037F}"/>
              </a:ext>
            </a:extLst>
          </p:cNvPr>
          <p:cNvSpPr/>
          <p:nvPr/>
        </p:nvSpPr>
        <p:spPr>
          <a:xfrm>
            <a:off x="909638" y="160339"/>
            <a:ext cx="5514975" cy="5857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/>
      <p:bldP spid="11309" grpId="0"/>
      <p:bldP spid="11310" grpId="0"/>
      <p:bldP spid="11323" grpId="0"/>
      <p:bldP spid="11324" grpId="0"/>
      <p:bldP spid="11325" grpId="0"/>
      <p:bldP spid="11326" grpId="0"/>
      <p:bldP spid="11327" grpId="0"/>
      <p:bldP spid="11361" grpId="0"/>
      <p:bldP spid="11362" grpId="0"/>
      <p:bldP spid="11363" grpId="0"/>
      <p:bldP spid="11364" grpId="0"/>
      <p:bldP spid="11365" grpId="0"/>
      <p:bldP spid="11366" grpId="0"/>
      <p:bldP spid="11367" grpId="0"/>
      <p:bldP spid="11368" grpId="0"/>
      <p:bldP spid="11372" grpId="0"/>
      <p:bldP spid="11373" grpId="0"/>
      <p:bldP spid="11379" grpId="0"/>
      <p:bldP spid="11385" grpId="0"/>
      <p:bldP spid="11392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8036867-D8AB-4C80-9A40-478DC57D1BFE}"/>
              </a:ext>
            </a:extLst>
          </p:cNvPr>
          <p:cNvSpPr/>
          <p:nvPr/>
        </p:nvSpPr>
        <p:spPr>
          <a:xfrm>
            <a:off x="4041591" y="213360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27654&quot;&gt;&lt;/object&gt;&lt;object type=&quot;2&quot; unique_id=&quot;27655&quot;&gt;&lt;object type=&quot;3&quot; unique_id=&quot;27656&quot;&gt;&lt;property id=&quot;20148&quot; value=&quot;5&quot;/&gt;&lt;property id=&quot;20300&quot; value=&quot;Slide 1&quot;/&gt;&lt;property id=&quot;20307&quot; value=&quot;278&quot;/&gt;&lt;/object&gt;&lt;object type=&quot;3&quot; unique_id=&quot;27657&quot;&gt;&lt;property id=&quot;20148&quot; value=&quot;5&quot;/&gt;&lt;property id=&quot;20300&quot; value=&quot;Slide 2&quot;/&gt;&lt;property id=&quot;20307&quot; value=&quot;279&quot;/&gt;&lt;/object&gt;&lt;object type=&quot;3&quot; unique_id=&quot;27658&quot;&gt;&lt;property id=&quot;20148&quot; value=&quot;5&quot;/&gt;&lt;property id=&quot;20300&quot; value=&quot;Slide 3&quot;/&gt;&lt;property id=&quot;20307&quot; value=&quot;277&quot;/&gt;&lt;/object&gt;&lt;object type=&quot;3&quot; unique_id=&quot;27659&quot;&gt;&lt;property id=&quot;20148&quot; value=&quot;5&quot;/&gt;&lt;property id=&quot;20300&quot; value=&quot;Slide 4&quot;/&gt;&lt;property id=&quot;20307&quot; value=&quot;280&quot;/&gt;&lt;/object&gt;&lt;object type=&quot;3&quot; unique_id=&quot;27660&quot;&gt;&lt;property id=&quot;20148&quot; value=&quot;5&quot;/&gt;&lt;property id=&quot;20300&quot; value=&quot;Slide 5&quot;/&gt;&lt;property id=&quot;20307&quot; value=&quot;281&quot;/&gt;&lt;/object&gt;&lt;object type=&quot;3&quot; unique_id=&quot;27661&quot;&gt;&lt;property id=&quot;20148&quot; value=&quot;5&quot;/&gt;&lt;property id=&quot;20300&quot; value=&quot;Slide 6&quot;/&gt;&lt;property id=&quot;20307&quot; value=&quot;270&quot;/&gt;&lt;/object&gt;&lt;object type=&quot;3&quot; unique_id=&quot;27662&quot;&gt;&lt;property id=&quot;20148&quot; value=&quot;5&quot;/&gt;&lt;property id=&quot;20300&quot; value=&quot;Slide 7&quot;/&gt;&lt;property id=&quot;20307&quot; value=&quot;274&quot;/&gt;&lt;/object&gt;&lt;object type=&quot;3&quot; unique_id=&quot;27663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  <p:tag name="INKNOELEADERBOARD" val="8158283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866</TotalTime>
  <Words>559</Words>
  <Application>Microsoft Office PowerPoint</Application>
  <PresentationFormat>Widescreen</PresentationFormat>
  <Paragraphs>135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宋体</vt:lpstr>
      <vt:lpstr>.VnAvant</vt:lpstr>
      <vt:lpstr>Arial</vt:lpstr>
      <vt:lpstr>Calibri</vt:lpstr>
      <vt:lpstr>HP001 4 hàng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HT81</cp:lastModifiedBy>
  <cp:revision>107</cp:revision>
  <dcterms:created xsi:type="dcterms:W3CDTF">2010-09-13T13:43:15Z</dcterms:created>
  <dcterms:modified xsi:type="dcterms:W3CDTF">2021-09-25T04:50:18Z</dcterms:modified>
</cp:coreProperties>
</file>