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Lst>
  <p:notesMasterIdLst>
    <p:notesMasterId r:id="rId35"/>
  </p:notesMasterIdLst>
  <p:sldIdLst>
    <p:sldId id="422" r:id="rId3"/>
    <p:sldId id="382" r:id="rId4"/>
    <p:sldId id="408" r:id="rId5"/>
    <p:sldId id="359" r:id="rId6"/>
    <p:sldId id="314" r:id="rId7"/>
    <p:sldId id="290" r:id="rId8"/>
    <p:sldId id="409" r:id="rId9"/>
    <p:sldId id="402" r:id="rId10"/>
    <p:sldId id="413" r:id="rId11"/>
    <p:sldId id="404" r:id="rId12"/>
    <p:sldId id="412" r:id="rId13"/>
    <p:sldId id="414" r:id="rId14"/>
    <p:sldId id="405" r:id="rId15"/>
    <p:sldId id="372" r:id="rId16"/>
    <p:sldId id="415" r:id="rId17"/>
    <p:sldId id="416" r:id="rId18"/>
    <p:sldId id="417" r:id="rId19"/>
    <p:sldId id="418" r:id="rId20"/>
    <p:sldId id="419" r:id="rId21"/>
    <p:sldId id="420" r:id="rId22"/>
    <p:sldId id="398" r:id="rId23"/>
    <p:sldId id="406" r:id="rId24"/>
    <p:sldId id="407" r:id="rId25"/>
    <p:sldId id="421" r:id="rId26"/>
    <p:sldId id="399" r:id="rId27"/>
    <p:sldId id="400" r:id="rId28"/>
    <p:sldId id="378" r:id="rId29"/>
    <p:sldId id="423" r:id="rId30"/>
    <p:sldId id="394" r:id="rId31"/>
    <p:sldId id="396" r:id="rId32"/>
    <p:sldId id="395"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FF"/>
    <a:srgbClr val="CC99FF"/>
    <a:srgbClr val="0033CC"/>
    <a:srgbClr val="FF0066"/>
    <a:srgbClr val="9933FF"/>
    <a:srgbClr val="000000"/>
    <a:srgbClr val="990033"/>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89520" autoAdjust="0"/>
  </p:normalViewPr>
  <p:slideViewPr>
    <p:cSldViewPr>
      <p:cViewPr>
        <p:scale>
          <a:sx n="72" d="100"/>
          <a:sy n="72" d="100"/>
        </p:scale>
        <p:origin x="-1368"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47735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117926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97DEA-6438-456F-8C36-8D27512EE621}" type="slidenum">
              <a:rPr lang="en-US" smtClean="0"/>
              <a:pPr/>
              <a:t>21</a:t>
            </a:fld>
            <a:endParaRPr lang="en-US"/>
          </a:p>
        </p:txBody>
      </p:sp>
    </p:spTree>
    <p:extLst>
      <p:ext uri="{BB962C8B-B14F-4D97-AF65-F5344CB8AC3E}">
        <p14:creationId xmlns:p14="http://schemas.microsoft.com/office/powerpoint/2010/main" val="38131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25400" y="-254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7CD9E2-A2C9-46E6-9C82-753E705CBA18}" type="slidenum">
              <a:rPr lang="en-US"/>
              <a:pPr>
                <a:defRPr/>
              </a:pPr>
              <a:t>‹#›</a:t>
            </a:fld>
            <a:endParaRPr lang="en-US"/>
          </a:p>
        </p:txBody>
      </p:sp>
    </p:spTree>
    <p:extLst>
      <p:ext uri="{BB962C8B-B14F-4D97-AF65-F5344CB8AC3E}">
        <p14:creationId xmlns:p14="http://schemas.microsoft.com/office/powerpoint/2010/main" val="365500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A65610-77ED-43FC-9930-7B464C28FA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65B2D997-A8DC-4982-A0B4-9DA83F2FD6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F653B2D-CEB8-4584-AE54-797F87F0C0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7318C003-64CB-4391-9CFD-2A6725158AEF}"/>
              </a:ext>
            </a:extLst>
          </p:cNvPr>
          <p:cNvSpPr>
            <a:spLocks noGrp="1"/>
          </p:cNvSpPr>
          <p:nvPr>
            <p:ph type="dt" sz="half" idx="10"/>
          </p:nvPr>
        </p:nvSpPr>
        <p:spPr/>
        <p:txBody>
          <a:bodyPr/>
          <a:lstStyle/>
          <a:p>
            <a:pPr>
              <a:defRPr/>
            </a:pPr>
            <a:fld id="{3BC17FD1-3C71-40DA-8CC0-2AF9795414D8}" type="datetimeFigureOut">
              <a:rPr lang="en-US" smtClean="0">
                <a:solidFill>
                  <a:srgbClr val="000000"/>
                </a:solidFill>
              </a:rPr>
              <a:pPr>
                <a:defRPr/>
              </a:pPr>
              <a:t>9/15/2021</a:t>
            </a:fld>
            <a:endParaRPr lang="en-US">
              <a:solidFill>
                <a:srgbClr val="000000"/>
              </a:solidFill>
            </a:endParaRPr>
          </a:p>
        </p:txBody>
      </p:sp>
      <p:sp>
        <p:nvSpPr>
          <p:cNvPr id="6" name="Footer Placeholder 5">
            <a:extLst>
              <a:ext uri="{FF2B5EF4-FFF2-40B4-BE49-F238E27FC236}">
                <a16:creationId xmlns="" xmlns:a16="http://schemas.microsoft.com/office/drawing/2014/main" id="{D3265B77-5BEB-43DF-915E-70E5A4315E21}"/>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 xmlns:a16="http://schemas.microsoft.com/office/drawing/2014/main" id="{2EDBD323-F990-4AB9-84F9-3507F8B4EA3A}"/>
              </a:ext>
            </a:extLst>
          </p:cNvPr>
          <p:cNvSpPr>
            <a:spLocks noGrp="1"/>
          </p:cNvSpPr>
          <p:nvPr>
            <p:ph type="sldNum" sz="quarter" idx="12"/>
          </p:nvPr>
        </p:nvSpPr>
        <p:spPr/>
        <p:txBody>
          <a:bodyPr/>
          <a:lstStyle/>
          <a:p>
            <a:pPr>
              <a:defRPr/>
            </a:pPr>
            <a:fld id="{BD5C4C0D-ABC0-4ABB-9DC4-3A4B8F8609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B406C-471C-4BD5-88B3-4DA8D101AF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0E7984DF-85AC-4F31-B922-39D39FFB3E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3BCA9FA1-44EF-4C47-8F7C-5AD77285F1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6282DD16-7656-4BBA-809E-5794FAD5F1C8}"/>
              </a:ext>
            </a:extLst>
          </p:cNvPr>
          <p:cNvSpPr>
            <a:spLocks noGrp="1"/>
          </p:cNvSpPr>
          <p:nvPr>
            <p:ph type="dt" sz="half" idx="10"/>
          </p:nvPr>
        </p:nvSpPr>
        <p:spPr/>
        <p:txBody>
          <a:bodyPr/>
          <a:lstStyle/>
          <a:p>
            <a:pPr>
              <a:defRPr/>
            </a:pPr>
            <a:fld id="{C3A9B75B-B022-4720-9FD3-D05A0BEFC3B4}" type="datetimeFigureOut">
              <a:rPr lang="en-US" smtClean="0">
                <a:solidFill>
                  <a:srgbClr val="000000"/>
                </a:solidFill>
              </a:rPr>
              <a:pPr>
                <a:defRPr/>
              </a:pPr>
              <a:t>9/15/2021</a:t>
            </a:fld>
            <a:endParaRPr lang="en-US">
              <a:solidFill>
                <a:srgbClr val="000000"/>
              </a:solidFill>
            </a:endParaRPr>
          </a:p>
        </p:txBody>
      </p:sp>
      <p:sp>
        <p:nvSpPr>
          <p:cNvPr id="6" name="Footer Placeholder 5">
            <a:extLst>
              <a:ext uri="{FF2B5EF4-FFF2-40B4-BE49-F238E27FC236}">
                <a16:creationId xmlns="" xmlns:a16="http://schemas.microsoft.com/office/drawing/2014/main" id="{1C83A8AB-8EFB-4010-8512-0E3C57EEA1E9}"/>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 xmlns:a16="http://schemas.microsoft.com/office/drawing/2014/main" id="{14D871FE-3814-40D7-B0FE-4B1B9886A26F}"/>
              </a:ext>
            </a:extLst>
          </p:cNvPr>
          <p:cNvSpPr>
            <a:spLocks noGrp="1"/>
          </p:cNvSpPr>
          <p:nvPr>
            <p:ph type="sldNum" sz="quarter" idx="12"/>
          </p:nvPr>
        </p:nvSpPr>
        <p:spPr/>
        <p:txBody>
          <a:bodyPr/>
          <a:lstStyle/>
          <a:p>
            <a:pPr>
              <a:defRPr/>
            </a:pPr>
            <a:fld id="{E72F4674-66AE-43F3-8C08-72F0EB903D6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C61A0B-6DF3-4B8A-B095-31F3772CE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49602E3-4A64-46DB-8609-3E580BEEB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E9DF0A-0341-489C-A2C3-01EBDBC1DF39}"/>
              </a:ext>
            </a:extLst>
          </p:cNvPr>
          <p:cNvSpPr>
            <a:spLocks noGrp="1"/>
          </p:cNvSpPr>
          <p:nvPr>
            <p:ph type="dt" sz="half" idx="10"/>
          </p:nvPr>
        </p:nvSpPr>
        <p:spPr/>
        <p:txBody>
          <a:bodyPr/>
          <a:lstStyle/>
          <a:p>
            <a:pPr>
              <a:defRPr/>
            </a:pPr>
            <a:fld id="{FBBFCE11-C4B4-4BFE-8B78-F36357C99F26}" type="datetimeFigureOut">
              <a:rPr lang="en-US" smtClean="0">
                <a:solidFill>
                  <a:srgbClr val="000000"/>
                </a:solidFill>
              </a:rPr>
              <a:pPr>
                <a:defRPr/>
              </a:pPr>
              <a:t>9/15/2021</a:t>
            </a:fld>
            <a:endParaRPr lang="en-US">
              <a:solidFill>
                <a:srgbClr val="000000"/>
              </a:solidFill>
            </a:endParaRPr>
          </a:p>
        </p:txBody>
      </p:sp>
      <p:sp>
        <p:nvSpPr>
          <p:cNvPr id="5" name="Footer Placeholder 4">
            <a:extLst>
              <a:ext uri="{FF2B5EF4-FFF2-40B4-BE49-F238E27FC236}">
                <a16:creationId xmlns="" xmlns:a16="http://schemas.microsoft.com/office/drawing/2014/main" id="{EB8ECC42-6169-4783-B280-6DBF0E15B73A}"/>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 xmlns:a16="http://schemas.microsoft.com/office/drawing/2014/main" id="{059E8E89-63F6-4146-9AFE-32E84167715A}"/>
              </a:ext>
            </a:extLst>
          </p:cNvPr>
          <p:cNvSpPr>
            <a:spLocks noGrp="1"/>
          </p:cNvSpPr>
          <p:nvPr>
            <p:ph type="sldNum" sz="quarter" idx="12"/>
          </p:nvPr>
        </p:nvSpPr>
        <p:spPr/>
        <p:txBody>
          <a:bodyPr/>
          <a:lstStyle/>
          <a:p>
            <a:pPr>
              <a:defRPr/>
            </a:pPr>
            <a:fld id="{B11D34DA-F9B7-4F4A-9C11-F1761C1A11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89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6449ABD-01CB-4303-8E61-290BA175D0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837B401-909F-446D-B2EE-548C1FF7C3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04D157-FF9D-4A35-90B3-A6E355DACAE4}"/>
              </a:ext>
            </a:extLst>
          </p:cNvPr>
          <p:cNvSpPr>
            <a:spLocks noGrp="1"/>
          </p:cNvSpPr>
          <p:nvPr>
            <p:ph type="dt" sz="half" idx="10"/>
          </p:nvPr>
        </p:nvSpPr>
        <p:spPr/>
        <p:txBody>
          <a:bodyPr/>
          <a:lstStyle/>
          <a:p>
            <a:pPr>
              <a:defRPr/>
            </a:pPr>
            <a:fld id="{FCB0AF45-F7DC-4488-B22F-18FACA1239BF}" type="datetimeFigureOut">
              <a:rPr lang="en-US" smtClean="0">
                <a:solidFill>
                  <a:srgbClr val="000000"/>
                </a:solidFill>
              </a:rPr>
              <a:pPr>
                <a:defRPr/>
              </a:pPr>
              <a:t>9/15/2021</a:t>
            </a:fld>
            <a:endParaRPr lang="en-US">
              <a:solidFill>
                <a:srgbClr val="000000"/>
              </a:solidFill>
            </a:endParaRPr>
          </a:p>
        </p:txBody>
      </p:sp>
      <p:sp>
        <p:nvSpPr>
          <p:cNvPr id="5" name="Footer Placeholder 4">
            <a:extLst>
              <a:ext uri="{FF2B5EF4-FFF2-40B4-BE49-F238E27FC236}">
                <a16:creationId xmlns="" xmlns:a16="http://schemas.microsoft.com/office/drawing/2014/main" id="{4EE77EBA-308B-4312-B308-67E8EE7736F2}"/>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 xmlns:a16="http://schemas.microsoft.com/office/drawing/2014/main" id="{4ABFD82A-45C7-4E3F-AD28-F506BC511E96}"/>
              </a:ext>
            </a:extLst>
          </p:cNvPr>
          <p:cNvSpPr>
            <a:spLocks noGrp="1"/>
          </p:cNvSpPr>
          <p:nvPr>
            <p:ph type="sldNum" sz="quarter" idx="12"/>
          </p:nvPr>
        </p:nvSpPr>
        <p:spPr/>
        <p:txBody>
          <a:bodyPr/>
          <a:lstStyle/>
          <a:p>
            <a:pPr>
              <a:defRPr/>
            </a:pPr>
            <a:fld id="{E596AEFE-B672-43E9-A351-35C6C31DC2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48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A59E849B-1FB3-473A-977B-A5F5AB85495C}" type="datetimeFigureOut">
              <a:rPr lang="en-US">
                <a:solidFill>
                  <a:srgbClr val="000000"/>
                </a:solidFill>
              </a:rPr>
              <a:pPr>
                <a:defRPr/>
              </a:pPr>
              <a:t>9/15/2021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0483051-2B5C-426C-91A3-9E5F06E2F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93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A517EF-DD1B-4C51-B762-6BBFA5922F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786FE1B-B9C3-47CF-A7DE-296B752F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8FBC7A7A-35E4-4C64-A167-F4A85754BB0E}"/>
              </a:ext>
            </a:extLst>
          </p:cNvPr>
          <p:cNvSpPr>
            <a:spLocks noGrp="1"/>
          </p:cNvSpPr>
          <p:nvPr>
            <p:ph type="dt" sz="half" idx="10"/>
          </p:nvPr>
        </p:nvSpPr>
        <p:spPr/>
        <p:txBody>
          <a:bodyPr/>
          <a:lstStyle/>
          <a:p>
            <a:pPr>
              <a:defRPr/>
            </a:pPr>
            <a:fld id="{D6B995E1-F36C-461A-9014-69603EB84303}" type="datetimeFigureOut">
              <a:rPr lang="en-US" smtClean="0">
                <a:solidFill>
                  <a:srgbClr val="000000"/>
                </a:solidFill>
              </a:rPr>
              <a:pPr>
                <a:defRPr/>
              </a:pPr>
              <a:t>9/15/2021</a:t>
            </a:fld>
            <a:endParaRPr lang="en-US">
              <a:solidFill>
                <a:srgbClr val="000000"/>
              </a:solidFill>
            </a:endParaRPr>
          </a:p>
        </p:txBody>
      </p:sp>
      <p:sp>
        <p:nvSpPr>
          <p:cNvPr id="5" name="Footer Placeholder 4">
            <a:extLst>
              <a:ext uri="{FF2B5EF4-FFF2-40B4-BE49-F238E27FC236}">
                <a16:creationId xmlns="" xmlns:a16="http://schemas.microsoft.com/office/drawing/2014/main" id="{370291ED-DD80-4240-BC31-2D734BC0EC33}"/>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 xmlns:a16="http://schemas.microsoft.com/office/drawing/2014/main" id="{2D8BFCB6-A552-4E91-8DA4-5CA40B9F79A6}"/>
              </a:ext>
            </a:extLst>
          </p:cNvPr>
          <p:cNvSpPr>
            <a:spLocks noGrp="1"/>
          </p:cNvSpPr>
          <p:nvPr>
            <p:ph type="sldNum" sz="quarter" idx="12"/>
          </p:nvPr>
        </p:nvSpPr>
        <p:spPr/>
        <p:txBody>
          <a:bodyPr/>
          <a:lstStyle/>
          <a:p>
            <a:pPr>
              <a:defRPr/>
            </a:pPr>
            <a:fld id="{906FA8F8-94BC-4BF1-87DA-1C683BB016B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05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E5BB4-25DA-44D1-A968-282779ECA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DB4960A-98BA-494C-B6BD-50A201AD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578C59-FA6F-4128-8E00-8E634D500CDC}"/>
              </a:ext>
            </a:extLst>
          </p:cNvPr>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9/15/2021</a:t>
            </a:fld>
            <a:endParaRPr lang="en-US">
              <a:solidFill>
                <a:srgbClr val="000000"/>
              </a:solidFill>
            </a:endParaRPr>
          </a:p>
        </p:txBody>
      </p:sp>
      <p:sp>
        <p:nvSpPr>
          <p:cNvPr id="5" name="Footer Placeholder 4">
            <a:extLst>
              <a:ext uri="{FF2B5EF4-FFF2-40B4-BE49-F238E27FC236}">
                <a16:creationId xmlns="" xmlns:a16="http://schemas.microsoft.com/office/drawing/2014/main" id="{14DE3D78-26A2-4DB7-9454-42E7F66F73A1}"/>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 xmlns:a16="http://schemas.microsoft.com/office/drawing/2014/main" id="{E150B7C3-71C4-4480-B16D-C272FF694055}"/>
              </a:ext>
            </a:extLst>
          </p:cNvPr>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5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615ACD-84DB-45D2-B6BD-F863620EC3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F68408BF-0475-4443-A3C9-3005018D65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0B69CEB-FDE6-4851-A375-B27E5C5BF842}"/>
              </a:ext>
            </a:extLst>
          </p:cNvPr>
          <p:cNvSpPr>
            <a:spLocks noGrp="1"/>
          </p:cNvSpPr>
          <p:nvPr>
            <p:ph type="dt" sz="half" idx="10"/>
          </p:nvPr>
        </p:nvSpPr>
        <p:spPr/>
        <p:txBody>
          <a:bodyPr/>
          <a:lstStyle/>
          <a:p>
            <a:pPr>
              <a:defRPr/>
            </a:pPr>
            <a:fld id="{4406E6B6-0824-432D-9481-CC491E744EF2}" type="datetimeFigureOut">
              <a:rPr lang="en-US" smtClean="0">
                <a:solidFill>
                  <a:srgbClr val="000000"/>
                </a:solidFill>
              </a:rPr>
              <a:pPr>
                <a:defRPr/>
              </a:pPr>
              <a:t>9/15/2021</a:t>
            </a:fld>
            <a:endParaRPr lang="en-US">
              <a:solidFill>
                <a:srgbClr val="000000"/>
              </a:solidFill>
            </a:endParaRPr>
          </a:p>
        </p:txBody>
      </p:sp>
      <p:sp>
        <p:nvSpPr>
          <p:cNvPr id="5" name="Footer Placeholder 4">
            <a:extLst>
              <a:ext uri="{FF2B5EF4-FFF2-40B4-BE49-F238E27FC236}">
                <a16:creationId xmlns="" xmlns:a16="http://schemas.microsoft.com/office/drawing/2014/main" id="{EE46855F-9AA0-4EE5-A1B7-E5E7D7C246E9}"/>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 xmlns:a16="http://schemas.microsoft.com/office/drawing/2014/main" id="{9E7A6E25-874B-4CFA-863C-CC8672D40970}"/>
              </a:ext>
            </a:extLst>
          </p:cNvPr>
          <p:cNvSpPr>
            <a:spLocks noGrp="1"/>
          </p:cNvSpPr>
          <p:nvPr>
            <p:ph type="sldNum" sz="quarter" idx="12"/>
          </p:nvPr>
        </p:nvSpPr>
        <p:spPr/>
        <p:txBody>
          <a:bodyPr/>
          <a:lstStyle/>
          <a:p>
            <a:pPr>
              <a:defRPr/>
            </a:pPr>
            <a:fld id="{8B18386C-568E-46EE-9B6E-2C457FE3CB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12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EAAE0E-5F70-40EC-8091-FBD65293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29ACBA-D969-44EA-945C-D683D9D471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AD604E2-925D-4FF6-9DFF-41BE7952C0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3689A71-1A27-4CFE-A091-0ECECCE3DCA8}"/>
              </a:ext>
            </a:extLst>
          </p:cNvPr>
          <p:cNvSpPr>
            <a:spLocks noGrp="1"/>
          </p:cNvSpPr>
          <p:nvPr>
            <p:ph type="dt" sz="half" idx="10"/>
          </p:nvPr>
        </p:nvSpPr>
        <p:spPr/>
        <p:txBody>
          <a:bodyPr/>
          <a:lstStyle/>
          <a:p>
            <a:pPr>
              <a:defRPr/>
            </a:pPr>
            <a:fld id="{2F2914CC-9C6B-4EAB-AC91-27DFDCC6D560}" type="datetimeFigureOut">
              <a:rPr lang="en-US" smtClean="0">
                <a:solidFill>
                  <a:srgbClr val="000000"/>
                </a:solidFill>
              </a:rPr>
              <a:pPr>
                <a:defRPr/>
              </a:pPr>
              <a:t>9/15/2021</a:t>
            </a:fld>
            <a:endParaRPr lang="en-US">
              <a:solidFill>
                <a:srgbClr val="000000"/>
              </a:solidFill>
            </a:endParaRPr>
          </a:p>
        </p:txBody>
      </p:sp>
      <p:sp>
        <p:nvSpPr>
          <p:cNvPr id="6" name="Footer Placeholder 5">
            <a:extLst>
              <a:ext uri="{FF2B5EF4-FFF2-40B4-BE49-F238E27FC236}">
                <a16:creationId xmlns="" xmlns:a16="http://schemas.microsoft.com/office/drawing/2014/main" id="{495EDE7E-3E65-43C9-8398-954CFB2E61EF}"/>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 xmlns:a16="http://schemas.microsoft.com/office/drawing/2014/main" id="{F3445AEA-D920-4BC6-A441-D50228149492}"/>
              </a:ext>
            </a:extLst>
          </p:cNvPr>
          <p:cNvSpPr>
            <a:spLocks noGrp="1"/>
          </p:cNvSpPr>
          <p:nvPr>
            <p:ph type="sldNum" sz="quarter" idx="12"/>
          </p:nvPr>
        </p:nvSpPr>
        <p:spPr/>
        <p:txBody>
          <a:bodyPr/>
          <a:lstStyle/>
          <a:p>
            <a:pPr>
              <a:defRPr/>
            </a:pPr>
            <a:fld id="{8D704BFC-E870-4E94-96D8-810C7B80F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F352B-F299-4345-BA89-1F7F6815CEA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B00BD0-9124-4718-8E6B-7B36404F57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4D5C2F-E210-4E8A-B85C-9B5706088B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102E687-98B5-40EB-854D-C90DB05939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B0AAC7-2E17-4787-8393-22E2FAF4B6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B61EC3-3111-4207-AD00-471110DA8558}"/>
              </a:ext>
            </a:extLst>
          </p:cNvPr>
          <p:cNvSpPr>
            <a:spLocks noGrp="1"/>
          </p:cNvSpPr>
          <p:nvPr>
            <p:ph type="dt" sz="half" idx="10"/>
          </p:nvPr>
        </p:nvSpPr>
        <p:spPr/>
        <p:txBody>
          <a:bodyPr/>
          <a:lstStyle/>
          <a:p>
            <a:pPr>
              <a:defRPr/>
            </a:pPr>
            <a:fld id="{2219FBBC-A62E-43D5-BDA9-BED4BD4DEE1B}" type="datetimeFigureOut">
              <a:rPr lang="en-US" smtClean="0">
                <a:solidFill>
                  <a:srgbClr val="000000"/>
                </a:solidFill>
              </a:rPr>
              <a:pPr>
                <a:defRPr/>
              </a:pPr>
              <a:t>9/15/2021</a:t>
            </a:fld>
            <a:endParaRPr lang="en-US">
              <a:solidFill>
                <a:srgbClr val="000000"/>
              </a:solidFill>
            </a:endParaRPr>
          </a:p>
        </p:txBody>
      </p:sp>
      <p:sp>
        <p:nvSpPr>
          <p:cNvPr id="8" name="Footer Placeholder 7">
            <a:extLst>
              <a:ext uri="{FF2B5EF4-FFF2-40B4-BE49-F238E27FC236}">
                <a16:creationId xmlns="" xmlns:a16="http://schemas.microsoft.com/office/drawing/2014/main" id="{981E352C-E488-42A8-BE3C-FD867EAA2B90}"/>
              </a:ext>
            </a:extLst>
          </p:cNvPr>
          <p:cNvSpPr>
            <a:spLocks noGrp="1"/>
          </p:cNvSpPr>
          <p:nvPr>
            <p:ph type="ftr" sz="quarter" idx="11"/>
          </p:nvPr>
        </p:nvSpPr>
        <p:spPr/>
        <p:txBody>
          <a:bodyPr/>
          <a:lstStyle/>
          <a:p>
            <a:pPr>
              <a:defRPr/>
            </a:pPr>
            <a:endParaRPr lang="en-US">
              <a:solidFill>
                <a:srgbClr val="000000"/>
              </a:solidFill>
            </a:endParaRPr>
          </a:p>
        </p:txBody>
      </p:sp>
      <p:sp>
        <p:nvSpPr>
          <p:cNvPr id="9" name="Slide Number Placeholder 8">
            <a:extLst>
              <a:ext uri="{FF2B5EF4-FFF2-40B4-BE49-F238E27FC236}">
                <a16:creationId xmlns="" xmlns:a16="http://schemas.microsoft.com/office/drawing/2014/main" id="{359DAB0C-9003-468B-8156-AB20AFB52F8E}"/>
              </a:ext>
            </a:extLst>
          </p:cNvPr>
          <p:cNvSpPr>
            <a:spLocks noGrp="1"/>
          </p:cNvSpPr>
          <p:nvPr>
            <p:ph type="sldNum" sz="quarter" idx="12"/>
          </p:nvPr>
        </p:nvSpPr>
        <p:spPr/>
        <p:txBody>
          <a:bodyPr/>
          <a:lstStyle/>
          <a:p>
            <a:pPr>
              <a:defRPr/>
            </a:pPr>
            <a:fld id="{FCD58D34-0B0D-40DE-88B2-FE542EF885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269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A20F57-9CF7-442C-9CC2-750ED0C20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95A0E70-FFED-463F-A819-AA55379E1BC9}"/>
              </a:ext>
            </a:extLst>
          </p:cNvPr>
          <p:cNvSpPr>
            <a:spLocks noGrp="1"/>
          </p:cNvSpPr>
          <p:nvPr>
            <p:ph type="dt" sz="half" idx="10"/>
          </p:nvPr>
        </p:nvSpPr>
        <p:spPr/>
        <p:txBody>
          <a:bodyPr/>
          <a:lstStyle/>
          <a:p>
            <a:pPr>
              <a:defRPr/>
            </a:pPr>
            <a:fld id="{079AF37B-A427-4278-8194-26C68D2F9A85}" type="datetimeFigureOut">
              <a:rPr lang="en-US" smtClean="0">
                <a:solidFill>
                  <a:srgbClr val="000000"/>
                </a:solidFill>
              </a:rPr>
              <a:pPr>
                <a:defRPr/>
              </a:pPr>
              <a:t>9/15/2021</a:t>
            </a:fld>
            <a:endParaRPr lang="en-US">
              <a:solidFill>
                <a:srgbClr val="000000"/>
              </a:solidFill>
            </a:endParaRPr>
          </a:p>
        </p:txBody>
      </p:sp>
      <p:sp>
        <p:nvSpPr>
          <p:cNvPr id="4" name="Footer Placeholder 3">
            <a:extLst>
              <a:ext uri="{FF2B5EF4-FFF2-40B4-BE49-F238E27FC236}">
                <a16:creationId xmlns="" xmlns:a16="http://schemas.microsoft.com/office/drawing/2014/main" id="{EC615B2E-2141-4334-8973-3D2D1CB8DEA0}"/>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 xmlns:a16="http://schemas.microsoft.com/office/drawing/2014/main" id="{132393BC-A640-4801-B68A-0C694517FA65}"/>
              </a:ext>
            </a:extLst>
          </p:cNvPr>
          <p:cNvSpPr>
            <a:spLocks noGrp="1"/>
          </p:cNvSpPr>
          <p:nvPr>
            <p:ph type="sldNum" sz="quarter" idx="12"/>
          </p:nvPr>
        </p:nvSpPr>
        <p:spPr/>
        <p:txBody>
          <a:bodyPr/>
          <a:lstStyle/>
          <a:p>
            <a:pPr>
              <a:defRPr/>
            </a:pPr>
            <a:fld id="{138B2764-C3DD-4956-95E1-29BCB827A1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46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6251493-0118-4FF2-8EDE-57FE8DDFE130}"/>
              </a:ext>
            </a:extLst>
          </p:cNvPr>
          <p:cNvSpPr>
            <a:spLocks noGrp="1"/>
          </p:cNvSpPr>
          <p:nvPr>
            <p:ph type="dt" sz="half" idx="10"/>
          </p:nvPr>
        </p:nvSpPr>
        <p:spPr/>
        <p:txBody>
          <a:bodyPr/>
          <a:lstStyle/>
          <a:p>
            <a:pPr>
              <a:defRPr/>
            </a:pPr>
            <a:fld id="{CD26183C-97AD-43BC-A846-971B6E9AB2A3}" type="datetimeFigureOut">
              <a:rPr lang="en-US" smtClean="0">
                <a:solidFill>
                  <a:srgbClr val="000000"/>
                </a:solidFill>
              </a:rPr>
              <a:pPr>
                <a:defRPr/>
              </a:pPr>
              <a:t>9/15/2021</a:t>
            </a:fld>
            <a:endParaRPr lang="en-US">
              <a:solidFill>
                <a:srgbClr val="000000"/>
              </a:solidFill>
            </a:endParaRPr>
          </a:p>
        </p:txBody>
      </p:sp>
      <p:sp>
        <p:nvSpPr>
          <p:cNvPr id="3" name="Footer Placeholder 2">
            <a:extLst>
              <a:ext uri="{FF2B5EF4-FFF2-40B4-BE49-F238E27FC236}">
                <a16:creationId xmlns="" xmlns:a16="http://schemas.microsoft.com/office/drawing/2014/main" id="{FE2E9E3A-F3AA-4E31-B637-EE7D2E0C6964}"/>
              </a:ext>
            </a:extLst>
          </p:cNvPr>
          <p:cNvSpPr>
            <a:spLocks noGrp="1"/>
          </p:cNvSpPr>
          <p:nvPr>
            <p:ph type="ftr" sz="quarter" idx="11"/>
          </p:nvPr>
        </p:nvSpPr>
        <p:spPr/>
        <p:txBody>
          <a:bodyPr/>
          <a:lstStyle/>
          <a:p>
            <a:pPr>
              <a:defRPr/>
            </a:pPr>
            <a:endParaRPr lang="en-US">
              <a:solidFill>
                <a:srgbClr val="000000"/>
              </a:solidFill>
            </a:endParaRPr>
          </a:p>
        </p:txBody>
      </p:sp>
      <p:sp>
        <p:nvSpPr>
          <p:cNvPr id="4" name="Slide Number Placeholder 3">
            <a:extLst>
              <a:ext uri="{FF2B5EF4-FFF2-40B4-BE49-F238E27FC236}">
                <a16:creationId xmlns="" xmlns:a16="http://schemas.microsoft.com/office/drawing/2014/main" id="{6B9930C9-FDC3-46AC-AA81-46247DF2ED92}"/>
              </a:ext>
            </a:extLst>
          </p:cNvPr>
          <p:cNvSpPr>
            <a:spLocks noGrp="1"/>
          </p:cNvSpPr>
          <p:nvPr>
            <p:ph type="sldNum" sz="quarter" idx="12"/>
          </p:nvPr>
        </p:nvSpPr>
        <p:spPr/>
        <p:txBody>
          <a:bodyPr/>
          <a:lstStyle/>
          <a:p>
            <a:pPr>
              <a:defRPr/>
            </a:pPr>
            <a:fld id="{831B6FCB-DA17-43CD-9B0F-DF79B64DE5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09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1602CFD3-5FB7-4EFB-B523-C93A770AB240}"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79415421"/>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slow">
    <p:sndAc>
      <p:endSnd/>
    </p:sndAc>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07AEED9-EFE9-41D5-9868-F94849B7DD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3ED7A07-A42A-4175-AA79-1E3822A259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F65800-3485-422C-88A4-E8F371C307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B5AB41F8-C164-42A0-A05D-9DB128644AD9}" type="datetimeFigureOut">
              <a:rPr lang="en-US" smtClean="0">
                <a:solidFill>
                  <a:srgbClr val="000000"/>
                </a:solidFill>
                <a:cs typeface="Arial" pitchFamily="34" charset="0"/>
              </a:rPr>
              <a:pPr fontAlgn="base">
                <a:spcBef>
                  <a:spcPct val="0"/>
                </a:spcBef>
                <a:spcAft>
                  <a:spcPct val="0"/>
                </a:spcAft>
                <a:defRPr/>
              </a:pPr>
              <a:t>9/15/2021</a:t>
            </a:fld>
            <a:endParaRPr lang="en-US">
              <a:solidFill>
                <a:srgbClr val="000000"/>
              </a:solidFill>
              <a:cs typeface="Arial" pitchFamily="34" charset="0"/>
            </a:endParaRPr>
          </a:p>
        </p:txBody>
      </p:sp>
      <p:sp>
        <p:nvSpPr>
          <p:cNvPr id="5" name="Footer Placeholder 4">
            <a:extLst>
              <a:ext uri="{FF2B5EF4-FFF2-40B4-BE49-F238E27FC236}">
                <a16:creationId xmlns="" xmlns:a16="http://schemas.microsoft.com/office/drawing/2014/main" id="{8B8AD37A-DFE8-46F8-832A-0F93EAF7E0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000000"/>
              </a:solidFill>
              <a:cs typeface="Arial" pitchFamily="34" charset="0"/>
            </a:endParaRPr>
          </a:p>
        </p:txBody>
      </p:sp>
      <p:sp>
        <p:nvSpPr>
          <p:cNvPr id="6" name="Slide Number Placeholder 5">
            <a:extLst>
              <a:ext uri="{FF2B5EF4-FFF2-40B4-BE49-F238E27FC236}">
                <a16:creationId xmlns="" xmlns:a16="http://schemas.microsoft.com/office/drawing/2014/main" id="{520EA090-37C7-4B8C-B414-6529D3E4E9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653A5C4F-DC23-430F-BC14-A58611AFD6F0}" type="slidenum">
              <a:rPr lang="en-US" smtClean="0">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Tree>
    <p:extLst>
      <p:ext uri="{BB962C8B-B14F-4D97-AF65-F5344CB8AC3E}">
        <p14:creationId xmlns:p14="http://schemas.microsoft.com/office/powerpoint/2010/main" val="2950332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397" y="152400"/>
            <a:ext cx="1046968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21" name="Picture 6" descr="F:\HINH ANH\HinhDong\Hoa\h14.gif"/>
          <p:cNvPicPr>
            <a:picLocks noChangeAspect="1" noChangeArrowheads="1" noCrop="1"/>
          </p:cNvPicPr>
          <p:nvPr/>
        </p:nvPicPr>
        <p:blipFill>
          <a:blip r:embed="rId4"/>
          <a:srcRect/>
          <a:stretch>
            <a:fillRect/>
          </a:stretch>
        </p:blipFill>
        <p:spPr bwMode="auto">
          <a:xfrm rot="17343245">
            <a:off x="336856" y="351115"/>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4"/>
          <a:srcRect/>
          <a:stretch>
            <a:fillRect/>
          </a:stretch>
        </p:blipFill>
        <p:spPr bwMode="auto">
          <a:xfrm rot="17205616">
            <a:off x="7656771" y="368024"/>
            <a:ext cx="852488" cy="1028700"/>
          </a:xfrm>
          <a:prstGeom prst="rect">
            <a:avLst/>
          </a:prstGeom>
          <a:noFill/>
          <a:ln w="9525">
            <a:noFill/>
            <a:miter lim="800000"/>
            <a:headEnd/>
            <a:tailEnd/>
          </a:ln>
        </p:spPr>
      </p:pic>
      <p:sp>
        <p:nvSpPr>
          <p:cNvPr id="3" name="Rectangle 2"/>
          <p:cNvSpPr/>
          <p:nvPr/>
        </p:nvSpPr>
        <p:spPr>
          <a:xfrm>
            <a:off x="926849" y="1143000"/>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68580" tIns="34290" rIns="68580" bIns="34290" numCol="1">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EM ĐẾN VỚI TIẾT HỌC</a:t>
            </a:r>
          </a:p>
        </p:txBody>
      </p:sp>
      <p:pic>
        <p:nvPicPr>
          <p:cNvPr id="13" name="Picture 12"/>
          <p:cNvPicPr>
            <a:picLocks noChangeAspect="1"/>
          </p:cNvPicPr>
          <p:nvPr/>
        </p:nvPicPr>
        <p:blipFill>
          <a:blip r:embed="rId5"/>
          <a:stretch>
            <a:fillRect/>
          </a:stretch>
        </p:blipFill>
        <p:spPr>
          <a:xfrm>
            <a:off x="3619815" y="1732942"/>
            <a:ext cx="1618628" cy="1133954"/>
          </a:xfrm>
          <a:prstGeom prst="rect">
            <a:avLst/>
          </a:prstGeom>
        </p:spPr>
      </p:pic>
      <p:pic>
        <p:nvPicPr>
          <p:cNvPr id="5" name="Picture 4"/>
          <p:cNvPicPr>
            <a:picLocks noChangeAspect="1"/>
          </p:cNvPicPr>
          <p:nvPr/>
        </p:nvPicPr>
        <p:blipFill>
          <a:blip r:embed="rId6"/>
          <a:stretch>
            <a:fillRect/>
          </a:stretch>
        </p:blipFill>
        <p:spPr>
          <a:xfrm>
            <a:off x="775666" y="3984800"/>
            <a:ext cx="6858595" cy="1525296"/>
          </a:xfrm>
          <a:prstGeom prst="rect">
            <a:avLst/>
          </a:prstGeom>
        </p:spPr>
      </p:pic>
      <p:sp>
        <p:nvSpPr>
          <p:cNvPr id="2" name="Rectangle 1"/>
          <p:cNvSpPr/>
          <p:nvPr/>
        </p:nvSpPr>
        <p:spPr>
          <a:xfrm>
            <a:off x="1473784" y="3023552"/>
            <a:ext cx="5886449" cy="461665"/>
          </a:xfrm>
          <a:prstGeom prst="rect">
            <a:avLst/>
          </a:prstGeom>
        </p:spPr>
        <p:txBody>
          <a:bodyPr wrap="square">
            <a:spAutoFit/>
          </a:bodyPr>
          <a:lstStyle/>
          <a:p>
            <a:pPr algn="ctr"/>
            <a:r>
              <a:rPr lang="en-US" altLang="en-US" sz="2400" b="1" dirty="0">
                <a:solidFill>
                  <a:srgbClr val="0000FF"/>
                </a:solidFill>
                <a:latin typeface="Times New Roman" panose="02020603050405020304" pitchFamily="18" charset="0"/>
                <a:cs typeface="Times New Roman" panose="02020603050405020304" pitchFamily="18" charset="0"/>
              </a:rPr>
              <a:t>TẬP ĐỌC - </a:t>
            </a:r>
            <a:r>
              <a:rPr lang="en-US" altLang="en-US" sz="2400" b="1" dirty="0" err="1">
                <a:solidFill>
                  <a:srgbClr val="0000FF"/>
                </a:solidFill>
                <a:latin typeface="Times New Roman" panose="02020603050405020304" pitchFamily="18" charset="0"/>
                <a:cs typeface="Times New Roman" panose="02020603050405020304" pitchFamily="18" charset="0"/>
              </a:rPr>
              <a:t>Lớp</a:t>
            </a:r>
            <a:r>
              <a:rPr lang="en-US" altLang="en-US" sz="2400" b="1" dirty="0">
                <a:solidFill>
                  <a:srgbClr val="0000FF"/>
                </a:solidFill>
                <a:latin typeface="Times New Roman" panose="02020603050405020304" pitchFamily="18" charset="0"/>
                <a:cs typeface="Times New Roman" panose="02020603050405020304" pitchFamily="18" charset="0"/>
              </a:rPr>
              <a:t> 4 - </a:t>
            </a:r>
            <a:r>
              <a:rPr lang="en-US" altLang="en-US" sz="2400" b="1" dirty="0" err="1">
                <a:solidFill>
                  <a:srgbClr val="0000FF"/>
                </a:solidFill>
                <a:latin typeface="Times New Roman" panose="02020603050405020304" pitchFamily="18" charset="0"/>
                <a:cs typeface="Times New Roman" panose="02020603050405020304" pitchFamily="18" charset="0"/>
              </a:rPr>
              <a:t>Tuần</a:t>
            </a:r>
            <a:r>
              <a:rPr lang="en-US" altLang="en-US" sz="2400" b="1" dirty="0">
                <a:solidFill>
                  <a:srgbClr val="0000FF"/>
                </a:solidFill>
                <a:latin typeface="Times New Roman" panose="02020603050405020304" pitchFamily="18" charset="0"/>
                <a:cs typeface="Times New Roman" panose="02020603050405020304" pitchFamily="18" charset="0"/>
              </a:rPr>
              <a:t> 3 – </a:t>
            </a:r>
            <a:r>
              <a:rPr lang="en-US" altLang="en-US" sz="2400" b="1" dirty="0" err="1">
                <a:solidFill>
                  <a:srgbClr val="0000FF"/>
                </a:solidFill>
                <a:latin typeface="Times New Roman" panose="02020603050405020304" pitchFamily="18" charset="0"/>
                <a:cs typeface="Times New Roman" panose="02020603050405020304" pitchFamily="18" charset="0"/>
              </a:rPr>
              <a:t>Trang</a:t>
            </a:r>
            <a:r>
              <a:rPr lang="en-US" altLang="en-US" sz="2400" b="1" dirty="0">
                <a:solidFill>
                  <a:srgbClr val="0000FF"/>
                </a:solidFill>
                <a:latin typeface="Times New Roman" panose="02020603050405020304" pitchFamily="18" charset="0"/>
                <a:cs typeface="Times New Roman" panose="02020603050405020304" pitchFamily="18" charset="0"/>
              </a:rPr>
              <a:t> 30</a:t>
            </a:r>
          </a:p>
        </p:txBody>
      </p:sp>
    </p:spTree>
    <p:extLst>
      <p:ext uri="{BB962C8B-B14F-4D97-AF65-F5344CB8AC3E}">
        <p14:creationId xmlns:p14="http://schemas.microsoft.com/office/powerpoint/2010/main" val="2737042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85800" y="1447800"/>
            <a:ext cx="8001000" cy="3019425"/>
          </a:xfrm>
          <a:prstGeom prst="rect">
            <a:avLst/>
          </a:prstGeom>
          <a:noFill/>
          <a:ln w="9525">
            <a:noFill/>
            <a:miter lim="800000"/>
            <a:headEnd/>
            <a:tailEnd/>
          </a:ln>
        </p:spPr>
        <p:txBody>
          <a:bodyPr>
            <a:spAutoFit/>
          </a:bodyPr>
          <a:lstStyle/>
          <a:p>
            <a:pPr>
              <a:spcBef>
                <a:spcPct val="50000"/>
              </a:spcBef>
            </a:pPr>
            <a:r>
              <a:rPr lang="en-US" sz="3200" dirty="0"/>
              <a:t>    </a:t>
            </a:r>
            <a:r>
              <a:rPr lang="en-US" sz="4800" b="1" dirty="0"/>
              <a:t>Chao </a:t>
            </a:r>
            <a:r>
              <a:rPr lang="en-US" sz="4800" b="1" dirty="0" err="1"/>
              <a:t>ôi</a:t>
            </a:r>
            <a:r>
              <a:rPr lang="en-US" sz="4800" b="1" dirty="0"/>
              <a:t>! </a:t>
            </a:r>
            <a:r>
              <a:rPr lang="en-US" sz="4800" b="1" dirty="0" err="1"/>
              <a:t>Cảnh</a:t>
            </a:r>
            <a:r>
              <a:rPr lang="en-US" sz="4800" b="1" dirty="0"/>
              <a:t> </a:t>
            </a:r>
            <a:r>
              <a:rPr lang="en-US" sz="4800" b="1" dirty="0" err="1"/>
              <a:t>nghèo</a:t>
            </a:r>
            <a:r>
              <a:rPr lang="en-US" sz="4800" b="1" dirty="0"/>
              <a:t> </a:t>
            </a:r>
            <a:r>
              <a:rPr lang="en-US" sz="4800" b="1" dirty="0" err="1"/>
              <a:t>đói</a:t>
            </a:r>
            <a:r>
              <a:rPr lang="en-US" sz="4800" b="1" dirty="0"/>
              <a:t> </a:t>
            </a:r>
            <a:r>
              <a:rPr lang="en-US" sz="4800" b="1" dirty="0" err="1"/>
              <a:t>đã</a:t>
            </a:r>
            <a:r>
              <a:rPr lang="en-US" sz="4800" b="1" dirty="0"/>
              <a:t> </a:t>
            </a:r>
            <a:r>
              <a:rPr lang="en-US" sz="4800" b="1" dirty="0" err="1"/>
              <a:t>gặm</a:t>
            </a:r>
            <a:r>
              <a:rPr lang="en-US" sz="4800" b="1" dirty="0"/>
              <a:t> </a:t>
            </a:r>
            <a:r>
              <a:rPr lang="en-US" sz="4800" b="1" dirty="0" err="1"/>
              <a:t>nát</a:t>
            </a:r>
            <a:r>
              <a:rPr lang="en-US" sz="4800" b="1" dirty="0"/>
              <a:t> con </a:t>
            </a:r>
            <a:r>
              <a:rPr lang="en-US" sz="4800" b="1" dirty="0" err="1"/>
              <a:t>người</a:t>
            </a:r>
            <a:r>
              <a:rPr lang="en-US" sz="4800" b="1" dirty="0"/>
              <a:t> </a:t>
            </a:r>
            <a:r>
              <a:rPr lang="en-US" sz="4800" b="1" dirty="0" err="1"/>
              <a:t>đau</a:t>
            </a:r>
            <a:r>
              <a:rPr lang="en-US" sz="4800" b="1" dirty="0"/>
              <a:t> </a:t>
            </a:r>
            <a:r>
              <a:rPr lang="en-US" sz="4800" b="1" dirty="0" err="1"/>
              <a:t>khổ</a:t>
            </a:r>
            <a:r>
              <a:rPr lang="en-US" sz="4800" b="1" dirty="0"/>
              <a:t> </a:t>
            </a:r>
            <a:r>
              <a:rPr lang="en-US" sz="4800" b="1" dirty="0" err="1"/>
              <a:t>kia</a:t>
            </a:r>
            <a:r>
              <a:rPr lang="en-US" sz="4800" b="1" dirty="0"/>
              <a:t> </a:t>
            </a:r>
            <a:r>
              <a:rPr lang="en-US" sz="4800" b="1" dirty="0" err="1"/>
              <a:t>thành</a:t>
            </a:r>
            <a:r>
              <a:rPr lang="en-US" sz="4800" b="1" dirty="0"/>
              <a:t> </a:t>
            </a:r>
            <a:r>
              <a:rPr lang="en-US" sz="4800" b="1" dirty="0" err="1"/>
              <a:t>xấu</a:t>
            </a:r>
            <a:r>
              <a:rPr lang="en-US" sz="4800" b="1" dirty="0"/>
              <a:t> </a:t>
            </a:r>
            <a:r>
              <a:rPr lang="en-US" sz="4800" b="1" dirty="0" err="1"/>
              <a:t>xí</a:t>
            </a:r>
            <a:r>
              <a:rPr lang="en-US" sz="4800" b="1" dirty="0"/>
              <a:t> </a:t>
            </a:r>
            <a:r>
              <a:rPr lang="en-US" sz="4800" b="1" dirty="0" err="1"/>
              <a:t>biết</a:t>
            </a:r>
            <a:r>
              <a:rPr lang="en-US" sz="4800" b="1" dirty="0"/>
              <a:t> </a:t>
            </a:r>
            <a:r>
              <a:rPr lang="en-US" sz="4800" b="1" dirty="0" err="1"/>
              <a:t>nhường</a:t>
            </a:r>
            <a:r>
              <a:rPr lang="en-US" sz="4800" b="1" dirty="0"/>
              <a:t> </a:t>
            </a:r>
            <a:r>
              <a:rPr lang="en-US" sz="4800" b="1" dirty="0" err="1"/>
              <a:t>nào</a:t>
            </a:r>
            <a:r>
              <a:rPr lang="en-US" sz="4800" b="1" dirty="0"/>
              <a:t>!</a:t>
            </a:r>
          </a:p>
        </p:txBody>
      </p:sp>
      <p:sp>
        <p:nvSpPr>
          <p:cNvPr id="14345" name="Text Box 9"/>
          <p:cNvSpPr txBox="1">
            <a:spLocks noChangeArrowheads="1"/>
          </p:cNvSpPr>
          <p:nvPr/>
        </p:nvSpPr>
        <p:spPr bwMode="auto">
          <a:xfrm>
            <a:off x="1101725" y="1447800"/>
            <a:ext cx="3276600" cy="823913"/>
          </a:xfrm>
          <a:prstGeom prst="rect">
            <a:avLst/>
          </a:prstGeom>
          <a:noFill/>
          <a:ln w="9525">
            <a:noFill/>
            <a:miter lim="800000"/>
            <a:headEnd/>
            <a:tailEnd/>
          </a:ln>
        </p:spPr>
        <p:txBody>
          <a:bodyPr>
            <a:spAutoFit/>
          </a:bodyPr>
          <a:lstStyle/>
          <a:p>
            <a:pPr>
              <a:spcBef>
                <a:spcPct val="50000"/>
              </a:spcBef>
            </a:pPr>
            <a:r>
              <a:rPr lang="en-US" sz="4800" b="1" dirty="0">
                <a:solidFill>
                  <a:srgbClr val="0000FF"/>
                </a:solidFill>
              </a:rPr>
              <a:t>Chao </a:t>
            </a:r>
            <a:r>
              <a:rPr lang="en-US" sz="4800" b="1" dirty="0" err="1">
                <a:solidFill>
                  <a:srgbClr val="0000FF"/>
                </a:solidFill>
              </a:rPr>
              <a:t>ôi</a:t>
            </a:r>
            <a:endParaRPr lang="en-US" sz="4800" b="1" dirty="0">
              <a:solidFill>
                <a:srgbClr val="0000FF"/>
              </a:solidFill>
            </a:endParaRPr>
          </a:p>
        </p:txBody>
      </p:sp>
      <p:sp>
        <p:nvSpPr>
          <p:cNvPr id="14346" name="Text Box 10"/>
          <p:cNvSpPr txBox="1">
            <a:spLocks noChangeArrowheads="1"/>
          </p:cNvSpPr>
          <p:nvPr/>
        </p:nvSpPr>
        <p:spPr bwMode="auto">
          <a:xfrm>
            <a:off x="4800600" y="2957512"/>
            <a:ext cx="2971800" cy="823912"/>
          </a:xfrm>
          <a:prstGeom prst="rect">
            <a:avLst/>
          </a:prstGeom>
          <a:noFill/>
          <a:ln w="9525">
            <a:noFill/>
            <a:miter lim="800000"/>
            <a:headEnd/>
            <a:tailEnd/>
          </a:ln>
        </p:spPr>
        <p:txBody>
          <a:bodyPr>
            <a:spAutoFit/>
          </a:bodyPr>
          <a:lstStyle/>
          <a:p>
            <a:pPr>
              <a:spcBef>
                <a:spcPct val="50000"/>
              </a:spcBef>
            </a:pPr>
            <a:r>
              <a:rPr lang="en-US" sz="4800" b="1" dirty="0" err="1">
                <a:solidFill>
                  <a:srgbClr val="0000FF"/>
                </a:solidFill>
              </a:rPr>
              <a:t>xấu</a:t>
            </a:r>
            <a:r>
              <a:rPr lang="en-US" sz="4800" b="1" dirty="0">
                <a:solidFill>
                  <a:srgbClr val="0000FF"/>
                </a:solidFill>
              </a:rPr>
              <a:t> </a:t>
            </a:r>
            <a:r>
              <a:rPr lang="en-US" sz="4800" b="1" dirty="0" err="1">
                <a:solidFill>
                  <a:srgbClr val="0000FF"/>
                </a:solidFill>
              </a:rPr>
              <a:t>xí</a:t>
            </a:r>
            <a:endParaRPr lang="en-US" sz="4800" b="1" dirty="0">
              <a:solidFill>
                <a:srgbClr val="0000FF"/>
              </a:solidFill>
            </a:endParaRPr>
          </a:p>
        </p:txBody>
      </p:sp>
      <p:sp>
        <p:nvSpPr>
          <p:cNvPr id="14347" name="Text Box 11"/>
          <p:cNvSpPr txBox="1">
            <a:spLocks noChangeArrowheads="1"/>
          </p:cNvSpPr>
          <p:nvPr/>
        </p:nvSpPr>
        <p:spPr bwMode="auto">
          <a:xfrm>
            <a:off x="1600200" y="2194375"/>
            <a:ext cx="2971800" cy="823913"/>
          </a:xfrm>
          <a:prstGeom prst="rect">
            <a:avLst/>
          </a:prstGeom>
          <a:noFill/>
          <a:ln w="9525">
            <a:noFill/>
            <a:miter lim="800000"/>
            <a:headEnd/>
            <a:tailEnd/>
          </a:ln>
        </p:spPr>
        <p:txBody>
          <a:bodyPr>
            <a:spAutoFit/>
          </a:bodyPr>
          <a:lstStyle/>
          <a:p>
            <a:pPr>
              <a:spcBef>
                <a:spcPct val="50000"/>
              </a:spcBef>
            </a:pPr>
            <a:r>
              <a:rPr lang="en-US" sz="4800" b="1" dirty="0" err="1">
                <a:solidFill>
                  <a:srgbClr val="0000FF"/>
                </a:solidFill>
              </a:rPr>
              <a:t>gặm</a:t>
            </a:r>
            <a:r>
              <a:rPr lang="en-US" sz="4800" b="1" dirty="0">
                <a:solidFill>
                  <a:srgbClr val="0000FF"/>
                </a:solidFill>
              </a:rPr>
              <a:t> </a:t>
            </a:r>
            <a:r>
              <a:rPr lang="en-US" sz="4800" b="1" dirty="0" err="1">
                <a:solidFill>
                  <a:srgbClr val="0000FF"/>
                </a:solidFill>
              </a:rPr>
              <a:t>nát</a:t>
            </a:r>
            <a:endParaRPr lang="en-US" sz="4800" b="1" dirty="0">
              <a:solidFill>
                <a:srgbClr val="0000FF"/>
              </a:solidFill>
            </a:endParaRPr>
          </a:p>
        </p:txBody>
      </p:sp>
      <p:sp>
        <p:nvSpPr>
          <p:cNvPr id="6" name="Text Box 9"/>
          <p:cNvSpPr txBox="1">
            <a:spLocks noChangeArrowheads="1"/>
          </p:cNvSpPr>
          <p:nvPr/>
        </p:nvSpPr>
        <p:spPr bwMode="auto">
          <a:xfrm>
            <a:off x="2777556" y="2895600"/>
            <a:ext cx="495300" cy="823913"/>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7" name="Text Box 9"/>
          <p:cNvSpPr txBox="1">
            <a:spLocks noChangeArrowheads="1"/>
          </p:cNvSpPr>
          <p:nvPr/>
        </p:nvSpPr>
        <p:spPr bwMode="auto">
          <a:xfrm>
            <a:off x="4572000" y="3612924"/>
            <a:ext cx="838200" cy="830997"/>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8" name="TextBox 11"/>
          <p:cNvSpPr txBox="1">
            <a:spLocks noChangeArrowheads="1"/>
          </p:cNvSpPr>
          <p:nvPr/>
        </p:nvSpPr>
        <p:spPr bwMode="auto">
          <a:xfrm>
            <a:off x="1101724" y="576165"/>
            <a:ext cx="4232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u="sng" dirty="0" err="1">
                <a:latin typeface="HP001 4 hàng" panose="020B0603050302020204" pitchFamily="34" charset="0"/>
              </a:rPr>
              <a:t>Luyện</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đọc</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câu</a:t>
            </a:r>
            <a:endParaRPr lang="vi-VN" altLang="en-US" sz="4000" b="1" u="sng" dirty="0">
              <a:latin typeface="HP001 4 hàng" panose="020B0603050302020204" pitchFamily="34" charset="0"/>
            </a:endParaRPr>
          </a:p>
        </p:txBody>
      </p:sp>
      <p:pic>
        <p:nvPicPr>
          <p:cNvPr id="1026" name="Picture 2" descr="Bảo người ăn xin gọi con chó của mình là &amp;quot;Bố&amp;quot; sẽ được 1 khoản t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46" y="4114800"/>
            <a:ext cx="3475054"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additive="base">
                                        <p:cTn id="13" dur="500" fill="hold"/>
                                        <p:tgtEl>
                                          <p:spTgt spid="14347"/>
                                        </p:tgtEl>
                                        <p:attrNameLst>
                                          <p:attrName>ppt_x</p:attrName>
                                        </p:attrNameLst>
                                      </p:cBhvr>
                                      <p:tavLst>
                                        <p:tav tm="0">
                                          <p:val>
                                            <p:strVal val="#ppt_x"/>
                                          </p:val>
                                        </p:tav>
                                        <p:tav tm="100000">
                                          <p:val>
                                            <p:strVal val="#ppt_x"/>
                                          </p:val>
                                        </p:tav>
                                      </p:tavLst>
                                    </p:anim>
                                    <p:anim calcmode="lin" valueType="num">
                                      <p:cBhvr additive="base">
                                        <p:cTn id="14"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additive="base">
                                        <p:cTn id="19" dur="500" fill="hold"/>
                                        <p:tgtEl>
                                          <p:spTgt spid="14346"/>
                                        </p:tgtEl>
                                        <p:attrNameLst>
                                          <p:attrName>ppt_x</p:attrName>
                                        </p:attrNameLst>
                                      </p:cBhvr>
                                      <p:tavLst>
                                        <p:tav tm="0">
                                          <p:val>
                                            <p:strVal val="#ppt_x"/>
                                          </p:val>
                                        </p:tav>
                                        <p:tav tm="100000">
                                          <p:val>
                                            <p:strVal val="#ppt_x"/>
                                          </p:val>
                                        </p:tav>
                                      </p:tavLst>
                                    </p:anim>
                                    <p:anim calcmode="lin" valueType="num">
                                      <p:cBhvr additive="base">
                                        <p:cTn id="20"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P spid="14347"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9"/>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068E7938-8027-4271-B776-D50A4A01E370}"/>
              </a:ext>
            </a:extLst>
          </p:cNvPr>
          <p:cNvSpPr txBox="1"/>
          <p:nvPr/>
        </p:nvSpPr>
        <p:spPr>
          <a:xfrm>
            <a:off x="57423" y="381000"/>
            <a:ext cx="5091248" cy="526297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2800" dirty="0">
              <a:latin typeface="Times New Roman" pitchFamily="18" charset="0"/>
              <a:cs typeface="Times New Roman" pitchFamily="18" charset="0"/>
            </a:endParaRPr>
          </a:p>
          <a:p>
            <a:pPr algn="ctr"/>
            <a:r>
              <a:rPr lang="vi-VN" sz="28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800" dirty="0">
                <a:latin typeface="Times New Roman" pitchFamily="18" charset="0"/>
                <a:cs typeface="Times New Roman" pitchFamily="18" charset="0"/>
              </a:rPr>
              <a:t>    Người ăn xin vẫn đợi tôi. Tay vẫn chìa ra, run lẩy bẩy.</a:t>
            </a:r>
          </a:p>
          <a:p>
            <a:pPr algn="just"/>
            <a:r>
              <a:rPr lang="vi-VN" sz="2800" dirty="0">
                <a:latin typeface="Times New Roman" pitchFamily="18" charset="0"/>
                <a:cs typeface="Times New Roman" pitchFamily="18" charset="0"/>
              </a:rPr>
              <a:t>    Tôi chẳng biết làm cách nào. Tôi nắm chặt lấy bàn tay run rẩy kia:</a:t>
            </a: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Ông đừng giận cháu, cháu không có gì để cho ông cả..</a:t>
            </a:r>
          </a:p>
        </p:txBody>
      </p:sp>
      <p:sp>
        <p:nvSpPr>
          <p:cNvPr id="6" name="Oval 5"/>
          <p:cNvSpPr/>
          <p:nvPr/>
        </p:nvSpPr>
        <p:spPr>
          <a:xfrm>
            <a:off x="76473" y="60004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3672295" y="2133600"/>
            <a:ext cx="97590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sản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409824" y="2971800"/>
            <a:ext cx="109537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425909" y="2221783"/>
            <a:ext cx="3388325" cy="1207217"/>
          </a:xfrm>
          <a:prstGeom prst="wedgeEllipseCallout">
            <a:avLst>
              <a:gd name="adj1" fmla="val -71574"/>
              <a:gd name="adj2" fmla="val -280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của</a:t>
            </a:r>
            <a:r>
              <a:rPr lang="en-US" sz="2400" dirty="0"/>
              <a:t> </a:t>
            </a:r>
            <a:r>
              <a:rPr lang="en-US" sz="2400" dirty="0" err="1"/>
              <a:t>cải</a:t>
            </a:r>
            <a:r>
              <a:rPr lang="en-US" sz="2400" dirty="0"/>
              <a:t>, </a:t>
            </a:r>
            <a:r>
              <a:rPr lang="en-US" sz="2400" dirty="0" err="1"/>
              <a:t>tiền</a:t>
            </a:r>
            <a:r>
              <a:rPr lang="en-US" sz="2400" dirty="0"/>
              <a:t> </a:t>
            </a:r>
            <a:r>
              <a:rPr lang="en-US" sz="2400" dirty="0" err="1"/>
              <a:t>bạc</a:t>
            </a:r>
            <a:endParaRPr lang="en-US" sz="2400" dirty="0"/>
          </a:p>
        </p:txBody>
      </p:sp>
      <p:sp>
        <p:nvSpPr>
          <p:cNvPr id="14" name="Oval Callout 13"/>
          <p:cNvSpPr/>
          <p:nvPr/>
        </p:nvSpPr>
        <p:spPr>
          <a:xfrm>
            <a:off x="5160780" y="4117021"/>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r</a:t>
            </a:r>
            <a:r>
              <a:rPr lang="en-US" sz="2400" dirty="0" smtClean="0"/>
              <a:t>un </a:t>
            </a:r>
            <a:r>
              <a:rPr lang="en-US" sz="2400" dirty="0" err="1"/>
              <a:t>rẩy</a:t>
            </a:r>
            <a:r>
              <a:rPr lang="en-US" sz="2400" dirty="0"/>
              <a:t>, </a:t>
            </a:r>
            <a:r>
              <a:rPr lang="en-US" sz="2400" dirty="0" err="1"/>
              <a:t>yếu</a:t>
            </a:r>
            <a:r>
              <a:rPr lang="en-US" sz="2400" dirty="0"/>
              <a:t> </a:t>
            </a:r>
            <a:r>
              <a:rPr lang="en-US" sz="2400" dirty="0" err="1"/>
              <a:t>đuối</a:t>
            </a:r>
            <a:r>
              <a:rPr lang="en-US" sz="2400" dirty="0"/>
              <a:t> </a:t>
            </a:r>
            <a:r>
              <a:rPr lang="en-US" sz="2400" dirty="0" err="1"/>
              <a:t>không</a:t>
            </a:r>
            <a:r>
              <a:rPr lang="en-US" sz="2400" dirty="0"/>
              <a:t> </a:t>
            </a:r>
            <a:r>
              <a:rPr lang="en-US" sz="2400" dirty="0" err="1"/>
              <a:t>tự</a:t>
            </a:r>
            <a:r>
              <a:rPr lang="en-US" sz="2400" dirty="0"/>
              <a:t> </a:t>
            </a:r>
            <a:r>
              <a:rPr lang="en-US" sz="2400" dirty="0" err="1"/>
              <a:t>chủ</a:t>
            </a:r>
            <a:r>
              <a:rPr lang="en-US" sz="2400" dirty="0"/>
              <a:t> </a:t>
            </a:r>
            <a:r>
              <a:rPr lang="en-US" sz="2400" dirty="0" err="1"/>
              <a:t>được</a:t>
            </a:r>
            <a:endParaRPr lang="en-US" sz="2400" dirty="0"/>
          </a:p>
        </p:txBody>
      </p:sp>
      <p:sp>
        <p:nvSpPr>
          <p:cNvPr id="20" name="TextBox 19"/>
          <p:cNvSpPr txBox="1"/>
          <p:nvPr/>
        </p:nvSpPr>
        <p:spPr>
          <a:xfrm>
            <a:off x="5760712" y="2238953"/>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bẩy</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279355"/>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3" grpId="0" animBg="1"/>
      <p:bldP spid="9" grpId="0"/>
      <p:bldP spid="12" grpId="0" animBg="1"/>
      <p:bldP spid="13" grpId="0" animBg="1"/>
      <p:bldP spid="1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5" y="192084"/>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068E7938-8027-4271-B776-D50A4A01E370}"/>
              </a:ext>
            </a:extLst>
          </p:cNvPr>
          <p:cNvSpPr txBox="1"/>
          <p:nvPr/>
        </p:nvSpPr>
        <p:spPr>
          <a:xfrm>
            <a:off x="57422" y="381000"/>
            <a:ext cx="5272759" cy="526297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800" dirty="0">
                <a:latin typeface="Times New Roman" pitchFamily="18" charset="0"/>
                <a:cs typeface="Times New Roman" pitchFamily="18" charset="0"/>
              </a:rPr>
              <a:t>    Khi ấy, tôi chợt hiểu rằng: cả tôi nữa, tôi cũng vừa nhận được chút gì của ông lão.</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Theo </a:t>
            </a:r>
            <a:r>
              <a:rPr lang="en-US" sz="2800" dirty="0" err="1">
                <a:latin typeface="Times New Roman" pitchFamily="18" charset="0"/>
                <a:cs typeface="Times New Roman" pitchFamily="18" charset="0"/>
              </a:rPr>
              <a:t>Tuốc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ghê-nhép</a:t>
            </a:r>
            <a:endParaRPr lang="vi-VN" sz="2800" dirty="0">
              <a:latin typeface="Times New Roman" pitchFamily="18" charset="0"/>
              <a:cs typeface="Times New Roman" pitchFamily="18" charset="0"/>
            </a:endParaRPr>
          </a:p>
        </p:txBody>
      </p:sp>
      <p:sp>
        <p:nvSpPr>
          <p:cNvPr id="6" name="Oval 5"/>
          <p:cNvSpPr/>
          <p:nvPr/>
        </p:nvSpPr>
        <p:spPr>
          <a:xfrm>
            <a:off x="81235" y="38100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4354276" y="837663"/>
            <a:ext cx="97590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chằm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chằm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62000" y="1728788"/>
            <a:ext cx="1157287" cy="414337"/>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475984" y="2870430"/>
            <a:ext cx="3388325" cy="1207217"/>
          </a:xfrm>
          <a:prstGeom prst="wedgeEllipseCallout">
            <a:avLst>
              <a:gd name="adj1" fmla="val -152535"/>
              <a:gd name="adj2" fmla="val -1108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kém</a:t>
            </a:r>
            <a:r>
              <a:rPr lang="en-US" sz="2400" dirty="0"/>
              <a:t> </a:t>
            </a:r>
            <a:r>
              <a:rPr lang="en-US" sz="2400" dirty="0" err="1"/>
              <a:t>sắc</a:t>
            </a:r>
            <a:r>
              <a:rPr lang="en-US" sz="2400" dirty="0"/>
              <a:t>, </a:t>
            </a:r>
            <a:r>
              <a:rPr lang="en-US" sz="2400" dirty="0" err="1"/>
              <a:t>không</a:t>
            </a:r>
            <a:r>
              <a:rPr lang="en-US" sz="2400" dirty="0"/>
              <a:t> </a:t>
            </a:r>
            <a:r>
              <a:rPr lang="en-US" sz="2400" dirty="0" err="1"/>
              <a:t>được</a:t>
            </a:r>
            <a:r>
              <a:rPr lang="en-US" sz="2400" dirty="0"/>
              <a:t> </a:t>
            </a:r>
            <a:r>
              <a:rPr lang="en-US" sz="2400" dirty="0" err="1"/>
              <a:t>khỏe</a:t>
            </a:r>
            <a:endParaRPr lang="en-US" sz="2400" dirty="0"/>
          </a:p>
        </p:txBody>
      </p:sp>
      <p:sp>
        <p:nvSpPr>
          <p:cNvPr id="14" name="Oval Callout 13"/>
          <p:cNvSpPr/>
          <p:nvPr/>
        </p:nvSpPr>
        <p:spPr>
          <a:xfrm>
            <a:off x="5563340" y="3743980"/>
            <a:ext cx="3395397" cy="1219200"/>
          </a:xfrm>
          <a:prstGeom prst="wedgeEllipseCallout">
            <a:avLst>
              <a:gd name="adj1" fmla="val -91397"/>
              <a:gd name="adj2" fmla="val -453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Bị</a:t>
            </a:r>
            <a:r>
              <a:rPr lang="en-US" sz="2400" dirty="0"/>
              <a:t> </a:t>
            </a:r>
            <a:r>
              <a:rPr lang="en-US" sz="2400" dirty="0" err="1"/>
              <a:t>mất</a:t>
            </a:r>
            <a:r>
              <a:rPr lang="en-US" sz="2400" dirty="0"/>
              <a:t> </a:t>
            </a:r>
            <a:r>
              <a:rPr lang="en-US" sz="2400" dirty="0" err="1"/>
              <a:t>giọng</a:t>
            </a:r>
            <a:r>
              <a:rPr lang="en-US" sz="2400" dirty="0"/>
              <a:t>, </a:t>
            </a:r>
            <a:r>
              <a:rPr lang="en-US" sz="2400" dirty="0" err="1"/>
              <a:t>nói</a:t>
            </a:r>
            <a:r>
              <a:rPr lang="en-US" sz="2400" dirty="0"/>
              <a:t> </a:t>
            </a:r>
            <a:r>
              <a:rPr lang="en-US" sz="2400" dirty="0" err="1"/>
              <a:t>không</a:t>
            </a:r>
            <a:r>
              <a:rPr lang="en-US" sz="2400" dirty="0"/>
              <a:t> </a:t>
            </a:r>
            <a:r>
              <a:rPr lang="en-US" sz="2400" dirty="0" err="1"/>
              <a:t>rõ</a:t>
            </a:r>
            <a:endParaRPr lang="en-US" sz="2400" dirty="0"/>
          </a:p>
        </p:txBody>
      </p:sp>
      <p:sp>
        <p:nvSpPr>
          <p:cNvPr id="17" name="Oval Callout 16"/>
          <p:cNvSpPr/>
          <p:nvPr/>
        </p:nvSpPr>
        <p:spPr>
          <a:xfrm>
            <a:off x="5449147" y="2289642"/>
            <a:ext cx="3312461" cy="1219200"/>
          </a:xfrm>
          <a:prstGeom prst="wedgeEllipseCallout">
            <a:avLst>
              <a:gd name="adj1" fmla="val -62733"/>
              <a:gd name="adj2" fmla="val -1203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nhìn</a:t>
            </a:r>
            <a:r>
              <a:rPr lang="en-US" sz="2400" dirty="0"/>
              <a:t> </a:t>
            </a:r>
            <a:r>
              <a:rPr lang="en-US" sz="2400" dirty="0" err="1"/>
              <a:t>chăm</a:t>
            </a:r>
            <a:r>
              <a:rPr lang="en-US" sz="2400" dirty="0"/>
              <a:t> </a:t>
            </a:r>
            <a:r>
              <a:rPr lang="en-US" sz="2400" dirty="0" err="1"/>
              <a:t>chú</a:t>
            </a:r>
            <a:r>
              <a:rPr lang="en-US" sz="2400" dirty="0"/>
              <a:t>, </a:t>
            </a:r>
            <a:r>
              <a:rPr lang="en-US" sz="2400" dirty="0" err="1"/>
              <a:t>lâu</a:t>
            </a:r>
            <a:r>
              <a:rPr lang="en-US" sz="2400" dirty="0"/>
              <a:t> </a:t>
            </a:r>
            <a:r>
              <a:rPr lang="en-US" sz="2400" dirty="0" err="1"/>
              <a:t>không</a:t>
            </a:r>
            <a:r>
              <a:rPr lang="en-US" sz="2400" dirty="0"/>
              <a:t> </a:t>
            </a:r>
            <a:r>
              <a:rPr lang="en-US" sz="2400" dirty="0" err="1"/>
              <a:t>chớp</a:t>
            </a:r>
            <a:r>
              <a:rPr lang="en-US" sz="2400" dirty="0"/>
              <a:t> </a:t>
            </a:r>
            <a:r>
              <a:rPr lang="en-US" sz="2400" dirty="0" err="1"/>
              <a:t>mắt</a:t>
            </a:r>
            <a:r>
              <a:rPr lang="en-US" sz="2400" dirty="0"/>
              <a:t>, </a:t>
            </a:r>
            <a:r>
              <a:rPr lang="en-US" sz="2400" dirty="0" err="1"/>
              <a:t>có</a:t>
            </a:r>
            <a:r>
              <a:rPr lang="en-US" sz="2400" dirty="0"/>
              <a:t> ý </a:t>
            </a:r>
            <a:r>
              <a:rPr lang="en-US" sz="2400" dirty="0" err="1"/>
              <a:t>dò</a:t>
            </a:r>
            <a:r>
              <a:rPr lang="en-US" sz="2400" dirty="0"/>
              <a:t> </a:t>
            </a:r>
            <a:r>
              <a:rPr lang="en-US" sz="2400" dirty="0" err="1"/>
              <a:t>hỏi</a:t>
            </a:r>
            <a:endParaRPr lang="en-US" sz="2400" dirty="0"/>
          </a:p>
        </p:txBody>
      </p:sp>
      <p:sp>
        <p:nvSpPr>
          <p:cNvPr id="19" name="Rounded Rectangle 18"/>
          <p:cNvSpPr/>
          <p:nvPr/>
        </p:nvSpPr>
        <p:spPr>
          <a:xfrm>
            <a:off x="2895600" y="3429000"/>
            <a:ext cx="13716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7422" y="1260988"/>
            <a:ext cx="975905" cy="433925"/>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72805" y="219116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nhợt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777177" y="305157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khản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28803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P spid="12" grpId="0" animBg="1"/>
      <p:bldP spid="13" grpId="0" animBg="1"/>
      <p:bldP spid="13" grpId="1" animBg="1"/>
      <p:bldP spid="14" grpId="0" animBg="1"/>
      <p:bldP spid="14" grpId="1" animBg="1"/>
      <p:bldP spid="17" grpId="0" animBg="1"/>
      <p:bldP spid="17" grpId="1" animBg="1"/>
      <p:bldP spid="19" grpId="0" animBg="1"/>
      <p:bldP spid="15"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77824" y="1462585"/>
            <a:ext cx="8385175" cy="2585323"/>
          </a:xfrm>
          <a:prstGeom prst="rect">
            <a:avLst/>
          </a:prstGeom>
          <a:noFill/>
          <a:ln w="9525">
            <a:noFill/>
            <a:miter lim="800000"/>
            <a:headEnd/>
            <a:tailEnd/>
          </a:ln>
        </p:spPr>
        <p:txBody>
          <a:bodyPr wrap="square">
            <a:spAutoFit/>
          </a:bodyPr>
          <a:lstStyle/>
          <a:p>
            <a:pPr>
              <a:spcBef>
                <a:spcPct val="50000"/>
              </a:spcBef>
            </a:pPr>
            <a:r>
              <a:rPr lang="en-US" sz="5400" dirty="0"/>
              <a:t>    </a:t>
            </a:r>
            <a:r>
              <a:rPr lang="en-US" sz="5400" b="1" dirty="0" err="1"/>
              <a:t>Đôi</a:t>
            </a:r>
            <a:r>
              <a:rPr lang="en-US" sz="5400" b="1" dirty="0"/>
              <a:t> </a:t>
            </a:r>
            <a:r>
              <a:rPr lang="en-US" sz="5400" b="1" dirty="0" err="1"/>
              <a:t>môi</a:t>
            </a:r>
            <a:r>
              <a:rPr lang="en-US" sz="5400" b="1" dirty="0"/>
              <a:t> </a:t>
            </a:r>
            <a:r>
              <a:rPr lang="en-US" sz="5400" b="1" dirty="0" err="1"/>
              <a:t>tái</a:t>
            </a:r>
            <a:r>
              <a:rPr lang="en-US" sz="5400" b="1" dirty="0"/>
              <a:t> </a:t>
            </a:r>
            <a:r>
              <a:rPr lang="en-US" sz="5400" b="1" dirty="0" err="1"/>
              <a:t>nhợt</a:t>
            </a:r>
            <a:r>
              <a:rPr lang="en-US" sz="5400" b="1" dirty="0"/>
              <a:t> </a:t>
            </a:r>
            <a:r>
              <a:rPr lang="en-US" sz="5400" b="1" dirty="0" err="1"/>
              <a:t>nở</a:t>
            </a:r>
            <a:r>
              <a:rPr lang="en-US" sz="5400" b="1" dirty="0"/>
              <a:t> </a:t>
            </a:r>
            <a:r>
              <a:rPr lang="en-US" sz="5400" b="1" dirty="0" err="1"/>
              <a:t>nụ</a:t>
            </a:r>
            <a:r>
              <a:rPr lang="en-US" sz="5400" b="1" dirty="0"/>
              <a:t> </a:t>
            </a:r>
            <a:r>
              <a:rPr lang="en-US" sz="5400" b="1" dirty="0" err="1"/>
              <a:t>cười</a:t>
            </a:r>
            <a:r>
              <a:rPr lang="en-US" sz="5400" b="1" dirty="0"/>
              <a:t> </a:t>
            </a:r>
            <a:r>
              <a:rPr lang="en-US" sz="5400" b="1" dirty="0" err="1"/>
              <a:t>và</a:t>
            </a:r>
            <a:r>
              <a:rPr lang="en-US" sz="5400" b="1" dirty="0"/>
              <a:t> </a:t>
            </a:r>
            <a:r>
              <a:rPr lang="en-US" sz="5400" b="1" dirty="0" err="1"/>
              <a:t>tay</a:t>
            </a:r>
            <a:r>
              <a:rPr lang="en-US" sz="5400" b="1" dirty="0"/>
              <a:t> </a:t>
            </a:r>
            <a:r>
              <a:rPr lang="en-US" sz="5400" b="1" dirty="0" err="1"/>
              <a:t>ông</a:t>
            </a:r>
            <a:r>
              <a:rPr lang="en-US" sz="5400" b="1" dirty="0"/>
              <a:t> </a:t>
            </a:r>
            <a:r>
              <a:rPr lang="en-US" sz="5400" b="1" dirty="0" err="1"/>
              <a:t>cũng</a:t>
            </a:r>
            <a:r>
              <a:rPr lang="en-US" sz="5400" b="1" dirty="0"/>
              <a:t> </a:t>
            </a:r>
            <a:r>
              <a:rPr lang="en-US" sz="5400" b="1" dirty="0" err="1"/>
              <a:t>xiết</a:t>
            </a:r>
            <a:r>
              <a:rPr lang="en-US" sz="5400" b="1" dirty="0"/>
              <a:t> </a:t>
            </a:r>
            <a:r>
              <a:rPr lang="en-US" sz="5400" b="1" dirty="0" err="1"/>
              <a:t>lấy</a:t>
            </a:r>
            <a:r>
              <a:rPr lang="en-US" sz="5400" b="1" dirty="0"/>
              <a:t> </a:t>
            </a:r>
            <a:r>
              <a:rPr lang="en-US" sz="5400" b="1" dirty="0" err="1"/>
              <a:t>tay</a:t>
            </a:r>
            <a:r>
              <a:rPr lang="en-US" sz="5400" b="1" dirty="0"/>
              <a:t> </a:t>
            </a:r>
            <a:r>
              <a:rPr lang="en-US" sz="5400" b="1" dirty="0" err="1"/>
              <a:t>tôi</a:t>
            </a:r>
            <a:r>
              <a:rPr lang="en-US" sz="5400" b="1" dirty="0"/>
              <a:t>.</a:t>
            </a:r>
            <a:endParaRPr lang="en-US" sz="8000" b="1" dirty="0"/>
          </a:p>
        </p:txBody>
      </p:sp>
      <p:sp>
        <p:nvSpPr>
          <p:cNvPr id="14345" name="Text Box 9"/>
          <p:cNvSpPr txBox="1">
            <a:spLocks noChangeArrowheads="1"/>
          </p:cNvSpPr>
          <p:nvPr/>
        </p:nvSpPr>
        <p:spPr bwMode="auto">
          <a:xfrm>
            <a:off x="3810000" y="1454127"/>
            <a:ext cx="3276600" cy="923330"/>
          </a:xfrm>
          <a:prstGeom prst="rect">
            <a:avLst/>
          </a:prstGeom>
          <a:noFill/>
          <a:ln w="9525">
            <a:noFill/>
            <a:miter lim="800000"/>
            <a:headEnd/>
            <a:tailEnd/>
          </a:ln>
        </p:spPr>
        <p:txBody>
          <a:bodyPr>
            <a:spAutoFit/>
          </a:bodyPr>
          <a:lstStyle/>
          <a:p>
            <a:pPr>
              <a:spcBef>
                <a:spcPct val="50000"/>
              </a:spcBef>
            </a:pPr>
            <a:r>
              <a:rPr lang="en-US" sz="5400" b="1" dirty="0" err="1">
                <a:solidFill>
                  <a:srgbClr val="0000FF"/>
                </a:solidFill>
              </a:rPr>
              <a:t>tái</a:t>
            </a:r>
            <a:r>
              <a:rPr lang="en-US" sz="5400" b="1" dirty="0">
                <a:solidFill>
                  <a:srgbClr val="0000FF"/>
                </a:solidFill>
              </a:rPr>
              <a:t> </a:t>
            </a:r>
            <a:r>
              <a:rPr lang="en-US" sz="5400" b="1" dirty="0" err="1">
                <a:solidFill>
                  <a:srgbClr val="0000FF"/>
                </a:solidFill>
              </a:rPr>
              <a:t>nhợt</a:t>
            </a:r>
            <a:endParaRPr lang="en-US" sz="5400" b="1" dirty="0">
              <a:solidFill>
                <a:srgbClr val="0000FF"/>
              </a:solidFill>
            </a:endParaRPr>
          </a:p>
        </p:txBody>
      </p:sp>
      <p:sp>
        <p:nvSpPr>
          <p:cNvPr id="14346" name="Text Box 10"/>
          <p:cNvSpPr txBox="1">
            <a:spLocks noChangeArrowheads="1"/>
          </p:cNvSpPr>
          <p:nvPr/>
        </p:nvSpPr>
        <p:spPr bwMode="auto">
          <a:xfrm>
            <a:off x="377824" y="3096760"/>
            <a:ext cx="2971800" cy="923330"/>
          </a:xfrm>
          <a:prstGeom prst="rect">
            <a:avLst/>
          </a:prstGeom>
          <a:noFill/>
          <a:ln w="9525">
            <a:noFill/>
            <a:miter lim="800000"/>
            <a:headEnd/>
            <a:tailEnd/>
          </a:ln>
        </p:spPr>
        <p:txBody>
          <a:bodyPr>
            <a:spAutoFit/>
          </a:bodyPr>
          <a:lstStyle/>
          <a:p>
            <a:pPr>
              <a:spcBef>
                <a:spcPct val="50000"/>
              </a:spcBef>
            </a:pPr>
            <a:r>
              <a:rPr lang="en-US" sz="5400" b="1" dirty="0" err="1">
                <a:solidFill>
                  <a:srgbClr val="0000FF"/>
                </a:solidFill>
              </a:rPr>
              <a:t>xiết</a:t>
            </a:r>
            <a:endParaRPr lang="en-US" sz="5400" b="1" dirty="0">
              <a:solidFill>
                <a:srgbClr val="0000FF"/>
              </a:solidFill>
            </a:endParaRPr>
          </a:p>
        </p:txBody>
      </p:sp>
      <p:sp>
        <p:nvSpPr>
          <p:cNvPr id="6" name="Text Box 9"/>
          <p:cNvSpPr txBox="1">
            <a:spLocks noChangeArrowheads="1"/>
          </p:cNvSpPr>
          <p:nvPr/>
        </p:nvSpPr>
        <p:spPr bwMode="auto">
          <a:xfrm>
            <a:off x="1981199" y="2346036"/>
            <a:ext cx="495300" cy="823913"/>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7" name="Text Box 9"/>
          <p:cNvSpPr txBox="1">
            <a:spLocks noChangeArrowheads="1"/>
          </p:cNvSpPr>
          <p:nvPr/>
        </p:nvSpPr>
        <p:spPr bwMode="auto">
          <a:xfrm>
            <a:off x="5200649" y="3167202"/>
            <a:ext cx="838200" cy="830997"/>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pic>
        <p:nvPicPr>
          <p:cNvPr id="2050" name="Picture 2" descr="Trả lời câu hỏi bài Tập đọc Người ăn xin | Hướng dẫn soạn bài Tập đọc Người  ăn x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89703"/>
            <a:ext cx="3962400" cy="2314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11"/>
          <p:cNvSpPr txBox="1">
            <a:spLocks noChangeArrowheads="1"/>
          </p:cNvSpPr>
          <p:nvPr/>
        </p:nvSpPr>
        <p:spPr bwMode="auto">
          <a:xfrm>
            <a:off x="1101724" y="576165"/>
            <a:ext cx="4232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u="sng" dirty="0" err="1">
                <a:latin typeface="HP001 4 hàng" panose="020B0603050302020204" pitchFamily="34" charset="0"/>
              </a:rPr>
              <a:t>Luyện</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đọc</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câu</a:t>
            </a:r>
            <a:endParaRPr lang="vi-VN" altLang="en-US" sz="4000" b="1" u="sng" dirty="0">
              <a:latin typeface="HP001 4 hàng" panose="020B0603050302020204" pitchFamily="34" charset="0"/>
            </a:endParaRPr>
          </a:p>
        </p:txBody>
      </p:sp>
    </p:spTree>
    <p:extLst>
      <p:ext uri="{BB962C8B-B14F-4D97-AF65-F5344CB8AC3E}">
        <p14:creationId xmlns:p14="http://schemas.microsoft.com/office/powerpoint/2010/main" val="404495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6"/>
                                        </p:tgtEl>
                                        <p:attrNameLst>
                                          <p:attrName>style.visibility</p:attrName>
                                        </p:attrNameLst>
                                      </p:cBhvr>
                                      <p:to>
                                        <p:strVal val="visible"/>
                                      </p:to>
                                    </p:set>
                                    <p:anim calcmode="lin" valueType="num">
                                      <p:cBhvr additive="base">
                                        <p:cTn id="13" dur="500" fill="hold"/>
                                        <p:tgtEl>
                                          <p:spTgt spid="14346"/>
                                        </p:tgtEl>
                                        <p:attrNameLst>
                                          <p:attrName>ppt_x</p:attrName>
                                        </p:attrNameLst>
                                      </p:cBhvr>
                                      <p:tavLst>
                                        <p:tav tm="0">
                                          <p:val>
                                            <p:strVal val="#ppt_x"/>
                                          </p:val>
                                        </p:tav>
                                        <p:tav tm="100000">
                                          <p:val>
                                            <p:strVal val="#ppt_x"/>
                                          </p:val>
                                        </p:tav>
                                      </p:tavLst>
                                    </p:anim>
                                    <p:anim calcmode="lin" valueType="num">
                                      <p:cBhvr additive="base">
                                        <p:cTn id="1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228600" y="2830513"/>
            <a:ext cx="6629400" cy="1293812"/>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mj-lt"/>
                <a:ea typeface="HP001 5Ha" pitchFamily="34" charset="-127"/>
                <a:cs typeface="Arial" charset="0"/>
              </a:rPr>
              <a:t>Tìm</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hiểu</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bài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trắ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5" y="19611"/>
            <a:ext cx="10424224" cy="6862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68E7938-8027-4271-B776-D50A4A01E370}"/>
              </a:ext>
            </a:extLst>
          </p:cNvPr>
          <p:cNvSpPr txBox="1"/>
          <p:nvPr/>
        </p:nvSpPr>
        <p:spPr>
          <a:xfrm>
            <a:off x="326529" y="157162"/>
            <a:ext cx="5029200" cy="611994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Lúc ấy, tôi đang đi trên phố. Một người ăn xin già lọm khọm đứng ngay trước mặt tôi. </a:t>
            </a:r>
          </a:p>
          <a:p>
            <a:pPr algn="just">
              <a:lnSpc>
                <a:spcPct val="150000"/>
              </a:lnSpc>
            </a:pPr>
            <a:r>
              <a:rPr lang="vi-VN" sz="24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lnSpc>
                <a:spcPct val="150000"/>
              </a:lnSpc>
            </a:pPr>
            <a:r>
              <a:rPr lang="vi-VN" sz="2400" dirty="0">
                <a:latin typeface="Times New Roman" pitchFamily="18" charset="0"/>
                <a:cs typeface="Times New Roman" pitchFamily="18" charset="0"/>
              </a:rPr>
              <a:t>    Ông già chìa trước mặt tôi bàn tay sưng húp, bẩn thỉu. Ông rên rỉ cầu xin cứu giúp.</a:t>
            </a:r>
          </a:p>
        </p:txBody>
      </p:sp>
      <p:sp>
        <p:nvSpPr>
          <p:cNvPr id="15" name="Text Box 5">
            <a:extLst>
              <a:ext uri="{FF2B5EF4-FFF2-40B4-BE49-F238E27FC236}">
                <a16:creationId xmlns="" xmlns:a16="http://schemas.microsoft.com/office/drawing/2014/main" id="{26093486-1AEA-44B7-9AE1-1622F33BC59D}"/>
              </a:ext>
            </a:extLst>
          </p:cNvPr>
          <p:cNvSpPr txBox="1">
            <a:spLocks noChangeArrowheads="1"/>
          </p:cNvSpPr>
          <p:nvPr/>
        </p:nvSpPr>
        <p:spPr bwMode="auto">
          <a:xfrm>
            <a:off x="5464417" y="-49996"/>
            <a:ext cx="3358902" cy="2389406"/>
          </a:xfrm>
          <a:prstGeom prst="cloudCallout">
            <a:avLst>
              <a:gd name="adj1" fmla="val -49884"/>
              <a:gd name="adj2" fmla="val 27722"/>
            </a:avLst>
          </a:prstGeom>
          <a:solidFill>
            <a:schemeClr val="bg2">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Hình ảnh ông lão ăn xin đáng thương như thế nào?</a:t>
            </a:r>
          </a:p>
        </p:txBody>
      </p:sp>
      <p:cxnSp>
        <p:nvCxnSpPr>
          <p:cNvPr id="5" name="Straight Connector 4"/>
          <p:cNvCxnSpPr>
            <a:cxnSpLocks/>
          </p:cNvCxnSpPr>
          <p:nvPr/>
        </p:nvCxnSpPr>
        <p:spPr>
          <a:xfrm>
            <a:off x="727305" y="2362200"/>
            <a:ext cx="44096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2" name="Straight Connector 11"/>
          <p:cNvCxnSpPr>
            <a:cxnSpLocks/>
          </p:cNvCxnSpPr>
          <p:nvPr/>
        </p:nvCxnSpPr>
        <p:spPr>
          <a:xfrm>
            <a:off x="1707905" y="2895600"/>
            <a:ext cx="20574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8" name="Straight Connector 17"/>
          <p:cNvCxnSpPr>
            <a:cxnSpLocks/>
          </p:cNvCxnSpPr>
          <p:nvPr/>
        </p:nvCxnSpPr>
        <p:spPr>
          <a:xfrm>
            <a:off x="326529" y="5638800"/>
            <a:ext cx="2410076"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9" name="Straight Connector 18"/>
          <p:cNvCxnSpPr>
            <a:cxnSpLocks/>
          </p:cNvCxnSpPr>
          <p:nvPr/>
        </p:nvCxnSpPr>
        <p:spPr>
          <a:xfrm>
            <a:off x="3948530" y="2880784"/>
            <a:ext cx="1214281" cy="9152"/>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0" name="Straight Connector 19"/>
          <p:cNvCxnSpPr>
            <a:cxnSpLocks/>
          </p:cNvCxnSpPr>
          <p:nvPr/>
        </p:nvCxnSpPr>
        <p:spPr>
          <a:xfrm>
            <a:off x="443017" y="3426823"/>
            <a:ext cx="126488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2" name="Straight Connector 21"/>
          <p:cNvCxnSpPr>
            <a:cxnSpLocks/>
          </p:cNvCxnSpPr>
          <p:nvPr/>
        </p:nvCxnSpPr>
        <p:spPr>
          <a:xfrm>
            <a:off x="443017" y="2895600"/>
            <a:ext cx="103922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3" name="Straight Connector 22"/>
          <p:cNvCxnSpPr>
            <a:cxnSpLocks/>
          </p:cNvCxnSpPr>
          <p:nvPr/>
        </p:nvCxnSpPr>
        <p:spPr>
          <a:xfrm>
            <a:off x="4279466" y="5105400"/>
            <a:ext cx="1067835"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6" name="Straight Connector 25"/>
          <p:cNvCxnSpPr>
            <a:cxnSpLocks/>
          </p:cNvCxnSpPr>
          <p:nvPr/>
        </p:nvCxnSpPr>
        <p:spPr>
          <a:xfrm>
            <a:off x="3541825" y="5638800"/>
            <a:ext cx="1813904" cy="0"/>
          </a:xfrm>
          <a:prstGeom prst="line">
            <a:avLst/>
          </a:prstGeom>
          <a:ln w="19050"/>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6705600" y="3163631"/>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mắt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705600" y="3951132"/>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6705600" y="4738633"/>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trang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phục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705600" y="5526134"/>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bàn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H="1">
            <a:off x="6160945" y="2514600"/>
            <a:ext cx="4" cy="4005590"/>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6160945" y="5829152"/>
            <a:ext cx="544651" cy="6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0" idx="1"/>
          </p:cNvCxnSpPr>
          <p:nvPr/>
        </p:nvCxnSpPr>
        <p:spPr>
          <a:xfrm>
            <a:off x="6160949" y="5000243"/>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60945" y="4212742"/>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60945" y="3428246"/>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05600" y="6258580"/>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nói</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2" name="Straight Connector 41"/>
          <p:cNvCxnSpPr>
            <a:cxnSpLocks/>
          </p:cNvCxnSpPr>
          <p:nvPr/>
        </p:nvCxnSpPr>
        <p:spPr>
          <a:xfrm>
            <a:off x="2560750" y="1219200"/>
            <a:ext cx="138778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6160945" y="6520190"/>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05600" y="2342081"/>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dáng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vẻ</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50" name="Straight Connector 49"/>
          <p:cNvCxnSpPr/>
          <p:nvPr/>
        </p:nvCxnSpPr>
        <p:spPr>
          <a:xfrm>
            <a:off x="6160945" y="2603691"/>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97428" y="4060462"/>
            <a:ext cx="983772" cy="525891"/>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8-Point Star 52"/>
          <p:cNvSpPr/>
          <p:nvPr/>
        </p:nvSpPr>
        <p:spPr>
          <a:xfrm>
            <a:off x="-69612"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74651565"/>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par>
                                <p:cTn id="16" presetID="16" presetClass="entr" presetSubtype="21"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par>
                                <p:cTn id="76" presetID="16" presetClass="entr" presetSubtype="21" fill="hold" nodeType="withEffect">
                                  <p:stCondLst>
                                    <p:cond delay="0"/>
                                  </p:stCondLst>
                                  <p:childTnLst>
                                    <p:set>
                                      <p:cBhvr>
                                        <p:cTn id="77" dur="1" fill="hold">
                                          <p:stCondLst>
                                            <p:cond delay="0"/>
                                          </p:stCondLst>
                                        </p:cTn>
                                        <p:tgtEl>
                                          <p:spTgt spid="3074"/>
                                        </p:tgtEl>
                                        <p:attrNameLst>
                                          <p:attrName>style.visibility</p:attrName>
                                        </p:attrNameLst>
                                      </p:cBhvr>
                                      <p:to>
                                        <p:strVal val="visible"/>
                                      </p:to>
                                    </p:set>
                                    <p:animEffect transition="in" filter="barn(inVertical)">
                                      <p:cBhvr>
                                        <p:cTn id="78" dur="500"/>
                                        <p:tgtEl>
                                          <p:spTgt spid="307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arn(inVertical)">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barn(inVertical)">
                                      <p:cBhvr>
                                        <p:cTn id="9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41" grpId="0" animBg="1"/>
      <p:bldP spid="49"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gười ăn xin và đồng tiền xu thay đổi cuộc đời - Làm cha m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77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4 - wallpaper - Trần Thị Thu Vân - Website của ..."/>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flipV="1">
            <a:off x="-60249" y="-54000"/>
            <a:ext cx="9159241" cy="6912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5">
            <a:extLst>
              <a:ext uri="{FF2B5EF4-FFF2-40B4-BE49-F238E27FC236}">
                <a16:creationId xmlns="" xmlns:a16="http://schemas.microsoft.com/office/drawing/2014/main" id="{BBB46E4B-7C91-4E19-8A6F-8C7BE7FEA831}"/>
              </a:ext>
            </a:extLst>
          </p:cNvPr>
          <p:cNvSpPr txBox="1">
            <a:spLocks noChangeArrowheads="1"/>
          </p:cNvSpPr>
          <p:nvPr/>
        </p:nvSpPr>
        <p:spPr bwMode="auto">
          <a:xfrm>
            <a:off x="5121353" y="-15388"/>
            <a:ext cx="4066789" cy="3513832"/>
          </a:xfrm>
          <a:prstGeom prst="cloudCallout">
            <a:avLst>
              <a:gd name="adj1" fmla="val -55592"/>
              <a:gd name="adj2" fmla="val 38711"/>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dirty="0">
                <a:solidFill>
                  <a:srgbClr val="0033CC"/>
                </a:solidFill>
                <a:latin typeface="Times New Roman" pitchFamily="18" charset="0"/>
                <a:cs typeface="Times New Roman" pitchFamily="18" charset="0"/>
              </a:rPr>
              <a:t>Hành động </a:t>
            </a:r>
            <a:r>
              <a:rPr lang="vi-VN" sz="2400" b="0" dirty="0">
                <a:latin typeface="Times New Roman" pitchFamily="18" charset="0"/>
                <a:cs typeface="Times New Roman" pitchFamily="18" charset="0"/>
              </a:rPr>
              <a:t>và </a:t>
            </a:r>
            <a:r>
              <a:rPr lang="vi-VN" sz="2400" dirty="0">
                <a:solidFill>
                  <a:schemeClr val="accent6">
                    <a:lumMod val="75000"/>
                  </a:schemeClr>
                </a:solidFill>
                <a:latin typeface="Times New Roman" pitchFamily="18" charset="0"/>
                <a:cs typeface="Times New Roman" pitchFamily="18" charset="0"/>
              </a:rPr>
              <a:t>lời nói </a:t>
            </a:r>
            <a:r>
              <a:rPr lang="vi-VN" sz="2400" b="0" dirty="0">
                <a:latin typeface="Times New Roman" pitchFamily="18" charset="0"/>
                <a:cs typeface="Times New Roman" pitchFamily="18" charset="0"/>
              </a:rPr>
              <a:t>ân cần của cậu bé chứng tỏ tình cảm của cậu đối với ông lão ăn xin như thế nào</a:t>
            </a:r>
            <a:r>
              <a:rPr lang="en-US" sz="2400" b="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068E7938-8027-4271-B776-D50A4A01E370}"/>
              </a:ext>
            </a:extLst>
          </p:cNvPr>
          <p:cNvSpPr txBox="1"/>
          <p:nvPr/>
        </p:nvSpPr>
        <p:spPr>
          <a:xfrm>
            <a:off x="150223" y="757654"/>
            <a:ext cx="4798423"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6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600" dirty="0">
                <a:latin typeface="Times New Roman" pitchFamily="18" charset="0"/>
                <a:cs typeface="Times New Roman" pitchFamily="18" charset="0"/>
              </a:rPr>
              <a:t>    Người ăn xin vẫn đợi tôi. Tay vẫn chìa ra, run lẩy bẩy.</a:t>
            </a:r>
          </a:p>
          <a:p>
            <a:pPr algn="just"/>
            <a:r>
              <a:rPr lang="vi-VN" sz="2600" dirty="0">
                <a:latin typeface="Times New Roman" pitchFamily="18" charset="0"/>
                <a:cs typeface="Times New Roman" pitchFamily="18" charset="0"/>
              </a:rPr>
              <a:t>    Tôi chẳng biết làm cách nào. Tôi nắm chặt lấy bàn tay run rẩy kia:</a:t>
            </a:r>
          </a:p>
          <a:p>
            <a:pPr algn="just"/>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Ông đừng giận cháu, cháu không có gì để cho ông cả.</a:t>
            </a:r>
          </a:p>
        </p:txBody>
      </p:sp>
      <p:cxnSp>
        <p:nvCxnSpPr>
          <p:cNvPr id="15" name="Straight Connector 14"/>
          <p:cNvCxnSpPr/>
          <p:nvPr/>
        </p:nvCxnSpPr>
        <p:spPr>
          <a:xfrm>
            <a:off x="533400" y="1219200"/>
            <a:ext cx="307123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 y="3962400"/>
            <a:ext cx="3573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36250" y="4724400"/>
            <a:ext cx="365522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420" y="5129211"/>
            <a:ext cx="341569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21353" y="3754904"/>
            <a:ext cx="3977639" cy="1938992"/>
          </a:xfrm>
          <a:prstGeom prst="rect">
            <a:avLst/>
          </a:prstGeom>
          <a:solidFill>
            <a:schemeClr val="bg1"/>
          </a:solidFill>
        </p:spPr>
        <p:txBody>
          <a:bodyPr wrap="square">
            <a:spAutoFit/>
          </a:bodyPr>
          <a:lstStyle/>
          <a:p>
            <a:pPr marL="342900" indent="-342900" algn="just">
              <a:buFont typeface="Wingdings" panose="05000000000000000000" pitchFamily="2" charset="2"/>
              <a:buChar char="à"/>
            </a:pPr>
            <a:r>
              <a:rPr lang="en-US" sz="2400" b="1" dirty="0">
                <a:solidFill>
                  <a:srgbClr val="FF0000"/>
                </a:solidFill>
                <a:latin typeface="Times New Roman" pitchFamily="18" charset="0"/>
                <a:cs typeface="Times New Roman" pitchFamily="18" charset="0"/>
                <a:sym typeface="Wingdings" pitchFamily="2" charset="2"/>
              </a:rPr>
              <a:t>C</a:t>
            </a:r>
            <a:r>
              <a:rPr lang="vi-VN" sz="2400" b="1" dirty="0">
                <a:solidFill>
                  <a:srgbClr val="FF0000"/>
                </a:solidFill>
                <a:latin typeface="Times New Roman" pitchFamily="18" charset="0"/>
                <a:cs typeface="Times New Roman" pitchFamily="18" charset="0"/>
              </a:rPr>
              <a:t>ậu bé </a:t>
            </a: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thương xót ông lão</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a:solidFill>
                  <a:srgbClr val="FF0000"/>
                </a:solidFill>
                <a:latin typeface="Times New Roman" pitchFamily="18" charset="0"/>
                <a:cs typeface="Times New Roman" pitchFamily="18" charset="0"/>
              </a:rPr>
              <a:t> tôn trọng ông</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vi-VN" sz="2400" b="1" dirty="0">
                <a:solidFill>
                  <a:srgbClr val="FF0000"/>
                </a:solidFill>
                <a:latin typeface="Times New Roman" pitchFamily="18" charset="0"/>
                <a:cs typeface="Times New Roman" pitchFamily="18" charset="0"/>
              </a:rPr>
              <a:t> muốn giúp đỡ ông</a:t>
            </a:r>
            <a:r>
              <a:rPr lang="en-US" sz="2400" b="1" dirty="0">
                <a:solidFill>
                  <a:srgbClr val="FF0000"/>
                </a:solidFill>
                <a:latin typeface="Times New Roman" pitchFamily="18" charset="0"/>
                <a:cs typeface="Times New Roman" pitchFamily="18" charset="0"/>
              </a:rPr>
              <a:t>. </a:t>
            </a:r>
          </a:p>
        </p:txBody>
      </p:sp>
      <p:cxnSp>
        <p:nvCxnSpPr>
          <p:cNvPr id="17" name="Straight Connector 16"/>
          <p:cNvCxnSpPr/>
          <p:nvPr/>
        </p:nvCxnSpPr>
        <p:spPr>
          <a:xfrm>
            <a:off x="312420" y="2362200"/>
            <a:ext cx="4379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8-Point Star 18"/>
          <p:cNvSpPr/>
          <p:nvPr/>
        </p:nvSpPr>
        <p:spPr>
          <a:xfrm>
            <a:off x="-69612"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22356405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9">
                                            <p:txEl>
                                              <p:pRg st="0" end="0"/>
                                            </p:txEl>
                                          </p:spTgt>
                                        </p:tgtEl>
                                        <p:attrNameLst>
                                          <p:attrName>style.visibility</p:attrName>
                                        </p:attrNameLst>
                                      </p:cBhvr>
                                      <p:to>
                                        <p:strVal val="visible"/>
                                      </p:to>
                                    </p:set>
                                    <p:animEffect transition="in" filter="barn(inVertical)">
                                      <p:cBhvr>
                                        <p:cTn id="39" dur="500"/>
                                        <p:tgtEl>
                                          <p:spTgt spid="4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xEl>
                                              <p:pRg st="1" end="1"/>
                                            </p:txEl>
                                          </p:spTgt>
                                        </p:tgtEl>
                                        <p:attrNameLst>
                                          <p:attrName>style.visibility</p:attrName>
                                        </p:attrNameLst>
                                      </p:cBhvr>
                                      <p:to>
                                        <p:strVal val="visible"/>
                                      </p:to>
                                    </p:set>
                                    <p:animEffect transition="in" filter="barn(inVertical)">
                                      <p:cBhvr>
                                        <p:cTn id="44" dur="500"/>
                                        <p:tgtEl>
                                          <p:spTgt spid="4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9">
                                            <p:txEl>
                                              <p:pRg st="2" end="2"/>
                                            </p:txEl>
                                          </p:spTgt>
                                        </p:tgtEl>
                                        <p:attrNameLst>
                                          <p:attrName>style.visibility</p:attrName>
                                        </p:attrNameLst>
                                      </p:cBhvr>
                                      <p:to>
                                        <p:strVal val="visible"/>
                                      </p:to>
                                    </p:set>
                                    <p:animEffect transition="in" filter="barn(inVertical)">
                                      <p:cBhvr>
                                        <p:cTn id="49"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88"/>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 xmlns:a16="http://schemas.microsoft.com/office/drawing/2014/main" id="{26093486-1AEA-44B7-9AE1-1622F33BC59D}"/>
              </a:ext>
            </a:extLst>
          </p:cNvPr>
          <p:cNvSpPr txBox="1">
            <a:spLocks noChangeArrowheads="1"/>
          </p:cNvSpPr>
          <p:nvPr/>
        </p:nvSpPr>
        <p:spPr bwMode="auto">
          <a:xfrm>
            <a:off x="5238749" y="228600"/>
            <a:ext cx="3937907" cy="2145268"/>
          </a:xfrm>
          <a:prstGeom prst="wedgeRoundRectCallout">
            <a:avLst>
              <a:gd name="adj1" fmla="val -48698"/>
              <a:gd name="adj2" fmla="val 73320"/>
              <a:gd name="adj3" fmla="val 16667"/>
            </a:avLst>
          </a:prstGeom>
          <a:ln w="28575">
            <a:solidFill>
              <a:srgbClr val="CC99FF"/>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Cậu bé không có gì cho ông lão, nhưng ông lão lại nói: </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Như vậy là cháu đã cho lão rồi.</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 Em hiểu cậu bé đã cho ông lão cái gì?</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068E7938-8027-4271-B776-D50A4A01E370}"/>
              </a:ext>
            </a:extLst>
          </p:cNvPr>
          <p:cNvSpPr txBox="1"/>
          <p:nvPr/>
        </p:nvSpPr>
        <p:spPr>
          <a:xfrm>
            <a:off x="75791" y="876038"/>
            <a:ext cx="5091248" cy="37856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a:t>
            </a:r>
            <a:r>
              <a:rPr lang="vi-VN" sz="24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4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1062212" y="4835195"/>
            <a:ext cx="3538811" cy="1200329"/>
          </a:xfrm>
          <a:prstGeom prst="rect">
            <a:avLst/>
          </a:prstGeom>
          <a:solidFill>
            <a:srgbClr val="FFCCFF"/>
          </a:solidFill>
        </p:spPr>
        <p:txBody>
          <a:bodyPr wrap="square">
            <a:spAutoFit/>
          </a:bodyPr>
          <a:lstStyle/>
          <a:p>
            <a:pPr algn="just"/>
            <a:r>
              <a:rPr lang="en-US" sz="2400" dirty="0">
                <a:solidFill>
                  <a:schemeClr val="accent6">
                    <a:lumMod val="75000"/>
                  </a:schemeClr>
                </a:solidFill>
                <a:latin typeface="Times New Roman" pitchFamily="18" charset="0"/>
                <a:cs typeface="Times New Roman" pitchFamily="18" charset="0"/>
                <a:sym typeface="Wingdings" pitchFamily="2" charset="2"/>
              </a:rPr>
              <a:t> </a:t>
            </a:r>
            <a:r>
              <a:rPr lang="vi-VN" sz="2400" dirty="0">
                <a:latin typeface="Times New Roman" pitchFamily="18" charset="0"/>
                <a:cs typeface="Times New Roman" pitchFamily="18" charset="0"/>
              </a:rPr>
              <a:t>Cậu bé đã </a:t>
            </a:r>
            <a:r>
              <a:rPr lang="vi-VN" sz="2400" b="1" dirty="0">
                <a:latin typeface="Times New Roman" pitchFamily="18" charset="0"/>
                <a:cs typeface="Times New Roman" pitchFamily="18" charset="0"/>
              </a:rPr>
              <a:t>cho</a:t>
            </a:r>
            <a:r>
              <a:rPr lang="vi-VN" sz="2400" dirty="0">
                <a:latin typeface="Times New Roman" pitchFamily="18" charset="0"/>
                <a:cs typeface="Times New Roman" pitchFamily="18" charset="0"/>
              </a:rPr>
              <a:t> ông lão </a:t>
            </a:r>
            <a:r>
              <a:rPr lang="vi-VN" sz="2400" b="1" dirty="0">
                <a:latin typeface="Times New Roman" pitchFamily="18" charset="0"/>
                <a:cs typeface="Times New Roman" pitchFamily="18" charset="0"/>
              </a:rPr>
              <a:t>sự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a:t>
            </a:r>
            <a:r>
              <a:rPr lang="vi-VN" sz="2400" b="1" dirty="0">
                <a:latin typeface="Times New Roman" pitchFamily="18" charset="0"/>
                <a:cs typeface="Times New Roman" pitchFamily="18" charset="0"/>
              </a:rPr>
              <a:t> 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p>
        </p:txBody>
      </p:sp>
      <p:sp>
        <p:nvSpPr>
          <p:cNvPr id="6" name="8-Point Star 5"/>
          <p:cNvSpPr/>
          <p:nvPr/>
        </p:nvSpPr>
        <p:spPr>
          <a:xfrm>
            <a:off x="90078" y="612807"/>
            <a:ext cx="574905" cy="526462"/>
          </a:xfrm>
          <a:prstGeom prst="star8">
            <a:avLst/>
          </a:prstGeom>
          <a:ln>
            <a:solidFill>
              <a:srgbClr val="0033CC"/>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3</a:t>
            </a:r>
          </a:p>
        </p:txBody>
      </p:sp>
      <p:sp>
        <p:nvSpPr>
          <p:cNvPr id="7" name="Rectangle 6"/>
          <p:cNvSpPr/>
          <p:nvPr/>
        </p:nvSpPr>
        <p:spPr>
          <a:xfrm>
            <a:off x="5653703" y="4136322"/>
            <a:ext cx="3379001"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hành động cố gắng lục tìm quà tặng</a:t>
            </a:r>
            <a:endParaRPr lang="en-US" sz="2400" dirty="0">
              <a:solidFill>
                <a:srgbClr val="0033CC"/>
              </a:solidFill>
              <a:latin typeface="Times New Roman" pitchFamily="18" charset="0"/>
              <a:cs typeface="Times New Roman" pitchFamily="18" charset="0"/>
            </a:endParaRPr>
          </a:p>
        </p:txBody>
      </p:sp>
      <p:sp>
        <p:nvSpPr>
          <p:cNvPr id="8" name="Rectangle 7"/>
          <p:cNvSpPr/>
          <p:nvPr/>
        </p:nvSpPr>
        <p:spPr>
          <a:xfrm>
            <a:off x="5663235" y="5261902"/>
            <a:ext cx="3359936"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lời xin lỗi chân th</a:t>
            </a:r>
            <a:r>
              <a:rPr lang="en-US" sz="2400" dirty="0" err="1">
                <a:solidFill>
                  <a:srgbClr val="0033CC"/>
                </a:solidFill>
                <a:latin typeface="Times New Roman" pitchFamily="18" charset="0"/>
                <a:cs typeface="Times New Roman" pitchFamily="18" charset="0"/>
              </a:rPr>
              <a:t>ành</a:t>
            </a:r>
            <a:endParaRPr lang="en-US" sz="2400" dirty="0">
              <a:solidFill>
                <a:srgbClr val="0033CC"/>
              </a:solidFill>
              <a:latin typeface="Times New Roman" pitchFamily="18" charset="0"/>
              <a:cs typeface="Times New Roman" pitchFamily="18" charset="0"/>
            </a:endParaRPr>
          </a:p>
        </p:txBody>
      </p:sp>
      <p:sp>
        <p:nvSpPr>
          <p:cNvPr id="9" name="Rectangle 8"/>
          <p:cNvSpPr/>
          <p:nvPr/>
        </p:nvSpPr>
        <p:spPr>
          <a:xfrm>
            <a:off x="5653703" y="6031554"/>
            <a:ext cx="34259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cái nắm tay rất chặt </a:t>
            </a:r>
            <a:endParaRPr lang="en-US" sz="2400" dirty="0">
              <a:solidFill>
                <a:srgbClr val="0033CC"/>
              </a:solidFill>
              <a:latin typeface="Times New Roman" pitchFamily="18" charset="0"/>
              <a:cs typeface="Times New Roman" pitchFamily="18" charset="0"/>
            </a:endParaRPr>
          </a:p>
        </p:txBody>
      </p:sp>
      <p:cxnSp>
        <p:nvCxnSpPr>
          <p:cNvPr id="4" name="Straight Arrow Connector 3"/>
          <p:cNvCxnSpPr/>
          <p:nvPr/>
        </p:nvCxnSpPr>
        <p:spPr>
          <a:xfrm flipV="1">
            <a:off x="4601023" y="4661690"/>
            <a:ext cx="1052680" cy="773669"/>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631641" y="5447321"/>
            <a:ext cx="1052680" cy="79834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4617354" y="5435359"/>
            <a:ext cx="1013225" cy="5737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2684887"/>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3657600" y="373380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4000" dirty="0">
                <a:solidFill>
                  <a:srgbClr val="FFFFCC"/>
                </a:solidFill>
                <a:latin typeface="Times New Roman" pitchFamily="18" charset="0"/>
                <a:cs typeface="Times New Roman" pitchFamily="18" charset="0"/>
              </a:rPr>
              <a:t>LỚP 4</a:t>
            </a:r>
          </a:p>
        </p:txBody>
      </p:sp>
      <p:sp>
        <p:nvSpPr>
          <p:cNvPr id="2" name="TextBox 1"/>
          <p:cNvSpPr txBox="1">
            <a:spLocks noChangeArrowheads="1"/>
          </p:cNvSpPr>
          <p:nvPr/>
        </p:nvSpPr>
        <p:spPr bwMode="auto">
          <a:xfrm>
            <a:off x="1743075" y="460958"/>
            <a:ext cx="6067425" cy="769441"/>
          </a:xfrm>
          <a:prstGeom prst="rect">
            <a:avLst/>
          </a:prstGeom>
          <a:solidFill>
            <a:schemeClr val="accent2">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4400" b="1" i="1" dirty="0" err="1">
                <a:latin typeface="Times New Roman" panose="02020603050405020304" pitchFamily="18" charset="0"/>
                <a:cs typeface="Times New Roman" panose="02020603050405020304" pitchFamily="18" charset="0"/>
              </a:rPr>
              <a:t>Khởi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động</a:t>
            </a:r>
            <a:endParaRPr lang="en-US" sz="4400" b="1" i="1" dirty="0">
              <a:latin typeface="Times New Roman" panose="02020603050405020304" pitchFamily="18" charset="0"/>
              <a:cs typeface="Times New Roman" panose="02020603050405020304" pitchFamily="18" charset="0"/>
            </a:endParaRPr>
          </a:p>
        </p:txBody>
      </p:sp>
      <p:sp>
        <p:nvSpPr>
          <p:cNvPr id="6" name="Text Box 41"/>
          <p:cNvSpPr txBox="1">
            <a:spLocks noChangeArrowheads="1"/>
          </p:cNvSpPr>
          <p:nvPr/>
        </p:nvSpPr>
        <p:spPr bwMode="auto">
          <a:xfrm>
            <a:off x="190500" y="1628507"/>
            <a:ext cx="8572500" cy="55399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ct val="50000"/>
              </a:spcBef>
            </a:pPr>
            <a:r>
              <a:rPr lang="en-US" sz="3000" b="1" dirty="0" err="1">
                <a:solidFill>
                  <a:schemeClr val="tx2"/>
                </a:solidFill>
              </a:rPr>
              <a:t>Nêu</a:t>
            </a:r>
            <a:r>
              <a:rPr lang="en-US" sz="3000" b="1" dirty="0">
                <a:solidFill>
                  <a:schemeClr val="tx2"/>
                </a:solidFill>
              </a:rPr>
              <a:t> </a:t>
            </a:r>
            <a:r>
              <a:rPr lang="en-US" sz="3000" b="1" dirty="0" err="1">
                <a:solidFill>
                  <a:schemeClr val="tx2"/>
                </a:solidFill>
              </a:rPr>
              <a:t>tác</a:t>
            </a:r>
            <a:r>
              <a:rPr lang="en-US" sz="3000" b="1" dirty="0">
                <a:solidFill>
                  <a:schemeClr val="tx2"/>
                </a:solidFill>
              </a:rPr>
              <a:t> </a:t>
            </a:r>
            <a:r>
              <a:rPr lang="en-US" sz="3000" b="1" dirty="0" err="1">
                <a:solidFill>
                  <a:schemeClr val="tx2"/>
                </a:solidFill>
              </a:rPr>
              <a:t>dụng</a:t>
            </a:r>
            <a:r>
              <a:rPr lang="en-US" sz="3000" b="1" dirty="0">
                <a:solidFill>
                  <a:schemeClr val="tx2"/>
                </a:solidFill>
              </a:rPr>
              <a:t> </a:t>
            </a:r>
            <a:r>
              <a:rPr lang="en-US" sz="3000" b="1" dirty="0" err="1">
                <a:solidFill>
                  <a:schemeClr val="tx2"/>
                </a:solidFill>
              </a:rPr>
              <a:t>của</a:t>
            </a:r>
            <a:r>
              <a:rPr lang="en-US" sz="3000" b="1" dirty="0">
                <a:solidFill>
                  <a:schemeClr val="tx2"/>
                </a:solidFill>
              </a:rPr>
              <a:t> </a:t>
            </a:r>
            <a:r>
              <a:rPr lang="en-US" sz="3000" b="1" dirty="0" err="1">
                <a:solidFill>
                  <a:schemeClr val="tx2"/>
                </a:solidFill>
              </a:rPr>
              <a:t>những</a:t>
            </a:r>
            <a:r>
              <a:rPr lang="en-US" sz="3000" b="1" dirty="0">
                <a:solidFill>
                  <a:schemeClr val="tx2"/>
                </a:solidFill>
              </a:rPr>
              <a:t> </a:t>
            </a:r>
            <a:r>
              <a:rPr lang="en-US" sz="3000" b="1" dirty="0" err="1">
                <a:solidFill>
                  <a:schemeClr val="tx2"/>
                </a:solidFill>
              </a:rPr>
              <a:t>dòng</a:t>
            </a:r>
            <a:r>
              <a:rPr lang="en-US" sz="3000" b="1" dirty="0">
                <a:solidFill>
                  <a:schemeClr val="tx2"/>
                </a:solidFill>
              </a:rPr>
              <a:t> </a:t>
            </a:r>
            <a:r>
              <a:rPr lang="en-US" sz="3000" b="1" dirty="0" err="1">
                <a:solidFill>
                  <a:schemeClr val="tx2"/>
                </a:solidFill>
              </a:rPr>
              <a:t>mở</a:t>
            </a:r>
            <a:r>
              <a:rPr lang="en-US" sz="3000" b="1" dirty="0">
                <a:solidFill>
                  <a:schemeClr val="tx2"/>
                </a:solidFill>
              </a:rPr>
              <a:t> </a:t>
            </a:r>
            <a:r>
              <a:rPr lang="en-US" sz="3000" b="1" dirty="0" err="1">
                <a:solidFill>
                  <a:schemeClr val="tx2"/>
                </a:solidFill>
              </a:rPr>
              <a:t>đầu</a:t>
            </a:r>
            <a:r>
              <a:rPr lang="en-US" sz="3000" b="1" dirty="0">
                <a:solidFill>
                  <a:schemeClr val="tx2"/>
                </a:solidFill>
              </a:rPr>
              <a:t> </a:t>
            </a:r>
            <a:r>
              <a:rPr lang="en-US" sz="3000" b="1" dirty="0" err="1">
                <a:solidFill>
                  <a:schemeClr val="tx2"/>
                </a:solidFill>
              </a:rPr>
              <a:t>bức</a:t>
            </a:r>
            <a:r>
              <a:rPr lang="en-US" sz="3000" b="1" dirty="0">
                <a:solidFill>
                  <a:schemeClr val="tx2"/>
                </a:solidFill>
              </a:rPr>
              <a:t> </a:t>
            </a:r>
            <a:r>
              <a:rPr lang="en-US" sz="3000" b="1" dirty="0" err="1">
                <a:solidFill>
                  <a:schemeClr val="tx2"/>
                </a:solidFill>
              </a:rPr>
              <a:t>thư</a:t>
            </a:r>
            <a:r>
              <a:rPr lang="en-US" sz="3000" b="1" dirty="0">
                <a:solidFill>
                  <a:schemeClr val="tx2"/>
                </a:solidFill>
              </a:rPr>
              <a:t> ?</a:t>
            </a:r>
          </a:p>
        </p:txBody>
      </p:sp>
      <p:sp>
        <p:nvSpPr>
          <p:cNvPr id="7" name="TextBox 6"/>
          <p:cNvSpPr txBox="1">
            <a:spLocks noChangeArrowheads="1"/>
          </p:cNvSpPr>
          <p:nvPr/>
        </p:nvSpPr>
        <p:spPr bwMode="auto">
          <a:xfrm>
            <a:off x="190500" y="257861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a.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chúc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ơn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a:spLocks noChangeArrowheads="1"/>
          </p:cNvSpPr>
          <p:nvPr/>
        </p:nvSpPr>
        <p:spPr bwMode="auto">
          <a:xfrm>
            <a:off x="190500" y="349431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b.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chúc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xưng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hô</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p>
        </p:txBody>
      </p:sp>
      <p:sp>
        <p:nvSpPr>
          <p:cNvPr id="9" name="TextBox 8"/>
          <p:cNvSpPr txBox="1">
            <a:spLocks noChangeArrowheads="1"/>
          </p:cNvSpPr>
          <p:nvPr/>
        </p:nvSpPr>
        <p:spPr bwMode="auto">
          <a:xfrm>
            <a:off x="190500" y="4441825"/>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c.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địa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xưng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hô</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a:spLocks noChangeArrowheads="1"/>
          </p:cNvSpPr>
          <p:nvPr/>
        </p:nvSpPr>
        <p:spPr bwMode="auto">
          <a:xfrm>
            <a:off x="190500" y="538934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b.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địa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hứa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hẹn</a:t>
            </a:r>
            <a:r>
              <a:rPr lang="en-US"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1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 y="-96845"/>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 xmlns:a16="http://schemas.microsoft.com/office/drawing/2014/main" id="{26093486-1AEA-44B7-9AE1-1622F33BC59D}"/>
              </a:ext>
            </a:extLst>
          </p:cNvPr>
          <p:cNvSpPr txBox="1">
            <a:spLocks noChangeArrowheads="1"/>
          </p:cNvSpPr>
          <p:nvPr/>
        </p:nvSpPr>
        <p:spPr bwMode="auto">
          <a:xfrm>
            <a:off x="5238749" y="228600"/>
            <a:ext cx="3937907" cy="1827193"/>
          </a:xfrm>
          <a:prstGeom prst="cloudCallou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Theo em, cậu bé đã nhận được gì ở ông lão ăn xin?</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068E7938-8027-4271-B776-D50A4A01E370}"/>
              </a:ext>
            </a:extLst>
          </p:cNvPr>
          <p:cNvSpPr txBox="1"/>
          <p:nvPr/>
        </p:nvSpPr>
        <p:spPr>
          <a:xfrm>
            <a:off x="105184" y="164395"/>
            <a:ext cx="5091248" cy="618630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5229088" y="2590800"/>
            <a:ext cx="3905251" cy="2308324"/>
          </a:xfrm>
          <a:prstGeom prst="rect">
            <a:avLst/>
          </a:prstGeom>
        </p:spPr>
        <p:txBody>
          <a:bodyPr wrap="square">
            <a:spAutoFit/>
          </a:bodyPr>
          <a:lstStyle/>
          <a:p>
            <a:pPr algn="just"/>
            <a:r>
              <a:rPr lang="en-US" sz="2400" dirty="0">
                <a:solidFill>
                  <a:srgbClr val="0033CC"/>
                </a:solidFill>
                <a:latin typeface="Times New Roman" pitchFamily="18" charset="0"/>
                <a:cs typeface="Times New Roman" pitchFamily="18" charset="0"/>
                <a:sym typeface="Wingdings" pitchFamily="2" charset="2"/>
              </a:rPr>
              <a:t>C</a:t>
            </a:r>
            <a:r>
              <a:rPr lang="vi-VN" sz="2400" dirty="0">
                <a:solidFill>
                  <a:srgbClr val="0033CC"/>
                </a:solidFill>
                <a:latin typeface="Times New Roman" pitchFamily="18" charset="0"/>
                <a:cs typeface="Times New Roman" pitchFamily="18" charset="0"/>
              </a:rPr>
              <a:t>ậu bé đã </a:t>
            </a:r>
            <a:r>
              <a:rPr lang="vi-VN" sz="2400" b="1" dirty="0">
                <a:solidFill>
                  <a:srgbClr val="0033CC"/>
                </a:solidFill>
                <a:latin typeface="Times New Roman" pitchFamily="18" charset="0"/>
                <a:cs typeface="Times New Roman" pitchFamily="18" charset="0"/>
              </a:rPr>
              <a:t>nhận</a:t>
            </a:r>
            <a:r>
              <a:rPr lang="vi-VN" sz="2400" dirty="0">
                <a:solidFill>
                  <a:srgbClr val="0033CC"/>
                </a:solidFill>
                <a:latin typeface="Times New Roman" pitchFamily="18" charset="0"/>
                <a:cs typeface="Times New Roman" pitchFamily="18" charset="0"/>
              </a:rPr>
              <a:t> được ở ông lão ăn xin</a:t>
            </a:r>
            <a:r>
              <a:rPr lang="en-US" sz="2400" dirty="0">
                <a:solidFill>
                  <a:srgbClr val="0033CC"/>
                </a:solidFill>
                <a:latin typeface="Times New Roman" pitchFamily="18" charset="0"/>
                <a:cs typeface="Times New Roman" pitchFamily="18" charset="0"/>
              </a:rPr>
              <a:t>:</a:t>
            </a: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lòng biết ơn</a:t>
            </a:r>
            <a:r>
              <a:rPr lang="vi-VN" sz="2400" dirty="0">
                <a:solidFill>
                  <a:srgbClr val="0033CC"/>
                </a:solidFill>
                <a:latin typeface="Times New Roman" pitchFamily="18" charset="0"/>
                <a:cs typeface="Times New Roman" pitchFamily="18" charset="0"/>
              </a:rPr>
              <a:t> </a:t>
            </a:r>
            <a:endParaRPr lang="en-US" sz="2400" dirty="0">
              <a:solidFill>
                <a:srgbClr val="0033CC"/>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sự đồng cảm</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ông lão </a:t>
            </a:r>
            <a:r>
              <a:rPr lang="en-US" sz="2400" dirty="0" err="1">
                <a:solidFill>
                  <a:srgbClr val="0033CC"/>
                </a:solidFill>
                <a:latin typeface="Times New Roman" pitchFamily="18" charset="0"/>
                <a:cs typeface="Times New Roman" pitchFamily="18" charset="0"/>
              </a:rPr>
              <a:t>cũng</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đã hiểu tấm lòng chân thành của cậu</a:t>
            </a:r>
            <a:r>
              <a:rPr lang="en-US" sz="2400" dirty="0">
                <a:solidFill>
                  <a:srgbClr val="0033CC"/>
                </a:solidFill>
                <a:latin typeface="Times New Roman" pitchFamily="18" charset="0"/>
                <a:cs typeface="Times New Roman" pitchFamily="18" charset="0"/>
              </a:rPr>
              <a:t>).</a:t>
            </a:r>
            <a:endParaRPr lang="en-US" sz="2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5190707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circle(in)">
                                      <p:cBhvr>
                                        <p:cTn id="22" dur="2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circle(in)">
                                      <p:cBhvr>
                                        <p:cTn id="2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399"/>
            <a:ext cx="4343400" cy="1447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63904" y="3205245"/>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Cậu</a:t>
            </a:r>
            <a:r>
              <a:rPr lang="en-US" sz="2800" b="1" dirty="0"/>
              <a:t> </a:t>
            </a:r>
            <a:r>
              <a:rPr lang="en-US" sz="2800" b="1" dirty="0" err="1"/>
              <a:t>bé</a:t>
            </a:r>
            <a:endParaRPr lang="en-US" sz="2800" b="1" dirty="0"/>
          </a:p>
        </p:txBody>
      </p:sp>
      <p:sp>
        <p:nvSpPr>
          <p:cNvPr id="4" name="Rounded Rectangle 3"/>
          <p:cNvSpPr/>
          <p:nvPr/>
        </p:nvSpPr>
        <p:spPr>
          <a:xfrm>
            <a:off x="6781800" y="3167213"/>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Ông</a:t>
            </a:r>
            <a:r>
              <a:rPr lang="en-US" sz="2800" b="1" dirty="0"/>
              <a:t> </a:t>
            </a:r>
            <a:r>
              <a:rPr lang="en-US" sz="2800" b="1" dirty="0" err="1"/>
              <a:t>lão</a:t>
            </a:r>
            <a:endParaRPr lang="en-US" sz="2800" b="1" dirty="0"/>
          </a:p>
        </p:txBody>
      </p:sp>
      <p:sp>
        <p:nvSpPr>
          <p:cNvPr id="3" name="Oval 2"/>
          <p:cNvSpPr/>
          <p:nvPr/>
        </p:nvSpPr>
        <p:spPr>
          <a:xfrm>
            <a:off x="2506980" y="1722121"/>
            <a:ext cx="4107180" cy="194111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 </a:t>
            </a:r>
          </a:p>
          <a:p>
            <a:pPr algn="ctr"/>
            <a:r>
              <a:rPr lang="en-US" sz="2800" dirty="0" err="1">
                <a:solidFill>
                  <a:schemeClr val="tx1"/>
                </a:solidFill>
              </a:rPr>
              <a:t>sự</a:t>
            </a:r>
            <a:r>
              <a:rPr lang="en-US" sz="2800" dirty="0">
                <a:solidFill>
                  <a:schemeClr val="tx1"/>
                </a:solidFill>
              </a:rPr>
              <a:t> </a:t>
            </a:r>
            <a:r>
              <a:rPr lang="en-US" sz="2800" dirty="0" err="1">
                <a:solidFill>
                  <a:schemeClr val="tx1"/>
                </a:solidFill>
              </a:rPr>
              <a:t>tôn</a:t>
            </a:r>
            <a:r>
              <a:rPr lang="en-US" sz="2800" dirty="0">
                <a:solidFill>
                  <a:schemeClr val="tx1"/>
                </a:solidFill>
              </a:rPr>
              <a:t> </a:t>
            </a:r>
            <a:r>
              <a:rPr lang="en-US" sz="2800" dirty="0" err="1">
                <a:solidFill>
                  <a:schemeClr val="tx1"/>
                </a:solidFill>
              </a:rPr>
              <a:t>trọng</a:t>
            </a:r>
            <a:r>
              <a:rPr lang="en-US" sz="2800" dirty="0" smtClean="0">
                <a:solidFill>
                  <a:schemeClr val="tx1"/>
                </a:solidFill>
              </a:rPr>
              <a:t>, </a:t>
            </a:r>
            <a:r>
              <a:rPr lang="en-US" sz="2800" dirty="0" err="1" smtClean="0">
                <a:solidFill>
                  <a:schemeClr val="tx1"/>
                </a:solidFill>
              </a:rPr>
              <a:t>chân</a:t>
            </a:r>
            <a:r>
              <a:rPr lang="en-US" sz="2800" dirty="0" smtClean="0">
                <a:solidFill>
                  <a:schemeClr val="tx1"/>
                </a:solidFill>
              </a:rPr>
              <a:t> </a:t>
            </a:r>
            <a:r>
              <a:rPr lang="en-US" sz="2800" dirty="0" err="1" smtClean="0">
                <a:solidFill>
                  <a:schemeClr val="tx1"/>
                </a:solidFill>
              </a:rPr>
              <a:t>thành</a:t>
            </a:r>
            <a:r>
              <a:rPr lang="en-US" sz="2800" dirty="0" smtClean="0">
                <a:solidFill>
                  <a:schemeClr val="tx1"/>
                </a:solidFill>
              </a:rPr>
              <a:t> </a:t>
            </a:r>
            <a:endParaRPr lang="en-US" sz="2800" dirty="0">
              <a:solidFill>
                <a:schemeClr val="tx1"/>
              </a:solidFill>
            </a:endParaRPr>
          </a:p>
          <a:p>
            <a:pPr algn="ctr"/>
            <a:r>
              <a:rPr lang="en-US" sz="2800" dirty="0" err="1">
                <a:solidFill>
                  <a:schemeClr val="tx1"/>
                </a:solidFill>
              </a:rPr>
              <a:t>tình</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thương</a:t>
            </a:r>
            <a:endParaRPr lang="en-US" sz="2800" dirty="0">
              <a:solidFill>
                <a:schemeClr val="tx1"/>
              </a:solidFill>
            </a:endParaRPr>
          </a:p>
        </p:txBody>
      </p:sp>
      <p:sp>
        <p:nvSpPr>
          <p:cNvPr id="6" name="Oval 5"/>
          <p:cNvSpPr/>
          <p:nvPr/>
        </p:nvSpPr>
        <p:spPr>
          <a:xfrm>
            <a:off x="2749868" y="4017069"/>
            <a:ext cx="3954780" cy="185033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a:t>
            </a:r>
          </a:p>
          <a:p>
            <a:pPr algn="ctr"/>
            <a:r>
              <a:rPr lang="en-US" sz="2800" dirty="0" err="1">
                <a:solidFill>
                  <a:schemeClr val="tx1"/>
                </a:solidFill>
              </a:rPr>
              <a:t>lòng</a:t>
            </a:r>
            <a:r>
              <a:rPr lang="en-US" sz="2800" dirty="0">
                <a:solidFill>
                  <a:schemeClr val="tx1"/>
                </a:solidFill>
              </a:rPr>
              <a:t> </a:t>
            </a:r>
            <a:r>
              <a:rPr lang="en-US" sz="2800" dirty="0" err="1">
                <a:solidFill>
                  <a:schemeClr val="tx1"/>
                </a:solidFill>
              </a:rPr>
              <a:t>biết</a:t>
            </a:r>
            <a:r>
              <a:rPr lang="en-US" sz="2800" dirty="0">
                <a:solidFill>
                  <a:schemeClr val="tx1"/>
                </a:solidFill>
              </a:rPr>
              <a:t> </a:t>
            </a:r>
            <a:r>
              <a:rPr lang="en-US" sz="2800" dirty="0" err="1">
                <a:solidFill>
                  <a:schemeClr val="tx1"/>
                </a:solidFill>
              </a:rPr>
              <a:t>ơn</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thành</a:t>
            </a:r>
            <a:endParaRPr lang="en-US" sz="2800" dirty="0">
              <a:solidFill>
                <a:schemeClr val="tx1"/>
              </a:solidFill>
            </a:endParaRPr>
          </a:p>
          <a:p>
            <a:pPr algn="ctr"/>
            <a:r>
              <a:rPr lang="en-US" sz="2800" dirty="0">
                <a:solidFill>
                  <a:schemeClr val="tx1"/>
                </a:solidFill>
              </a:rPr>
              <a:t> </a:t>
            </a:r>
          </a:p>
        </p:txBody>
      </p:sp>
      <p:cxnSp>
        <p:nvCxnSpPr>
          <p:cNvPr id="28" name="Straight Arrow Connector 27"/>
          <p:cNvCxnSpPr>
            <a:stCxn id="2" idx="0"/>
            <a:endCxn id="3" idx="2"/>
          </p:cNvCxnSpPr>
          <p:nvPr/>
        </p:nvCxnSpPr>
        <p:spPr>
          <a:xfrm flipV="1">
            <a:off x="1602104" y="2692676"/>
            <a:ext cx="904876" cy="512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6"/>
            <a:endCxn id="4" idx="0"/>
          </p:cNvCxnSpPr>
          <p:nvPr/>
        </p:nvCxnSpPr>
        <p:spPr>
          <a:xfrm>
            <a:off x="6614160" y="2692676"/>
            <a:ext cx="1005840" cy="474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6" idx="6"/>
          </p:cNvCxnSpPr>
          <p:nvPr/>
        </p:nvCxnSpPr>
        <p:spPr>
          <a:xfrm flipH="1">
            <a:off x="6704648" y="4157813"/>
            <a:ext cx="915352" cy="7844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2" idx="2"/>
          </p:cNvCxnSpPr>
          <p:nvPr/>
        </p:nvCxnSpPr>
        <p:spPr>
          <a:xfrm flipH="1" flipV="1">
            <a:off x="1602104" y="4195845"/>
            <a:ext cx="1147764" cy="7463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600" y="5867400"/>
            <a:ext cx="8534400" cy="954107"/>
          </a:xfrm>
          <a:prstGeom prst="rect">
            <a:avLst/>
          </a:prstGeom>
          <a:noFill/>
        </p:spPr>
        <p:txBody>
          <a:bodyPr wrap="square" rtlCol="0">
            <a:spAutoFit/>
          </a:bodyPr>
          <a:lstStyle/>
          <a:p>
            <a:pPr algn="ctr"/>
            <a:r>
              <a:rPr lang="en-US" sz="2800" b="1" dirty="0">
                <a:solidFill>
                  <a:srgbClr val="FF3300"/>
                </a:solidFill>
                <a:latin typeface="Times New Roman" pitchFamily="18" charset="0"/>
                <a:cs typeface="Times New Roman" pitchFamily="18" charset="0"/>
              </a:rPr>
              <a:t>Cho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nhận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Tình</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yêu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thương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sự</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sẻ</a:t>
            </a:r>
            <a:r>
              <a:rPr lang="en-US" sz="2800" b="1" dirty="0">
                <a:solidFill>
                  <a:srgbClr val="FF3300"/>
                </a:solidFill>
                <a:latin typeface="Times New Roman" pitchFamily="18" charset="0"/>
                <a:cs typeface="Times New Roman" pitchFamily="18" charset="0"/>
              </a:rPr>
              <a:t> chia </a:t>
            </a:r>
          </a:p>
          <a:p>
            <a:pPr algn="ctr"/>
            <a:r>
              <a:rPr lang="en-US" sz="2800" b="1" dirty="0" err="1">
                <a:solidFill>
                  <a:srgbClr val="FF3300"/>
                </a:solidFill>
                <a:latin typeface="Times New Roman" pitchFamily="18" charset="0"/>
                <a:cs typeface="Times New Roman" pitchFamily="18" charset="0"/>
              </a:rPr>
              <a:t>chân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thành</a:t>
            </a:r>
            <a:endParaRPr lang="en-US" sz="2800" b="1" dirty="0">
              <a:solidFill>
                <a:srgbClr val="FF3300"/>
              </a:solidFill>
              <a:latin typeface="Times New Roman" pitchFamily="18" charset="0"/>
              <a:cs typeface="Times New Roman" pitchFamily="18" charset="0"/>
            </a:endParaRPr>
          </a:p>
        </p:txBody>
      </p:sp>
      <p:sp>
        <p:nvSpPr>
          <p:cNvPr id="40" name="TextBox 39"/>
          <p:cNvSpPr txBox="1"/>
          <p:nvPr/>
        </p:nvSpPr>
        <p:spPr>
          <a:xfrm>
            <a:off x="1263968" y="2473212"/>
            <a:ext cx="762000" cy="523220"/>
          </a:xfrm>
          <a:prstGeom prst="rect">
            <a:avLst/>
          </a:prstGeom>
          <a:noFill/>
        </p:spPr>
        <p:txBody>
          <a:bodyPr wrap="square" rtlCol="0">
            <a:spAutoFit/>
          </a:bodyPr>
          <a:lstStyle/>
          <a:p>
            <a:r>
              <a:rPr lang="en-US" sz="2800" dirty="0" err="1"/>
              <a:t>cho</a:t>
            </a:r>
            <a:endParaRPr lang="en-US" sz="2800" dirty="0"/>
          </a:p>
        </p:txBody>
      </p:sp>
      <p:sp>
        <p:nvSpPr>
          <p:cNvPr id="42" name="TextBox 41"/>
          <p:cNvSpPr txBox="1"/>
          <p:nvPr/>
        </p:nvSpPr>
        <p:spPr>
          <a:xfrm>
            <a:off x="1597341" y="4547802"/>
            <a:ext cx="1271588" cy="523220"/>
          </a:xfrm>
          <a:prstGeom prst="rect">
            <a:avLst/>
          </a:prstGeom>
          <a:noFill/>
        </p:spPr>
        <p:txBody>
          <a:bodyPr wrap="square" rtlCol="0">
            <a:spAutoFit/>
          </a:bodyPr>
          <a:lstStyle/>
          <a:p>
            <a:r>
              <a:rPr lang="en-US" sz="2800" dirty="0" err="1"/>
              <a:t>nhận</a:t>
            </a:r>
            <a:endParaRPr lang="en-US" sz="2800" dirty="0"/>
          </a:p>
        </p:txBody>
      </p:sp>
      <p:sp>
        <p:nvSpPr>
          <p:cNvPr id="43" name="TextBox 42"/>
          <p:cNvSpPr txBox="1"/>
          <p:nvPr/>
        </p:nvSpPr>
        <p:spPr>
          <a:xfrm>
            <a:off x="6858000" y="2338838"/>
            <a:ext cx="1744980" cy="523220"/>
          </a:xfrm>
          <a:prstGeom prst="rect">
            <a:avLst/>
          </a:prstGeom>
          <a:noFill/>
        </p:spPr>
        <p:txBody>
          <a:bodyPr wrap="square" rtlCol="0">
            <a:spAutoFit/>
          </a:bodyPr>
          <a:lstStyle/>
          <a:p>
            <a:r>
              <a:rPr lang="en-US" sz="2800" dirty="0" err="1"/>
              <a:t>nhận</a:t>
            </a:r>
            <a:endParaRPr lang="en-US" sz="2800" dirty="0"/>
          </a:p>
        </p:txBody>
      </p:sp>
      <p:sp>
        <p:nvSpPr>
          <p:cNvPr id="44" name="TextBox 43"/>
          <p:cNvSpPr txBox="1"/>
          <p:nvPr/>
        </p:nvSpPr>
        <p:spPr>
          <a:xfrm>
            <a:off x="7162324" y="4328198"/>
            <a:ext cx="762000" cy="523220"/>
          </a:xfrm>
          <a:prstGeom prst="rect">
            <a:avLst/>
          </a:prstGeom>
          <a:noFill/>
        </p:spPr>
        <p:txBody>
          <a:bodyPr wrap="square" rtlCol="0">
            <a:spAutoFit/>
          </a:bodyPr>
          <a:lstStyle/>
          <a:p>
            <a:r>
              <a:rPr lang="en-US" sz="2800" dirty="0" err="1"/>
              <a:t>cho</a:t>
            </a:r>
            <a:endParaRPr lang="en-US" sz="2800" dirty="0"/>
          </a:p>
        </p:txBody>
      </p:sp>
    </p:spTree>
    <p:extLst>
      <p:ext uri="{BB962C8B-B14F-4D97-AF65-F5344CB8AC3E}">
        <p14:creationId xmlns:p14="http://schemas.microsoft.com/office/powerpoint/2010/main" val="19810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inVertical)">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9" grpId="0"/>
      <p:bldP spid="40"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order-88060"/>
          <p:cNvPicPr>
            <a:picLocks noChangeAspect="1" noChangeArrowheads="1"/>
          </p:cNvPicPr>
          <p:nvPr/>
        </p:nvPicPr>
        <p:blipFill>
          <a:blip r:embed="rId2"/>
          <a:srcRect/>
          <a:stretch>
            <a:fillRect/>
          </a:stretch>
        </p:blipFill>
        <p:spPr bwMode="auto">
          <a:xfrm>
            <a:off x="0" y="-762000"/>
            <a:ext cx="9144000" cy="7058025"/>
          </a:xfrm>
          <a:prstGeom prst="rect">
            <a:avLst/>
          </a:prstGeom>
          <a:noFill/>
          <a:ln w="9525">
            <a:noFill/>
            <a:miter lim="800000"/>
            <a:headEnd/>
            <a:tailEnd/>
          </a:ln>
        </p:spPr>
      </p:pic>
      <p:sp>
        <p:nvSpPr>
          <p:cNvPr id="5123" name="Text Box 4"/>
          <p:cNvSpPr txBox="1">
            <a:spLocks noChangeArrowheads="1"/>
          </p:cNvSpPr>
          <p:nvPr/>
        </p:nvSpPr>
        <p:spPr bwMode="auto">
          <a:xfrm>
            <a:off x="990600" y="762000"/>
            <a:ext cx="7391400" cy="4524315"/>
          </a:xfrm>
          <a:prstGeom prst="rect">
            <a:avLst/>
          </a:prstGeom>
          <a:solidFill>
            <a:srgbClr val="FFCCFF"/>
          </a:solidFill>
          <a:ln w="57150" cmpd="thickThin">
            <a:solidFill>
              <a:srgbClr val="FF00FF"/>
            </a:solidFill>
            <a:miter lim="800000"/>
            <a:headEnd/>
            <a:tailEnd/>
          </a:ln>
        </p:spPr>
        <p:txBody>
          <a:bodyPr wrap="square">
            <a:spAutoFit/>
          </a:bodyPr>
          <a:lstStyle/>
          <a:p>
            <a:pPr algn="just">
              <a:spcBef>
                <a:spcPct val="50000"/>
              </a:spcBef>
            </a:pPr>
            <a:r>
              <a:rPr lang="en-US" sz="3600" b="1" dirty="0">
                <a:solidFill>
                  <a:schemeClr val="tx1">
                    <a:lumMod val="75000"/>
                    <a:lumOff val="25000"/>
                  </a:schemeClr>
                </a:solidFill>
              </a:rPr>
              <a:t>   </a:t>
            </a:r>
            <a:r>
              <a:rPr lang="en-US" sz="4800" b="1" dirty="0" err="1">
                <a:solidFill>
                  <a:schemeClr val="tx1">
                    <a:lumMod val="75000"/>
                    <a:lumOff val="25000"/>
                  </a:schemeClr>
                </a:solidFill>
              </a:rPr>
              <a:t>Nội</a:t>
            </a:r>
            <a:r>
              <a:rPr lang="en-US" sz="4800" b="1" dirty="0">
                <a:solidFill>
                  <a:schemeClr val="tx1">
                    <a:lumMod val="75000"/>
                    <a:lumOff val="25000"/>
                  </a:schemeClr>
                </a:solidFill>
              </a:rPr>
              <a:t> dung: </a:t>
            </a:r>
            <a:r>
              <a:rPr lang="en-US" sz="4800" b="1" dirty="0" err="1">
                <a:solidFill>
                  <a:schemeClr val="tx1">
                    <a:lumMod val="75000"/>
                    <a:lumOff val="25000"/>
                  </a:schemeClr>
                </a:solidFill>
              </a:rPr>
              <a:t>Ca</a:t>
            </a:r>
            <a:r>
              <a:rPr lang="en-US" sz="4800" b="1" dirty="0">
                <a:solidFill>
                  <a:schemeClr val="tx1">
                    <a:lumMod val="75000"/>
                    <a:lumOff val="25000"/>
                  </a:schemeClr>
                </a:solidFill>
              </a:rPr>
              <a:t> </a:t>
            </a:r>
            <a:r>
              <a:rPr lang="en-US" sz="4800" b="1" dirty="0" err="1">
                <a:solidFill>
                  <a:schemeClr val="tx1">
                    <a:lumMod val="75000"/>
                    <a:lumOff val="25000"/>
                  </a:schemeClr>
                </a:solidFill>
              </a:rPr>
              <a:t>ngợi</a:t>
            </a:r>
            <a:r>
              <a:rPr lang="en-US" sz="4800" b="1" dirty="0">
                <a:solidFill>
                  <a:schemeClr val="tx1">
                    <a:lumMod val="75000"/>
                    <a:lumOff val="25000"/>
                  </a:schemeClr>
                </a:solidFill>
              </a:rPr>
              <a:t> </a:t>
            </a:r>
            <a:r>
              <a:rPr lang="en-US" sz="4800" b="1" dirty="0" err="1">
                <a:solidFill>
                  <a:schemeClr val="tx1">
                    <a:lumMod val="75000"/>
                    <a:lumOff val="25000"/>
                  </a:schemeClr>
                </a:solidFill>
              </a:rPr>
              <a:t>cậu</a:t>
            </a:r>
            <a:r>
              <a:rPr lang="en-US" sz="4800" b="1" dirty="0">
                <a:solidFill>
                  <a:schemeClr val="tx1">
                    <a:lumMod val="75000"/>
                    <a:lumOff val="25000"/>
                  </a:schemeClr>
                </a:solidFill>
              </a:rPr>
              <a:t> </a:t>
            </a:r>
            <a:r>
              <a:rPr lang="en-US" sz="4800" b="1" dirty="0" err="1">
                <a:solidFill>
                  <a:schemeClr val="tx1">
                    <a:lumMod val="75000"/>
                    <a:lumOff val="25000"/>
                  </a:schemeClr>
                </a:solidFill>
              </a:rPr>
              <a:t>bé</a:t>
            </a:r>
            <a:r>
              <a:rPr lang="en-US" sz="4800" b="1" dirty="0">
                <a:solidFill>
                  <a:schemeClr val="tx1">
                    <a:lumMod val="75000"/>
                    <a:lumOff val="25000"/>
                  </a:schemeClr>
                </a:solidFill>
              </a:rPr>
              <a:t> </a:t>
            </a:r>
            <a:r>
              <a:rPr lang="en-US" sz="4800" b="1" dirty="0" err="1">
                <a:solidFill>
                  <a:schemeClr val="tx1">
                    <a:lumMod val="75000"/>
                    <a:lumOff val="25000"/>
                  </a:schemeClr>
                </a:solidFill>
              </a:rPr>
              <a:t>có</a:t>
            </a:r>
            <a:r>
              <a:rPr lang="en-US" sz="4800" b="1" dirty="0">
                <a:solidFill>
                  <a:schemeClr val="tx1">
                    <a:lumMod val="75000"/>
                    <a:lumOff val="25000"/>
                  </a:schemeClr>
                </a:solidFill>
              </a:rPr>
              <a:t> </a:t>
            </a:r>
            <a:r>
              <a:rPr lang="en-US" sz="4800" b="1" dirty="0" err="1">
                <a:solidFill>
                  <a:schemeClr val="tx1">
                    <a:lumMod val="75000"/>
                    <a:lumOff val="25000"/>
                  </a:schemeClr>
                </a:solidFill>
              </a:rPr>
              <a:t>tấm</a:t>
            </a:r>
            <a:r>
              <a:rPr lang="en-US" sz="4800" b="1" dirty="0">
                <a:solidFill>
                  <a:schemeClr val="tx1">
                    <a:lumMod val="75000"/>
                    <a:lumOff val="25000"/>
                  </a:schemeClr>
                </a:solidFill>
              </a:rPr>
              <a:t> </a:t>
            </a:r>
            <a:r>
              <a:rPr lang="en-US" sz="4800" b="1" dirty="0" err="1">
                <a:solidFill>
                  <a:schemeClr val="tx1">
                    <a:lumMod val="75000"/>
                    <a:lumOff val="25000"/>
                  </a:schemeClr>
                </a:solidFill>
              </a:rPr>
              <a:t>lòng</a:t>
            </a:r>
            <a:r>
              <a:rPr lang="en-US" sz="4800" b="1" dirty="0">
                <a:solidFill>
                  <a:schemeClr val="tx1">
                    <a:lumMod val="75000"/>
                    <a:lumOff val="25000"/>
                  </a:schemeClr>
                </a:solidFill>
              </a:rPr>
              <a:t> </a:t>
            </a:r>
            <a:r>
              <a:rPr lang="en-US" sz="4800" b="1" dirty="0" err="1">
                <a:solidFill>
                  <a:schemeClr val="tx1">
                    <a:lumMod val="75000"/>
                    <a:lumOff val="25000"/>
                  </a:schemeClr>
                </a:solidFill>
              </a:rPr>
              <a:t>nhân</a:t>
            </a:r>
            <a:r>
              <a:rPr lang="en-US" sz="4800" b="1" dirty="0">
                <a:solidFill>
                  <a:schemeClr val="tx1">
                    <a:lumMod val="75000"/>
                    <a:lumOff val="25000"/>
                  </a:schemeClr>
                </a:solidFill>
              </a:rPr>
              <a:t> </a:t>
            </a:r>
            <a:r>
              <a:rPr lang="en-US" sz="4800" b="1" dirty="0" err="1">
                <a:solidFill>
                  <a:schemeClr val="tx1">
                    <a:lumMod val="75000"/>
                    <a:lumOff val="25000"/>
                  </a:schemeClr>
                </a:solidFill>
              </a:rPr>
              <a:t>hậu</a:t>
            </a:r>
            <a:r>
              <a:rPr lang="en-US" sz="4800" b="1" dirty="0">
                <a:solidFill>
                  <a:schemeClr val="tx1">
                    <a:lumMod val="75000"/>
                    <a:lumOff val="25000"/>
                  </a:schemeClr>
                </a:solidFill>
              </a:rPr>
              <a:t> </a:t>
            </a:r>
            <a:r>
              <a:rPr lang="en-US" sz="4800" b="1" dirty="0" err="1">
                <a:solidFill>
                  <a:schemeClr val="tx1">
                    <a:lumMod val="75000"/>
                    <a:lumOff val="25000"/>
                  </a:schemeClr>
                </a:solidFill>
              </a:rPr>
              <a:t>biết</a:t>
            </a:r>
            <a:r>
              <a:rPr lang="en-US" sz="4800" b="1" dirty="0">
                <a:solidFill>
                  <a:schemeClr val="tx1">
                    <a:lumMod val="75000"/>
                    <a:lumOff val="25000"/>
                  </a:schemeClr>
                </a:solidFill>
              </a:rPr>
              <a:t> </a:t>
            </a:r>
            <a:r>
              <a:rPr lang="vi-VN" sz="4800" b="1" dirty="0">
                <a:solidFill>
                  <a:schemeClr val="tx1">
                    <a:lumMod val="75000"/>
                    <a:lumOff val="25000"/>
                  </a:schemeClr>
                </a:solidFill>
              </a:rPr>
              <a:t>đ</a:t>
            </a:r>
            <a:r>
              <a:rPr lang="en-US" sz="4800" b="1" dirty="0" err="1">
                <a:solidFill>
                  <a:schemeClr val="tx1">
                    <a:lumMod val="75000"/>
                    <a:lumOff val="25000"/>
                  </a:schemeClr>
                </a:solidFill>
              </a:rPr>
              <a:t>ồng</a:t>
            </a:r>
            <a:r>
              <a:rPr lang="en-US" sz="4800" b="1" dirty="0">
                <a:solidFill>
                  <a:schemeClr val="tx1">
                    <a:lumMod val="75000"/>
                    <a:lumOff val="25000"/>
                  </a:schemeClr>
                </a:solidFill>
              </a:rPr>
              <a:t> </a:t>
            </a:r>
            <a:r>
              <a:rPr lang="en-US" sz="4800" b="1" dirty="0" err="1">
                <a:solidFill>
                  <a:schemeClr val="tx1">
                    <a:lumMod val="75000"/>
                    <a:lumOff val="25000"/>
                  </a:schemeClr>
                </a:solidFill>
              </a:rPr>
              <a:t>cảm</a:t>
            </a:r>
            <a:r>
              <a:rPr lang="en-US" sz="4800" b="1" dirty="0">
                <a:solidFill>
                  <a:schemeClr val="tx1">
                    <a:lumMod val="75000"/>
                    <a:lumOff val="25000"/>
                  </a:schemeClr>
                </a:solidFill>
              </a:rPr>
              <a:t>, </a:t>
            </a:r>
            <a:r>
              <a:rPr lang="en-US" sz="4800" b="1" dirty="0" err="1">
                <a:solidFill>
                  <a:schemeClr val="tx1">
                    <a:lumMod val="75000"/>
                    <a:lumOff val="25000"/>
                  </a:schemeClr>
                </a:solidFill>
              </a:rPr>
              <a:t>th</a:t>
            </a:r>
            <a:r>
              <a:rPr lang="vi-VN" sz="4800" b="1" dirty="0">
                <a:solidFill>
                  <a:schemeClr val="tx1">
                    <a:lumMod val="75000"/>
                    <a:lumOff val="25000"/>
                  </a:schemeClr>
                </a:solidFill>
              </a:rPr>
              <a:t>ươ</a:t>
            </a:r>
            <a:r>
              <a:rPr lang="en-US" sz="4800" b="1" dirty="0" err="1">
                <a:solidFill>
                  <a:schemeClr val="tx1">
                    <a:lumMod val="75000"/>
                    <a:lumOff val="25000"/>
                  </a:schemeClr>
                </a:solidFill>
              </a:rPr>
              <a:t>ng</a:t>
            </a:r>
            <a:r>
              <a:rPr lang="en-US" sz="4800" b="1" dirty="0">
                <a:solidFill>
                  <a:schemeClr val="tx1">
                    <a:lumMod val="75000"/>
                    <a:lumOff val="25000"/>
                  </a:schemeClr>
                </a:solidFill>
              </a:rPr>
              <a:t> </a:t>
            </a:r>
            <a:r>
              <a:rPr lang="en-US" sz="4800" b="1" dirty="0" err="1">
                <a:solidFill>
                  <a:schemeClr val="tx1">
                    <a:lumMod val="75000"/>
                    <a:lumOff val="25000"/>
                  </a:schemeClr>
                </a:solidFill>
              </a:rPr>
              <a:t>xót</a:t>
            </a:r>
            <a:r>
              <a:rPr lang="en-US" sz="4800" b="1" dirty="0">
                <a:solidFill>
                  <a:schemeClr val="tx1">
                    <a:lumMod val="75000"/>
                    <a:lumOff val="25000"/>
                  </a:schemeClr>
                </a:solidFill>
              </a:rPr>
              <a:t> </a:t>
            </a:r>
            <a:r>
              <a:rPr lang="en-US" sz="4800" b="1" dirty="0" err="1">
                <a:solidFill>
                  <a:schemeClr val="tx1">
                    <a:lumMod val="75000"/>
                    <a:lumOff val="25000"/>
                  </a:schemeClr>
                </a:solidFill>
              </a:rPr>
              <a:t>tr</a:t>
            </a:r>
            <a:r>
              <a:rPr lang="vi-VN" sz="4800" b="1" dirty="0">
                <a:solidFill>
                  <a:schemeClr val="tx1">
                    <a:lumMod val="75000"/>
                    <a:lumOff val="25000"/>
                  </a:schemeClr>
                </a:solidFill>
              </a:rPr>
              <a:t>ư</a:t>
            </a:r>
            <a:r>
              <a:rPr lang="en-US" sz="4800" b="1" dirty="0" err="1">
                <a:solidFill>
                  <a:schemeClr val="tx1">
                    <a:lumMod val="75000"/>
                    <a:lumOff val="25000"/>
                  </a:schemeClr>
                </a:solidFill>
              </a:rPr>
              <a:t>ớc</a:t>
            </a:r>
            <a:r>
              <a:rPr lang="en-US" sz="4800" b="1" dirty="0">
                <a:solidFill>
                  <a:schemeClr val="tx1">
                    <a:lumMod val="75000"/>
                    <a:lumOff val="25000"/>
                  </a:schemeClr>
                </a:solidFill>
              </a:rPr>
              <a:t> </a:t>
            </a:r>
            <a:r>
              <a:rPr lang="en-US" sz="4800" b="1" dirty="0" err="1">
                <a:solidFill>
                  <a:schemeClr val="tx1">
                    <a:lumMod val="75000"/>
                    <a:lumOff val="25000"/>
                  </a:schemeClr>
                </a:solidFill>
              </a:rPr>
              <a:t>nỗi</a:t>
            </a:r>
            <a:r>
              <a:rPr lang="en-US" sz="4800" b="1" dirty="0">
                <a:solidFill>
                  <a:schemeClr val="tx1">
                    <a:lumMod val="75000"/>
                    <a:lumOff val="25000"/>
                  </a:schemeClr>
                </a:solidFill>
              </a:rPr>
              <a:t> </a:t>
            </a:r>
            <a:r>
              <a:rPr lang="en-US" sz="4800" b="1" dirty="0" err="1">
                <a:solidFill>
                  <a:schemeClr val="tx1">
                    <a:lumMod val="75000"/>
                    <a:lumOff val="25000"/>
                  </a:schemeClr>
                </a:solidFill>
              </a:rPr>
              <a:t>bất</a:t>
            </a:r>
            <a:r>
              <a:rPr lang="en-US" sz="4800" b="1" dirty="0">
                <a:solidFill>
                  <a:schemeClr val="tx1">
                    <a:lumMod val="75000"/>
                    <a:lumOff val="25000"/>
                  </a:schemeClr>
                </a:solidFill>
              </a:rPr>
              <a:t> </a:t>
            </a:r>
            <a:r>
              <a:rPr lang="en-US" sz="4800" b="1" dirty="0" err="1">
                <a:solidFill>
                  <a:schemeClr val="tx1">
                    <a:lumMod val="75000"/>
                    <a:lumOff val="25000"/>
                  </a:schemeClr>
                </a:solidFill>
              </a:rPr>
              <a:t>hạnh</a:t>
            </a:r>
            <a:r>
              <a:rPr lang="en-US" sz="4800" b="1" dirty="0">
                <a:solidFill>
                  <a:schemeClr val="tx1">
                    <a:lumMod val="75000"/>
                    <a:lumOff val="25000"/>
                  </a:schemeClr>
                </a:solidFill>
              </a:rPr>
              <a:t> </a:t>
            </a:r>
            <a:r>
              <a:rPr lang="en-US" sz="4800" b="1" dirty="0" err="1">
                <a:solidFill>
                  <a:schemeClr val="tx1">
                    <a:lumMod val="75000"/>
                    <a:lumOff val="25000"/>
                  </a:schemeClr>
                </a:solidFill>
              </a:rPr>
              <a:t>của</a:t>
            </a:r>
            <a:r>
              <a:rPr lang="en-US" sz="4800" b="1" dirty="0">
                <a:solidFill>
                  <a:schemeClr val="tx1">
                    <a:lumMod val="75000"/>
                    <a:lumOff val="25000"/>
                  </a:schemeClr>
                </a:solidFill>
              </a:rPr>
              <a:t> </a:t>
            </a:r>
            <a:r>
              <a:rPr lang="en-US" sz="4800" b="1" dirty="0" err="1">
                <a:solidFill>
                  <a:schemeClr val="tx1">
                    <a:lumMod val="75000"/>
                    <a:lumOff val="25000"/>
                  </a:schemeClr>
                </a:solidFill>
              </a:rPr>
              <a:t>ông</a:t>
            </a:r>
            <a:r>
              <a:rPr lang="en-US" sz="4800" b="1" dirty="0">
                <a:solidFill>
                  <a:schemeClr val="tx1">
                    <a:lumMod val="75000"/>
                    <a:lumOff val="25000"/>
                  </a:schemeClr>
                </a:solidFill>
              </a:rPr>
              <a:t> </a:t>
            </a:r>
            <a:r>
              <a:rPr lang="en-US" sz="4800" b="1" dirty="0" err="1">
                <a:solidFill>
                  <a:schemeClr val="tx1">
                    <a:lumMod val="75000"/>
                    <a:lumOff val="25000"/>
                  </a:schemeClr>
                </a:solidFill>
              </a:rPr>
              <a:t>lão</a:t>
            </a:r>
            <a:r>
              <a:rPr lang="en-US" sz="4800" b="1" dirty="0">
                <a:solidFill>
                  <a:schemeClr val="tx1">
                    <a:lumMod val="75000"/>
                    <a:lumOff val="25000"/>
                  </a:schemeClr>
                </a:solidFill>
              </a:rPr>
              <a:t> </a:t>
            </a:r>
            <a:r>
              <a:rPr lang="vi-VN" sz="4800" b="1" dirty="0">
                <a:solidFill>
                  <a:schemeClr val="tx1">
                    <a:lumMod val="75000"/>
                    <a:lumOff val="25000"/>
                  </a:schemeClr>
                </a:solidFill>
              </a:rPr>
              <a:t>ă</a:t>
            </a:r>
            <a:r>
              <a:rPr lang="en-US" sz="4800" b="1" dirty="0">
                <a:solidFill>
                  <a:schemeClr val="tx1">
                    <a:lumMod val="75000"/>
                    <a:lumOff val="25000"/>
                  </a:schemeClr>
                </a:solidFill>
              </a:rPr>
              <a:t>n </a:t>
            </a:r>
            <a:r>
              <a:rPr lang="en-US" sz="4800" b="1" dirty="0" err="1">
                <a:solidFill>
                  <a:schemeClr val="tx1">
                    <a:lumMod val="75000"/>
                    <a:lumOff val="25000"/>
                  </a:schemeClr>
                </a:solidFill>
              </a:rPr>
              <a:t>xin</a:t>
            </a:r>
            <a:r>
              <a:rPr lang="en-US" sz="4800" b="1" dirty="0">
                <a:solidFill>
                  <a:schemeClr val="tx1">
                    <a:lumMod val="75000"/>
                    <a:lumOff val="25000"/>
                  </a:schemeClr>
                </a:solidFill>
              </a:rPr>
              <a:t> </a:t>
            </a:r>
            <a:r>
              <a:rPr lang="en-US" sz="4800" b="1" dirty="0" err="1">
                <a:solidFill>
                  <a:schemeClr val="tx1">
                    <a:lumMod val="75000"/>
                    <a:lumOff val="25000"/>
                  </a:schemeClr>
                </a:solidFill>
              </a:rPr>
              <a:t>nghèo</a:t>
            </a:r>
            <a:r>
              <a:rPr lang="en-US" sz="4800" b="1" dirty="0">
                <a:solidFill>
                  <a:schemeClr val="tx1">
                    <a:lumMod val="75000"/>
                    <a:lumOff val="25000"/>
                  </a:schemeClr>
                </a:solidFill>
              </a:rPr>
              <a:t> </a:t>
            </a:r>
            <a:r>
              <a:rPr lang="en-US" sz="4800" b="1" dirty="0" err="1">
                <a:solidFill>
                  <a:schemeClr val="tx1">
                    <a:lumMod val="75000"/>
                    <a:lumOff val="25000"/>
                  </a:schemeClr>
                </a:solidFill>
              </a:rPr>
              <a:t>khổ</a:t>
            </a:r>
            <a:r>
              <a:rPr lang="en-US" sz="4800" b="1" dirty="0">
                <a:solidFill>
                  <a:schemeClr val="tx1">
                    <a:lumMod val="75000"/>
                    <a:lumOff val="25000"/>
                  </a:schemeClr>
                </a:solidFill>
              </a:rPr>
              <a:t>.</a:t>
            </a:r>
          </a:p>
        </p:txBody>
      </p:sp>
    </p:spTree>
    <p:extLst>
      <p:ext uri="{BB962C8B-B14F-4D97-AF65-F5344CB8AC3E}">
        <p14:creationId xmlns:p14="http://schemas.microsoft.com/office/powerpoint/2010/main" val="77556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4287" y="19812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Thi</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đua</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endParaRPr lang="en-US" sz="6000" b="1" dirty="0">
              <a:solidFill>
                <a:srgbClr val="FF3399"/>
              </a:solidFill>
              <a:latin typeface="+mj-lt"/>
              <a:ea typeface="HP001 5Ha" pitchFamily="34" charset="-127"/>
              <a:cs typeface="Arial" charset="0"/>
            </a:endParaRPr>
          </a:p>
        </p:txBody>
      </p:sp>
      <p:sp>
        <p:nvSpPr>
          <p:cNvPr id="5" name="TextBox 4">
            <a:hlinkClick r:id="rId4" action="ppaction://hlinksldjump"/>
          </p:cNvPr>
          <p:cNvSpPr txBox="1"/>
          <p:nvPr/>
        </p:nvSpPr>
        <p:spPr>
          <a:xfrm>
            <a:off x="152400" y="3395662"/>
            <a:ext cx="6629400" cy="952633"/>
          </a:xfrm>
          <a:prstGeom prst="rect">
            <a:avLst/>
          </a:prstGeom>
          <a:noFill/>
        </p:spPr>
        <p:txBody>
          <a:bodyPr>
            <a:spAutoFit/>
          </a:bodyPr>
          <a:lstStyle/>
          <a:p>
            <a:pPr algn="ctr">
              <a:lnSpc>
                <a:spcPct val="130000"/>
              </a:lnSpc>
              <a:buFont typeface="Arial" charset="0"/>
              <a:buNone/>
              <a:defRPr/>
            </a:pPr>
            <a:r>
              <a:rPr lang="en-US" sz="4800" b="1" dirty="0" err="1">
                <a:solidFill>
                  <a:srgbClr val="FF3399"/>
                </a:solidFill>
                <a:latin typeface="+mj-lt"/>
                <a:ea typeface="HP001 5Ha" pitchFamily="34" charset="-127"/>
                <a:cs typeface="Arial" charset="0"/>
              </a:rPr>
              <a:t>Đọc</a:t>
            </a:r>
            <a:r>
              <a:rPr lang="en-US" sz="4800" b="1" dirty="0">
                <a:solidFill>
                  <a:srgbClr val="FF3399"/>
                </a:solidFill>
                <a:latin typeface="+mj-lt"/>
                <a:ea typeface="HP001 5Ha" pitchFamily="34" charset="-127"/>
                <a:cs typeface="Arial" charset="0"/>
              </a:rPr>
              <a:t> </a:t>
            </a:r>
            <a:r>
              <a:rPr lang="en-US" sz="4800" b="1" dirty="0" err="1">
                <a:solidFill>
                  <a:srgbClr val="FF3399"/>
                </a:solidFill>
                <a:latin typeface="+mj-lt"/>
                <a:ea typeface="HP001 5Ha" pitchFamily="34" charset="-127"/>
                <a:cs typeface="Arial" charset="0"/>
              </a:rPr>
              <a:t>phân</a:t>
            </a:r>
            <a:r>
              <a:rPr lang="en-US" sz="4800" b="1" dirty="0">
                <a:solidFill>
                  <a:srgbClr val="FF3399"/>
                </a:solidFill>
                <a:latin typeface="+mj-lt"/>
                <a:ea typeface="HP001 5Ha" pitchFamily="34" charset="-127"/>
                <a:cs typeface="Arial" charset="0"/>
              </a:rPr>
              <a:t> </a:t>
            </a:r>
            <a:r>
              <a:rPr lang="en-US" sz="4800" b="1" dirty="0" err="1">
                <a:solidFill>
                  <a:srgbClr val="FF3399"/>
                </a:solidFill>
                <a:latin typeface="+mj-lt"/>
                <a:ea typeface="HP001 5Ha" pitchFamily="34" charset="-127"/>
                <a:cs typeface="Arial" charset="0"/>
              </a:rPr>
              <a:t>vai</a:t>
            </a:r>
            <a:endParaRPr lang="en-US" sz="48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458086167"/>
      </p:ext>
    </p:extLst>
  </p:cSld>
  <p:clrMapOvr>
    <a:masterClrMapping/>
  </p:clrMapOvr>
  <p:transition spd="slow">
    <p:fade/>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a:t>
            </a:r>
            <a:r>
              <a:rPr lang="vi-VN" sz="2200" b="1" dirty="0">
                <a:latin typeface="Times New Roman" pitchFamily="18" charset="0"/>
                <a:cs typeface="Times New Roman" pitchFamily="18" charset="0"/>
              </a:rPr>
              <a:t>Chao ô</a:t>
            </a:r>
            <a:r>
              <a:rPr lang="vi-VN" sz="2200" dirty="0">
                <a:latin typeface="Times New Roman" pitchFamily="18" charset="0"/>
                <a:cs typeface="Times New Roman" pitchFamily="18" charset="0"/>
              </a:rPr>
              <a:t>i! Cảnh nghèo đói đã </a:t>
            </a:r>
            <a:r>
              <a:rPr lang="vi-VN" sz="2200" b="1" dirty="0">
                <a:latin typeface="Times New Roman" pitchFamily="18" charset="0"/>
                <a:cs typeface="Times New Roman" pitchFamily="18" charset="0"/>
              </a:rPr>
              <a:t>gặm nát </a:t>
            </a:r>
            <a:r>
              <a:rPr lang="vi-VN" sz="2200" dirty="0">
                <a:latin typeface="Times New Roman" pitchFamily="18" charset="0"/>
                <a:cs typeface="Times New Roman" pitchFamily="18" charset="0"/>
              </a:rPr>
              <a:t>con người đau khổ kia</a:t>
            </a:r>
            <a:r>
              <a:rPr lang="en-US" sz="2200" b="1" dirty="0">
                <a:solidFill>
                  <a:srgbClr val="FF3300"/>
                </a:solidFill>
                <a:latin typeface="Times New Roman" pitchFamily="18" charset="0"/>
                <a:cs typeface="Times New Roman" pitchFamily="18" charset="0"/>
              </a:rPr>
              <a:t>/</a:t>
            </a:r>
            <a:r>
              <a:rPr lang="vi-VN" sz="2200" b="1" dirty="0">
                <a:solidFill>
                  <a:srgbClr val="FF3300"/>
                </a:solidFill>
                <a:latin typeface="Times New Roman" pitchFamily="18" charset="0"/>
                <a:cs typeface="Times New Roman" pitchFamily="18" charset="0"/>
              </a:rPr>
              <a:t> </a:t>
            </a:r>
            <a:r>
              <a:rPr lang="vi-VN" sz="2200" dirty="0">
                <a:latin typeface="Times New Roman" pitchFamily="18" charset="0"/>
                <a:cs typeface="Times New Roman" pitchFamily="18" charset="0"/>
              </a:rPr>
              <a:t>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a:t>
            </a:r>
            <a:r>
              <a:rPr lang="vi-VN" sz="2200" b="1" dirty="0">
                <a:latin typeface="Times New Roman" pitchFamily="18" charset="0"/>
                <a:cs typeface="Times New Roman" pitchFamily="18" charset="0"/>
              </a:rPr>
              <a:t>nắm chặt </a:t>
            </a:r>
            <a:r>
              <a:rPr lang="vi-VN" sz="2200" dirty="0">
                <a:latin typeface="Times New Roman" pitchFamily="18" charset="0"/>
                <a:cs typeface="Times New Roman" pitchFamily="18" charset="0"/>
              </a:rPr>
              <a:t>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a:t>
            </a:r>
            <a:r>
              <a:rPr lang="vi-VN" sz="2200" b="1" dirty="0">
                <a:latin typeface="Times New Roman" pitchFamily="18" charset="0"/>
                <a:cs typeface="Times New Roman" pitchFamily="18" charset="0"/>
              </a:rPr>
              <a:t>không có gì </a:t>
            </a:r>
            <a:r>
              <a:rPr lang="vi-VN" sz="2200" dirty="0">
                <a:latin typeface="Times New Roman" pitchFamily="18" charset="0"/>
                <a:cs typeface="Times New Roman" pitchFamily="18" charset="0"/>
              </a:rPr>
              <a:t>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a:t>
            </a:r>
            <a:r>
              <a:rPr lang="vi-VN" sz="2200" b="1" dirty="0">
                <a:latin typeface="Times New Roman" pitchFamily="18" charset="0"/>
                <a:cs typeface="Times New Roman" pitchFamily="18" charset="0"/>
              </a:rPr>
              <a:t>chằm chằm </a:t>
            </a:r>
            <a:r>
              <a:rPr lang="vi-VN" sz="2200" dirty="0">
                <a:latin typeface="Times New Roman" pitchFamily="18" charset="0"/>
                <a:cs typeface="Times New Roman" pitchFamily="18" charset="0"/>
              </a:rPr>
              <a:t>bằng đôi mắt ướt đẫm. Đôi môi tái nhợt nở nụ cười</a:t>
            </a:r>
            <a:r>
              <a:rPr lang="en-US" sz="2200" dirty="0">
                <a:latin typeface="Times New Roman" pitchFamily="18" charset="0"/>
                <a:cs typeface="Times New Roman" pitchFamily="18" charset="0"/>
              </a:rPr>
              <a:t> </a:t>
            </a:r>
            <a:r>
              <a:rPr lang="en-US" sz="2200" dirty="0">
                <a:solidFill>
                  <a:srgbClr val="FF3300"/>
                </a:solidFill>
                <a:latin typeface="Times New Roman" pitchFamily="18" charset="0"/>
                <a:cs typeface="Times New Roman" pitchFamily="18" charset="0"/>
              </a:rPr>
              <a:t>/</a:t>
            </a:r>
            <a:r>
              <a:rPr lang="vi-VN" sz="2200" dirty="0">
                <a:latin typeface="Times New Roman" pitchFamily="18" charset="0"/>
                <a:cs typeface="Times New Roman" pitchFamily="18" charset="0"/>
              </a:rPr>
              <a:t> và tay ông cũng </a:t>
            </a:r>
            <a:r>
              <a:rPr lang="vi-VN" sz="2200" b="1" dirty="0">
                <a:latin typeface="Times New Roman" pitchFamily="18" charset="0"/>
                <a:cs typeface="Times New Roman" pitchFamily="18" charset="0"/>
              </a:rPr>
              <a:t>xiết lấy </a:t>
            </a:r>
            <a:r>
              <a:rPr lang="vi-VN" sz="2200" dirty="0">
                <a:latin typeface="Times New Roman" pitchFamily="18" charset="0"/>
                <a:cs typeface="Times New Roman" pitchFamily="18" charset="0"/>
              </a:rPr>
              <a:t>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a:t>
            </a:r>
            <a:r>
              <a:rPr lang="vi-VN" sz="2200" b="1" dirty="0">
                <a:latin typeface="Times New Roman" pitchFamily="18" charset="0"/>
                <a:cs typeface="Times New Roman" pitchFamily="18" charset="0"/>
              </a:rPr>
              <a:t>cảm ơn </a:t>
            </a:r>
            <a:r>
              <a:rPr lang="vi-VN" sz="2200" dirty="0">
                <a:latin typeface="Times New Roman" pitchFamily="18" charset="0"/>
                <a:cs typeface="Times New Roman" pitchFamily="18" charset="0"/>
              </a:rPr>
              <a:t>cháu! Như vậy là cháu đã cho lão rồi. - Ông lão nói bằng giọng khản đặc.</a:t>
            </a:r>
          </a:p>
          <a:p>
            <a:pPr algn="just"/>
            <a:r>
              <a:rPr lang="vi-VN" sz="2200" dirty="0">
                <a:latin typeface="Times New Roman" pitchFamily="18" charset="0"/>
                <a:cs typeface="Times New Roman" pitchFamily="18" charset="0"/>
              </a:rPr>
              <a:t>    Khi ấy, tôi </a:t>
            </a:r>
            <a:r>
              <a:rPr lang="vi-VN" sz="2200" b="1" dirty="0">
                <a:latin typeface="Times New Roman" pitchFamily="18" charset="0"/>
                <a:cs typeface="Times New Roman" pitchFamily="18" charset="0"/>
              </a:rPr>
              <a:t>chợt hiểu </a:t>
            </a:r>
            <a:r>
              <a:rPr lang="vi-VN" sz="2200" dirty="0">
                <a:latin typeface="Times New Roman" pitchFamily="18" charset="0"/>
                <a:cs typeface="Times New Roman" pitchFamily="18" charset="0"/>
              </a:rPr>
              <a:t>rằng: </a:t>
            </a:r>
            <a:r>
              <a:rPr lang="vi-VN" sz="2200" b="1" dirty="0">
                <a:latin typeface="Times New Roman" pitchFamily="18" charset="0"/>
                <a:cs typeface="Times New Roman" pitchFamily="18" charset="0"/>
              </a:rPr>
              <a:t>cả tôi </a:t>
            </a:r>
            <a:r>
              <a:rPr lang="vi-VN" sz="2200" dirty="0">
                <a:latin typeface="Times New Roman" pitchFamily="18" charset="0"/>
                <a:cs typeface="Times New Roman" pitchFamily="18" charset="0"/>
              </a:rPr>
              <a:t>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394928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vicshool\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4454601" cy="2422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vicshool\Noel_Vicschool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819400"/>
            <a:ext cx="3961339" cy="29668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vicshool\Noel_Vicschool_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7432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vicshool\Noel_Vicschool_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269" y="1"/>
            <a:ext cx="4267731" cy="2391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 y="5867400"/>
            <a:ext cx="8442960" cy="646331"/>
          </a:xfrm>
          <a:prstGeom prst="rect">
            <a:avLst/>
          </a:prstGeom>
        </p:spPr>
        <p:txBody>
          <a:bodyPr wrap="square">
            <a:spAutoFit/>
          </a:bodyPr>
          <a:lstStyle/>
          <a:p>
            <a:pPr algn="ctr"/>
            <a:r>
              <a:rPr lang="en-US" b="1" dirty="0" err="1"/>
              <a:t>Tuổi</a:t>
            </a:r>
            <a:r>
              <a:rPr lang="en-US" b="1" dirty="0"/>
              <a:t> </a:t>
            </a:r>
            <a:r>
              <a:rPr lang="en-US" b="1" dirty="0" err="1"/>
              <a:t>nhỏ</a:t>
            </a:r>
            <a:r>
              <a:rPr lang="en-US" b="1" dirty="0"/>
              <a:t> </a:t>
            </a:r>
            <a:r>
              <a:rPr lang="en-US" b="1" dirty="0" err="1"/>
              <a:t>làm</a:t>
            </a:r>
            <a:r>
              <a:rPr lang="en-US" b="1" dirty="0"/>
              <a:t> </a:t>
            </a:r>
            <a:r>
              <a:rPr lang="en-US" b="1" dirty="0" err="1"/>
              <a:t>việc</a:t>
            </a:r>
            <a:r>
              <a:rPr lang="en-US" b="1" dirty="0"/>
              <a:t> </a:t>
            </a:r>
            <a:r>
              <a:rPr lang="en-US" b="1" dirty="0" err="1"/>
              <a:t>nhỏ</a:t>
            </a:r>
            <a:endParaRPr lang="en-US" b="1" dirty="0"/>
          </a:p>
          <a:p>
            <a:pPr algn="ctr"/>
            <a:r>
              <a:rPr lang="en-US" b="1" dirty="0" err="1"/>
              <a:t>Các</a:t>
            </a:r>
            <a:r>
              <a:rPr lang="en-US" b="1" dirty="0"/>
              <a:t> </a:t>
            </a:r>
            <a:r>
              <a:rPr lang="en-US" b="1" dirty="0" err="1"/>
              <a:t>bạn</a:t>
            </a:r>
            <a:r>
              <a:rPr lang="en-US" b="1" dirty="0"/>
              <a:t> </a:t>
            </a:r>
            <a:r>
              <a:rPr lang="en-US" b="1" dirty="0" err="1"/>
              <a:t>học</a:t>
            </a:r>
            <a:r>
              <a:rPr lang="en-US" b="1" dirty="0"/>
              <a:t> </a:t>
            </a:r>
            <a:r>
              <a:rPr lang="en-US" b="1" dirty="0" err="1"/>
              <a:t>sinh</a:t>
            </a:r>
            <a:r>
              <a:rPr lang="en-US" b="1" dirty="0"/>
              <a:t> </a:t>
            </a:r>
            <a:r>
              <a:rPr lang="en-US" b="1" dirty="0" err="1"/>
              <a:t>chuẩn</a:t>
            </a:r>
            <a:r>
              <a:rPr lang="en-US" b="1" dirty="0"/>
              <a:t> </a:t>
            </a:r>
            <a:r>
              <a:rPr lang="en-US" b="1" dirty="0" err="1"/>
              <a:t>bị</a:t>
            </a:r>
            <a:r>
              <a:rPr lang="en-US" b="1" dirty="0"/>
              <a:t> </a:t>
            </a:r>
            <a:r>
              <a:rPr lang="en-US" b="1" dirty="0" err="1"/>
              <a:t>các</a:t>
            </a:r>
            <a:r>
              <a:rPr lang="en-US" b="1" dirty="0"/>
              <a:t> </a:t>
            </a:r>
            <a:r>
              <a:rPr lang="en-US" b="1" dirty="0" err="1"/>
              <a:t>sản</a:t>
            </a:r>
            <a:r>
              <a:rPr lang="en-US" b="1" dirty="0"/>
              <a:t> </a:t>
            </a:r>
            <a:r>
              <a:rPr lang="en-US" b="1" dirty="0" err="1"/>
              <a:t>phẩm</a:t>
            </a:r>
            <a:r>
              <a:rPr lang="en-US" b="1" dirty="0"/>
              <a:t> </a:t>
            </a:r>
            <a:r>
              <a:rPr lang="en-US" b="1" dirty="0" err="1"/>
              <a:t>bán</a:t>
            </a:r>
            <a:r>
              <a:rPr lang="en-US" b="1" dirty="0"/>
              <a:t> </a:t>
            </a:r>
            <a:r>
              <a:rPr lang="en-US" b="1" dirty="0" err="1"/>
              <a:t>tại</a:t>
            </a:r>
            <a:r>
              <a:rPr lang="en-US" b="1" dirty="0"/>
              <a:t> </a:t>
            </a:r>
            <a:r>
              <a:rPr lang="en-US" b="1" dirty="0" err="1"/>
              <a:t>hội</a:t>
            </a:r>
            <a:r>
              <a:rPr lang="en-US" b="1" dirty="0"/>
              <a:t> </a:t>
            </a:r>
            <a:r>
              <a:rPr lang="en-US" b="1" dirty="0" err="1"/>
              <a:t>chợ</a:t>
            </a:r>
            <a:r>
              <a:rPr lang="en-US" b="1" dirty="0"/>
              <a:t> </a:t>
            </a:r>
            <a:r>
              <a:rPr lang="en-US" b="1" dirty="0" err="1"/>
              <a:t>thiện</a:t>
            </a:r>
            <a:r>
              <a:rPr lang="en-US" b="1" dirty="0"/>
              <a:t> </a:t>
            </a:r>
            <a:r>
              <a:rPr lang="en-US" b="1" dirty="0" err="1"/>
              <a:t>nguyện</a:t>
            </a:r>
            <a:endParaRPr lang="en-US" b="1" dirty="0"/>
          </a:p>
        </p:txBody>
      </p:sp>
    </p:spTree>
    <p:extLst>
      <p:ext uri="{BB962C8B-B14F-4D97-AF65-F5344CB8AC3E}">
        <p14:creationId xmlns:p14="http://schemas.microsoft.com/office/powerpoint/2010/main" val="265709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par>
                                <p:cTn id="11" presetID="16" presetClass="entr" presetSubtype="21"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barn(inVertical)">
                                      <p:cBhvr>
                                        <p:cTn id="13" dur="500"/>
                                        <p:tgtEl>
                                          <p:spTgt spid="1029"/>
                                        </p:tgtEl>
                                      </p:cBhvr>
                                    </p:animEffect>
                                  </p:childTnLst>
                                </p:cTn>
                              </p:par>
                              <p:par>
                                <p:cTn id="14" presetID="16" presetClass="entr" presetSubtype="21"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56" y="2675995"/>
            <a:ext cx="4176944" cy="2886605"/>
          </a:xfrm>
          <a:prstGeom prst="rect">
            <a:avLst/>
          </a:prstGeom>
        </p:spPr>
      </p:pic>
      <p:pic>
        <p:nvPicPr>
          <p:cNvPr id="2050" name="Picture 2" descr="D:\vicshoo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6" y="0"/>
            <a:ext cx="4176944" cy="25105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3886200" cy="56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943600"/>
            <a:ext cx="8229600" cy="646331"/>
          </a:xfrm>
          <a:prstGeom prst="rect">
            <a:avLst/>
          </a:prstGeom>
        </p:spPr>
        <p:txBody>
          <a:bodyPr wrap="square">
            <a:spAutoFit/>
          </a:bodyPr>
          <a:lstStyle/>
          <a:p>
            <a:pPr algn="ctr"/>
            <a:r>
              <a:rPr lang="en-US" b="1" i="1" dirty="0"/>
              <a:t>“</a:t>
            </a:r>
            <a:r>
              <a:rPr lang="vi-VN" b="1" i="1" dirty="0"/>
              <a:t>Tôi học cách cho đi không phải vì tôi có quá nhiều, mà là vì tôi đã biết </a:t>
            </a:r>
            <a:endParaRPr lang="en-US" b="1" i="1" dirty="0"/>
          </a:p>
          <a:p>
            <a:pPr algn="ctr"/>
            <a:r>
              <a:rPr lang="vi-VN" b="1" i="1" dirty="0"/>
              <a:t>ý nghĩa và cảm nhận của việc được cho đi”.</a:t>
            </a:r>
            <a:endParaRPr lang="en-US" dirty="0"/>
          </a:p>
        </p:txBody>
      </p:sp>
    </p:spTree>
    <p:extLst>
      <p:ext uri="{BB962C8B-B14F-4D97-AF65-F5344CB8AC3E}">
        <p14:creationId xmlns:p14="http://schemas.microsoft.com/office/powerpoint/2010/main" val="1289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 y="1"/>
            <a:ext cx="9135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1490009"/>
            <a:ext cx="5943600" cy="1938992"/>
          </a:xfrm>
          <a:prstGeom prst="rect">
            <a:avLst/>
          </a:prstGeom>
          <a:solidFill>
            <a:schemeClr val="bg1"/>
          </a:solidFill>
        </p:spPr>
        <p:txBody>
          <a:bodyPr wrap="square" rtlCol="0">
            <a:spAutoFit/>
          </a:bodyPr>
          <a:lstStyle/>
          <a:p>
            <a:pPr algn="just"/>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thêm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nghe</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hậu</a:t>
            </a: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20905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 y="1"/>
            <a:ext cx="9135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1490009"/>
            <a:ext cx="5943600" cy="707886"/>
          </a:xfrm>
          <a:prstGeom prst="rect">
            <a:avLst/>
          </a:prstGeom>
          <a:solidFill>
            <a:schemeClr val="bg1"/>
          </a:solidFill>
        </p:spPr>
        <p:txBody>
          <a:bodyPr wrap="square" rtlCol="0">
            <a:spAutoFit/>
          </a:bodyPr>
          <a:lstStyle/>
          <a:p>
            <a:pPr algn="just"/>
            <a:r>
              <a:rPr lang="en-US" sz="4000" dirty="0" err="1" smtClean="0">
                <a:latin typeface="Times New Roman" pitchFamily="18" charset="0"/>
                <a:cs typeface="Times New Roman" pitchFamily="18" charset="0"/>
              </a:rPr>
              <a:t>Dặn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dò</a:t>
            </a:r>
            <a:endParaRPr lang="en-US" sz="4000" dirty="0">
              <a:latin typeface="Times New Roman" pitchFamily="18" charset="0"/>
              <a:cs typeface="Times New Roman" pitchFamily="18" charset="0"/>
            </a:endParaRPr>
          </a:p>
        </p:txBody>
      </p:sp>
      <p:sp>
        <p:nvSpPr>
          <p:cNvPr id="4" name="TextBox 3"/>
          <p:cNvSpPr txBox="1"/>
          <p:nvPr/>
        </p:nvSpPr>
        <p:spPr>
          <a:xfrm>
            <a:off x="1371600" y="2459505"/>
            <a:ext cx="5943600" cy="1323439"/>
          </a:xfrm>
          <a:prstGeom prst="rect">
            <a:avLst/>
          </a:prstGeom>
          <a:solidFill>
            <a:schemeClr val="bg1"/>
          </a:solidFill>
        </p:spPr>
        <p:txBody>
          <a:bodyPr wrap="square" rtlCol="0">
            <a:spAutoFit/>
          </a:bodyPr>
          <a:lstStyle/>
          <a:p>
            <a:pPr algn="just"/>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hôm</a:t>
            </a:r>
            <a:r>
              <a:rPr lang="en-US" sz="4000" dirty="0" smtClean="0">
                <a:latin typeface="Times New Roman" pitchFamily="18" charset="0"/>
                <a:cs typeface="Times New Roman" pitchFamily="18" charset="0"/>
              </a:rPr>
              <a:t> nay. </a:t>
            </a:r>
            <a:endParaRPr lang="en-US" sz="4000" dirty="0">
              <a:latin typeface="Times New Roman" pitchFamily="18" charset="0"/>
              <a:cs typeface="Times New Roman" pitchFamily="18" charset="0"/>
            </a:endParaRPr>
          </a:p>
        </p:txBody>
      </p:sp>
      <p:sp>
        <p:nvSpPr>
          <p:cNvPr id="5" name="TextBox 4"/>
          <p:cNvSpPr txBox="1"/>
          <p:nvPr/>
        </p:nvSpPr>
        <p:spPr>
          <a:xfrm>
            <a:off x="1371600" y="3997033"/>
            <a:ext cx="5943600" cy="1323439"/>
          </a:xfrm>
          <a:prstGeom prst="rect">
            <a:avLst/>
          </a:prstGeom>
          <a:solidFill>
            <a:schemeClr val="bg1"/>
          </a:solidFill>
        </p:spPr>
        <p:txBody>
          <a:bodyPr wrap="square" rtlCol="0">
            <a:spAutoFit/>
          </a:bodyPr>
          <a:lstStyle/>
          <a:p>
            <a:pPr algn="just"/>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chính</a:t>
            </a:r>
            <a:r>
              <a:rPr lang="en-US" sz="4000" dirty="0" smtClean="0">
                <a:latin typeface="Times New Roman" pitchFamily="18" charset="0"/>
                <a:cs typeface="Times New Roman" pitchFamily="18" charset="0"/>
              </a:rPr>
              <a:t> </a:t>
            </a:r>
            <a:r>
              <a:rPr lang="en-US" sz="4000" smtClean="0">
                <a:latin typeface="Times New Roman" pitchFamily="18" charset="0"/>
                <a:cs typeface="Times New Roman" pitchFamily="18" charset="0"/>
              </a:rPr>
              <a:t>trực.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5163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ý thuyết tập đọc: các em nhỏ và cụ già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0"/>
            <a:ext cx="3886200" cy="461665"/>
          </a:xfrm>
          <a:prstGeom prst="rect">
            <a:avLst/>
          </a:prstGeom>
          <a:noFill/>
        </p:spPr>
        <p:txBody>
          <a:bodyPr wrap="square" rtlCol="0">
            <a:spAutoFit/>
          </a:bodyPr>
          <a:lstStyle/>
          <a:p>
            <a:pPr algn="ctr"/>
            <a:r>
              <a:rPr lang="en-US" sz="2400" i="1" dirty="0" err="1">
                <a:solidFill>
                  <a:srgbClr val="0033CC"/>
                </a:solidFill>
                <a:latin typeface="Times New Roman" pitchFamily="18" charset="0"/>
                <a:cs typeface="Times New Roman" pitchFamily="18" charset="0"/>
              </a:rPr>
              <a:t>Các</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em</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nhỏ</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và</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cụ</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già</a:t>
            </a:r>
            <a:endParaRPr lang="en-US" sz="24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6290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3657600" y="373380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4000" dirty="0">
                <a:solidFill>
                  <a:srgbClr val="FFFFCC"/>
                </a:solidFill>
                <a:latin typeface="Times New Roman" pitchFamily="18" charset="0"/>
                <a:cs typeface="Times New Roman" pitchFamily="18" charset="0"/>
              </a:rPr>
              <a:t>LỚP 4</a:t>
            </a:r>
          </a:p>
        </p:txBody>
      </p:sp>
      <p:sp>
        <p:nvSpPr>
          <p:cNvPr id="3077" name="Rounded Rectangle 4"/>
          <p:cNvSpPr>
            <a:spLocks noChangeArrowheads="1"/>
          </p:cNvSpPr>
          <p:nvPr/>
        </p:nvSpPr>
        <p:spPr bwMode="auto">
          <a:xfrm>
            <a:off x="3048000" y="695325"/>
            <a:ext cx="30480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sz="4000" dirty="0" err="1">
                <a:solidFill>
                  <a:srgbClr val="FF0000"/>
                </a:solidFill>
                <a:latin typeface="Times New Roman" pitchFamily="18" charset="0"/>
                <a:cs typeface="Times New Roman" pitchFamily="18" charset="0"/>
              </a:rPr>
              <a:t>Tập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endParaRPr lang="en-US" sz="4000"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1670957" y="1676400"/>
            <a:ext cx="6057900" cy="769441"/>
          </a:xfrm>
          <a:prstGeom prst="rect">
            <a:avLst/>
          </a:prstGeom>
          <a:solidFill>
            <a:schemeClr val="accent2">
              <a:lumMod val="60000"/>
              <a:lumOff val="4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4400" b="1" i="1" dirty="0" err="1">
                <a:latin typeface="Times New Roman" panose="02020603050405020304" pitchFamily="18" charset="0"/>
                <a:cs typeface="Times New Roman" panose="02020603050405020304" pitchFamily="18" charset="0"/>
              </a:rPr>
              <a:t>Người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ăn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xin</a:t>
            </a:r>
            <a:endParaRPr 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7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scar và bà áo hồng – Em ơi có bao nhiêu 120 năm cuộc đờ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hững tấm lòng cao cả”: Cuộc đời qua lăng kính của tâm hồn trẻ th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7108"/>
            <a:ext cx="4191000" cy="58574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ách Khai Tâm - Những Tấm Lòng Cao Cả - Edmondo De Ami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67108"/>
            <a:ext cx="4267200" cy="585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ircle(in)">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EE9A15A-A859-4EC9-9954-7DC38B54D867}"/>
              </a:ext>
            </a:extLst>
          </p:cNvPr>
          <p:cNvSpPr/>
          <p:nvPr/>
        </p:nvSpPr>
        <p:spPr>
          <a:xfrm>
            <a:off x="1319347" y="2514600"/>
            <a:ext cx="650530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endParaRPr lang="en-US" sz="66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62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457200" y="2490788"/>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34903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cxnSp>
        <p:nvCxnSpPr>
          <p:cNvPr id="7" name="Straight Connector 6">
            <a:extLst>
              <a:ext uri="{FF2B5EF4-FFF2-40B4-BE49-F238E27FC236}">
                <a16:creationId xmlns="" xmlns:a16="http://schemas.microsoft.com/office/drawing/2014/main" id="{CFED2C43-846A-42E7-97BC-168F10B97792}"/>
              </a:ext>
            </a:extLst>
          </p:cNvPr>
          <p:cNvCxnSpPr>
            <a:cxnSpLocks/>
          </p:cNvCxnSpPr>
          <p:nvPr/>
        </p:nvCxnSpPr>
        <p:spPr>
          <a:xfrm flipH="1">
            <a:off x="6629592" y="718458"/>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88CCD7F-A113-445F-B5B3-F6E35D33867B}"/>
              </a:ext>
            </a:extLst>
          </p:cNvPr>
          <p:cNvCxnSpPr>
            <a:cxnSpLocks/>
          </p:cNvCxnSpPr>
          <p:nvPr/>
        </p:nvCxnSpPr>
        <p:spPr>
          <a:xfrm flipH="1">
            <a:off x="3505200" y="1371600"/>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8983F1B-8626-4381-A6B8-94D7F6A4126D}"/>
              </a:ext>
            </a:extLst>
          </p:cNvPr>
          <p:cNvCxnSpPr>
            <a:cxnSpLocks/>
          </p:cNvCxnSpPr>
          <p:nvPr/>
        </p:nvCxnSpPr>
        <p:spPr>
          <a:xfrm flipH="1">
            <a:off x="2916837" y="4724400"/>
            <a:ext cx="12091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88CCD7F-A113-445F-B5B3-F6E35D33867B}"/>
              </a:ext>
            </a:extLst>
          </p:cNvPr>
          <p:cNvCxnSpPr>
            <a:cxnSpLocks/>
          </p:cNvCxnSpPr>
          <p:nvPr/>
        </p:nvCxnSpPr>
        <p:spPr>
          <a:xfrm flipH="1">
            <a:off x="4876800" y="1676400"/>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DA30120-45E1-4C58-A4A5-23B08511644A}"/>
              </a:ext>
            </a:extLst>
          </p:cNvPr>
          <p:cNvCxnSpPr>
            <a:cxnSpLocks/>
          </p:cNvCxnSpPr>
          <p:nvPr/>
        </p:nvCxnSpPr>
        <p:spPr>
          <a:xfrm flipH="1">
            <a:off x="5600140" y="3724275"/>
            <a:ext cx="724460"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8983F1B-8626-4381-A6B8-94D7F6A4126D}"/>
              </a:ext>
            </a:extLst>
          </p:cNvPr>
          <p:cNvCxnSpPr>
            <a:cxnSpLocks/>
          </p:cNvCxnSpPr>
          <p:nvPr/>
        </p:nvCxnSpPr>
        <p:spPr>
          <a:xfrm flipH="1">
            <a:off x="1371600" y="5715000"/>
            <a:ext cx="12091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0" y="228600"/>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0" name="Oval 19"/>
          <p:cNvSpPr/>
          <p:nvPr/>
        </p:nvSpPr>
        <p:spPr>
          <a:xfrm>
            <a:off x="7240" y="2729510"/>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22" name="Oval 21"/>
          <p:cNvSpPr/>
          <p:nvPr/>
        </p:nvSpPr>
        <p:spPr>
          <a:xfrm>
            <a:off x="1170" y="4339421"/>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cxnSp>
        <p:nvCxnSpPr>
          <p:cNvPr id="23" name="Straight Connector 22">
            <a:extLst>
              <a:ext uri="{FF2B5EF4-FFF2-40B4-BE49-F238E27FC236}">
                <a16:creationId xmlns="" xmlns:a16="http://schemas.microsoft.com/office/drawing/2014/main" id="{BDA30120-45E1-4C58-A4A5-23B08511644A}"/>
              </a:ext>
            </a:extLst>
          </p:cNvPr>
          <p:cNvCxnSpPr>
            <a:cxnSpLocks/>
          </p:cNvCxnSpPr>
          <p:nvPr/>
        </p:nvCxnSpPr>
        <p:spPr>
          <a:xfrm flipH="1">
            <a:off x="4419600" y="2381250"/>
            <a:ext cx="914400"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12829" y="3454422"/>
            <a:ext cx="1367705" cy="762000"/>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FF0000"/>
                </a:solidFill>
              </a:rPr>
              <a:t> </a:t>
            </a:r>
          </a:p>
        </p:txBody>
      </p:sp>
      <p:cxnSp>
        <p:nvCxnSpPr>
          <p:cNvPr id="16" name="Straight Connector 15"/>
          <p:cNvCxnSpPr/>
          <p:nvPr/>
        </p:nvCxnSpPr>
        <p:spPr bwMode="auto">
          <a:xfrm>
            <a:off x="4879976" y="1635918"/>
            <a:ext cx="73024" cy="480056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0"/>
          <p:cNvSpPr txBox="1">
            <a:spLocks noChangeArrowheads="1"/>
          </p:cNvSpPr>
          <p:nvPr/>
        </p:nvSpPr>
        <p:spPr bwMode="auto">
          <a:xfrm>
            <a:off x="2246167" y="1882727"/>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Luyện</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đọc</a:t>
            </a:r>
            <a:endParaRPr lang="vi-VN" altLang="en-US" sz="3000" b="1" u="sng" dirty="0">
              <a:latin typeface="HP001 4 hàng" panose="020B0603050302020204" pitchFamily="34" charset="0"/>
            </a:endParaRPr>
          </a:p>
        </p:txBody>
      </p:sp>
      <p:sp>
        <p:nvSpPr>
          <p:cNvPr id="18" name="TextBox 11"/>
          <p:cNvSpPr txBox="1">
            <a:spLocks noChangeArrowheads="1"/>
          </p:cNvSpPr>
          <p:nvPr/>
        </p:nvSpPr>
        <p:spPr bwMode="auto">
          <a:xfrm>
            <a:off x="5246543" y="1882727"/>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ngữ</a:t>
            </a:r>
            <a:endParaRPr lang="vi-VN" altLang="en-US" sz="3000" b="1" u="sng" dirty="0">
              <a:latin typeface="HP001 4 hàng" panose="020B0603050302020204" pitchFamily="34" charset="0"/>
            </a:endParaRPr>
          </a:p>
        </p:txBody>
      </p:sp>
      <p:sp>
        <p:nvSpPr>
          <p:cNvPr id="22" name="TextBox 21"/>
          <p:cNvSpPr txBox="1"/>
          <p:nvPr/>
        </p:nvSpPr>
        <p:spPr>
          <a:xfrm>
            <a:off x="3932504" y="72371"/>
            <a:ext cx="1803010" cy="523220"/>
          </a:xfrm>
          <a:prstGeom prst="rect">
            <a:avLst/>
          </a:prstGeom>
          <a:noFill/>
        </p:spPr>
        <p:txBody>
          <a:bodyPr wrap="square" rtlCol="0">
            <a:spAutoFit/>
          </a:bodyPr>
          <a:lstStyle/>
          <a:p>
            <a:pPr algn="ctr"/>
            <a:r>
              <a:rPr lang="en-US" sz="2800" b="1" dirty="0" err="1">
                <a:latin typeface="HP001 4 hàng" panose="020B0603050302020204" pitchFamily="34" charset="0"/>
              </a:rPr>
              <a:t>Tập</a:t>
            </a:r>
            <a:r>
              <a:rPr lang="en-US" sz="2800" b="1" dirty="0">
                <a:latin typeface="HP001 4 hàng" panose="020B0603050302020204" pitchFamily="34" charset="0"/>
              </a:rPr>
              <a:t> </a:t>
            </a:r>
            <a:r>
              <a:rPr lang="en-US" sz="2800" b="1" dirty="0" err="1">
                <a:latin typeface="HP001 4 hàng" panose="020B0603050302020204" pitchFamily="34" charset="0"/>
              </a:rPr>
              <a:t>đọc</a:t>
            </a:r>
            <a:endParaRPr lang="en-US" sz="2800" b="1" dirty="0">
              <a:latin typeface="HP001 4 hàng" panose="020B0603050302020204" pitchFamily="34" charset="0"/>
            </a:endParaRPr>
          </a:p>
        </p:txBody>
      </p:sp>
      <p:sp>
        <p:nvSpPr>
          <p:cNvPr id="23" name="TextBox 22"/>
          <p:cNvSpPr txBox="1"/>
          <p:nvPr/>
        </p:nvSpPr>
        <p:spPr>
          <a:xfrm>
            <a:off x="2430867" y="670735"/>
            <a:ext cx="4622409" cy="523220"/>
          </a:xfrm>
          <a:prstGeom prst="rect">
            <a:avLst/>
          </a:prstGeom>
          <a:noFill/>
        </p:spPr>
        <p:txBody>
          <a:bodyPr wrap="square" rtlCol="0">
            <a:spAutoFit/>
          </a:bodyPr>
          <a:lstStyle/>
          <a:p>
            <a:pPr algn="ctr"/>
            <a:r>
              <a:rPr lang="en-US" sz="2800" b="1" dirty="0" err="1">
                <a:solidFill>
                  <a:srgbClr val="FF0000"/>
                </a:solidFill>
                <a:latin typeface="HP001 4 hàng" panose="020B0603050302020204" pitchFamily="34" charset="0"/>
              </a:rPr>
              <a:t>Người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24" name="TextBox 23"/>
          <p:cNvSpPr txBox="1"/>
          <p:nvPr/>
        </p:nvSpPr>
        <p:spPr>
          <a:xfrm>
            <a:off x="5661309" y="1134564"/>
            <a:ext cx="2795465" cy="523220"/>
          </a:xfrm>
          <a:prstGeom prst="rect">
            <a:avLst/>
          </a:prstGeom>
          <a:noFill/>
        </p:spPr>
        <p:txBody>
          <a:bodyPr wrap="square" rtlCol="0">
            <a:spAutoFit/>
          </a:bodyPr>
          <a:lstStyle/>
          <a:p>
            <a:pPr algn="ctr"/>
            <a:r>
              <a:rPr lang="en-US" sz="2800" b="1" dirty="0" err="1">
                <a:latin typeface="HP001 4 hàng" panose="020B0603050302020204" pitchFamily="34" charset="0"/>
              </a:rPr>
              <a:t>Tuốc-ghê-nhép</a:t>
            </a:r>
            <a:endParaRPr lang="en-US" sz="2800" b="1" dirty="0">
              <a:latin typeface="HP001 4 hàng" panose="020B0603050302020204" pitchFamily="34" charset="0"/>
            </a:endParaRPr>
          </a:p>
        </p:txBody>
      </p:sp>
      <p:sp>
        <p:nvSpPr>
          <p:cNvPr id="25" name="TextBox 24"/>
          <p:cNvSpPr txBox="1"/>
          <p:nvPr/>
        </p:nvSpPr>
        <p:spPr>
          <a:xfrm>
            <a:off x="1800931" y="2381284"/>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lọm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khọm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677390" y="474625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bẩy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1749694" y="301265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giụa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711594" y="362378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gặm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nát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722695" y="420704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sưng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húp</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924755" y="532951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chằm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chằm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924755" y="5913262"/>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khản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47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4" y="-1879039"/>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068E7938-8027-4271-B776-D50A4A01E370}"/>
              </a:ext>
            </a:extLst>
          </p:cNvPr>
          <p:cNvSpPr txBox="1"/>
          <p:nvPr/>
        </p:nvSpPr>
        <p:spPr>
          <a:xfrm>
            <a:off x="57423" y="381000"/>
            <a:ext cx="5091248" cy="655564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Lúc ấy, tôi đang đi trên phố. Một người ăn xin già lọm khọm đứng ngay trước mặt tôi. </a:t>
            </a:r>
          </a:p>
          <a:p>
            <a:pPr algn="just"/>
            <a:r>
              <a:rPr lang="vi-VN" sz="28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800" dirty="0">
                <a:latin typeface="Times New Roman" pitchFamily="18" charset="0"/>
                <a:cs typeface="Times New Roman" pitchFamily="18" charset="0"/>
              </a:rPr>
              <a:t>    Ông già chìa trước mặt tôi bàn tay sưng húp, bẩn thỉu. Ông rên rỉ cầu xin cứu giúp.</a:t>
            </a:r>
          </a:p>
          <a:p>
            <a:pPr algn="just"/>
            <a:r>
              <a:rPr lang="vi-VN" sz="2800" dirty="0">
                <a:latin typeface="Times New Roman" pitchFamily="18" charset="0"/>
                <a:cs typeface="Times New Roman" pitchFamily="18" charset="0"/>
              </a:rPr>
              <a:t>.</a:t>
            </a:r>
          </a:p>
        </p:txBody>
      </p:sp>
      <p:sp>
        <p:nvSpPr>
          <p:cNvPr id="6" name="Oval 5"/>
          <p:cNvSpPr/>
          <p:nvPr/>
        </p:nvSpPr>
        <p:spPr>
          <a:xfrm>
            <a:off x="76473" y="60004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2667000" y="1752600"/>
            <a:ext cx="15240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lọm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khọm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Oval Callout 3"/>
          <p:cNvSpPr/>
          <p:nvPr/>
        </p:nvSpPr>
        <p:spPr>
          <a:xfrm>
            <a:off x="5814460" y="3009900"/>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Dáng</a:t>
            </a:r>
            <a:r>
              <a:rPr lang="en-US" sz="2400" dirty="0"/>
              <a:t> </a:t>
            </a:r>
            <a:r>
              <a:rPr lang="en-US" sz="2400" dirty="0" err="1"/>
              <a:t>vẻ</a:t>
            </a:r>
            <a:r>
              <a:rPr lang="en-US" sz="2400" dirty="0"/>
              <a:t>) </a:t>
            </a:r>
            <a:r>
              <a:rPr lang="en-US" sz="2400" dirty="0" err="1"/>
              <a:t>già</a:t>
            </a:r>
            <a:r>
              <a:rPr lang="en-US" sz="2400" dirty="0"/>
              <a:t> </a:t>
            </a:r>
            <a:r>
              <a:rPr lang="en-US" sz="2400" dirty="0" err="1"/>
              <a:t>yếu</a:t>
            </a:r>
            <a:r>
              <a:rPr lang="en-US" sz="2400" dirty="0"/>
              <a:t>, </a:t>
            </a:r>
            <a:r>
              <a:rPr lang="en-US" sz="2400" dirty="0" err="1"/>
              <a:t>lưng</a:t>
            </a:r>
            <a:r>
              <a:rPr lang="en-US" sz="2400" dirty="0"/>
              <a:t> </a:t>
            </a:r>
            <a:r>
              <a:rPr lang="en-US" sz="2400" dirty="0" err="1"/>
              <a:t>còng</a:t>
            </a:r>
            <a:r>
              <a:rPr lang="en-US" sz="2400" dirty="0"/>
              <a:t>, </a:t>
            </a:r>
            <a:r>
              <a:rPr lang="en-US" sz="2400" dirty="0" err="1"/>
              <a:t>chậm</a:t>
            </a:r>
            <a:r>
              <a:rPr lang="en-US" sz="2400" dirty="0"/>
              <a:t> </a:t>
            </a:r>
            <a:r>
              <a:rPr lang="en-US" sz="2400" dirty="0" err="1"/>
              <a:t>chạp</a:t>
            </a:r>
            <a:endParaRPr lang="en-US" sz="2400" dirty="0"/>
          </a:p>
        </p:txBody>
      </p:sp>
      <p:sp>
        <p:nvSpPr>
          <p:cNvPr id="12" name="Rounded Rectangle 11"/>
          <p:cNvSpPr/>
          <p:nvPr/>
        </p:nvSpPr>
        <p:spPr>
          <a:xfrm>
            <a:off x="2895600" y="2590800"/>
            <a:ext cx="10668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222962" y="3875536"/>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rất</a:t>
            </a:r>
            <a:r>
              <a:rPr lang="en-US" sz="2400" dirty="0"/>
              <a:t> </a:t>
            </a:r>
            <a:r>
              <a:rPr lang="en-US" sz="2400" dirty="0" err="1"/>
              <a:t>đỏ</a:t>
            </a:r>
            <a:r>
              <a:rPr lang="en-US" sz="2400" dirty="0"/>
              <a:t>, </a:t>
            </a:r>
            <a:r>
              <a:rPr lang="en-US" sz="2400" dirty="0" err="1"/>
              <a:t>như</a:t>
            </a:r>
            <a:r>
              <a:rPr lang="en-US" sz="2400" dirty="0"/>
              <a:t> </a:t>
            </a:r>
            <a:r>
              <a:rPr lang="en-US" sz="2400" dirty="0" err="1"/>
              <a:t>có</a:t>
            </a:r>
            <a:r>
              <a:rPr lang="en-US" sz="2400" dirty="0"/>
              <a:t> </a:t>
            </a:r>
            <a:r>
              <a:rPr lang="en-US" sz="2400" dirty="0" err="1"/>
              <a:t>pha</a:t>
            </a:r>
            <a:r>
              <a:rPr lang="en-US" sz="2400" dirty="0"/>
              <a:t> </a:t>
            </a:r>
            <a:r>
              <a:rPr lang="en-US" sz="2400" dirty="0" err="1"/>
              <a:t>sắc</a:t>
            </a:r>
            <a:r>
              <a:rPr lang="en-US" sz="2400" dirty="0"/>
              <a:t> </a:t>
            </a:r>
            <a:r>
              <a:rPr lang="en-US" sz="2400" dirty="0" err="1"/>
              <a:t>máu</a:t>
            </a:r>
            <a:endParaRPr lang="en-US" sz="2400" dirty="0"/>
          </a:p>
        </p:txBody>
      </p:sp>
      <p:sp>
        <p:nvSpPr>
          <p:cNvPr id="14" name="Oval Callout 13"/>
          <p:cNvSpPr/>
          <p:nvPr/>
        </p:nvSpPr>
        <p:spPr>
          <a:xfrm>
            <a:off x="5688789" y="3795847"/>
            <a:ext cx="3395397" cy="1219200"/>
          </a:xfrm>
          <a:prstGeom prst="wedgeEllipseCallout">
            <a:avLst>
              <a:gd name="adj1" fmla="val -74566"/>
              <a:gd name="adj2" fmla="val -1144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nước</a:t>
            </a:r>
            <a:r>
              <a:rPr lang="en-US" sz="2400" dirty="0"/>
              <a:t> </a:t>
            </a:r>
            <a:r>
              <a:rPr lang="en-US" sz="2400" dirty="0" err="1"/>
              <a:t>mắt</a:t>
            </a:r>
            <a:r>
              <a:rPr lang="en-US" sz="2400" dirty="0"/>
              <a:t>) </a:t>
            </a:r>
            <a:r>
              <a:rPr lang="en-US" sz="2400" dirty="0" err="1"/>
              <a:t>ra</a:t>
            </a:r>
            <a:r>
              <a:rPr lang="en-US" sz="2400" dirty="0"/>
              <a:t> </a:t>
            </a:r>
            <a:r>
              <a:rPr lang="en-US" sz="2400" dirty="0" err="1"/>
              <a:t>nhiều</a:t>
            </a:r>
            <a:r>
              <a:rPr lang="en-US" sz="2400" dirty="0"/>
              <a:t>, </a:t>
            </a:r>
            <a:r>
              <a:rPr lang="en-US" sz="2400" dirty="0" err="1"/>
              <a:t>không</a:t>
            </a:r>
            <a:r>
              <a:rPr lang="en-US" sz="2400" dirty="0"/>
              <a:t> </a:t>
            </a:r>
            <a:r>
              <a:rPr lang="en-US" sz="2400" dirty="0" err="1"/>
              <a:t>kìm</a:t>
            </a:r>
            <a:r>
              <a:rPr lang="en-US" sz="2400" dirty="0"/>
              <a:t> </a:t>
            </a:r>
            <a:r>
              <a:rPr lang="en-US" sz="2400" dirty="0" err="1"/>
              <a:t>giữ</a:t>
            </a:r>
            <a:r>
              <a:rPr lang="en-US" sz="2400" dirty="0"/>
              <a:t> </a:t>
            </a:r>
            <a:r>
              <a:rPr lang="en-US" sz="2400" dirty="0" err="1"/>
              <a:t>được</a:t>
            </a:r>
            <a:endParaRPr lang="en-US" sz="2400" dirty="0"/>
          </a:p>
        </p:txBody>
      </p:sp>
      <p:sp>
        <p:nvSpPr>
          <p:cNvPr id="16" name="Oval Callout 15"/>
          <p:cNvSpPr/>
          <p:nvPr/>
        </p:nvSpPr>
        <p:spPr>
          <a:xfrm>
            <a:off x="4995862" y="4705520"/>
            <a:ext cx="3756395"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dáng</a:t>
            </a:r>
            <a:r>
              <a:rPr lang="en-US" sz="2400" dirty="0"/>
              <a:t> </a:t>
            </a:r>
            <a:r>
              <a:rPr lang="en-US" sz="2400" dirty="0" err="1"/>
              <a:t>vẻ</a:t>
            </a:r>
            <a:r>
              <a:rPr lang="en-US" sz="2400" dirty="0"/>
              <a:t>) </a:t>
            </a:r>
            <a:r>
              <a:rPr lang="en-US" sz="2400" dirty="0" err="1"/>
              <a:t>khổ</a:t>
            </a:r>
            <a:r>
              <a:rPr lang="en-US" sz="2400" dirty="0"/>
              <a:t> </a:t>
            </a:r>
            <a:r>
              <a:rPr lang="en-US" sz="2400" dirty="0" err="1"/>
              <a:t>sở</a:t>
            </a:r>
            <a:r>
              <a:rPr lang="en-US" sz="2400" dirty="0"/>
              <a:t>, </a:t>
            </a:r>
            <a:r>
              <a:rPr lang="en-US" sz="2400" dirty="0" err="1"/>
              <a:t>đáng</a:t>
            </a:r>
            <a:r>
              <a:rPr lang="en-US" sz="2400" dirty="0"/>
              <a:t> </a:t>
            </a:r>
            <a:r>
              <a:rPr lang="en-US" sz="2400" dirty="0" err="1"/>
              <a:t>thương</a:t>
            </a:r>
            <a:endParaRPr lang="en-US" sz="2400" dirty="0"/>
          </a:p>
        </p:txBody>
      </p:sp>
      <p:sp>
        <p:nvSpPr>
          <p:cNvPr id="18" name="Rounded Rectangle 17"/>
          <p:cNvSpPr/>
          <p:nvPr/>
        </p:nvSpPr>
        <p:spPr>
          <a:xfrm>
            <a:off x="2185847" y="3429000"/>
            <a:ext cx="1243153"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378228" y="2590800"/>
            <a:ext cx="650972"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9054" y="3048000"/>
            <a:ext cx="650972"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772415" y="2231169"/>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đỏ</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865756" y="2841884"/>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giụa</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24" name="TextBox 23"/>
          <p:cNvSpPr txBox="1"/>
          <p:nvPr/>
        </p:nvSpPr>
        <p:spPr>
          <a:xfrm>
            <a:off x="5814460" y="3473203"/>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thảm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809" y="3393028"/>
            <a:ext cx="354584" cy="461665"/>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218040662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barn(inVertical)">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P spid="4" grpId="0" animBg="1"/>
      <p:bldP spid="4" grpId="1" animBg="1"/>
      <p:bldP spid="12" grpId="0" animBg="1"/>
      <p:bldP spid="13" grpId="0" animBg="1"/>
      <p:bldP spid="13" grpId="1" animBg="1"/>
      <p:bldP spid="14" grpId="0" animBg="1"/>
      <p:bldP spid="14" grpId="1" animBg="1"/>
      <p:bldP spid="16" grpId="0" animBg="1"/>
      <p:bldP spid="16" grpId="1" animBg="1"/>
      <p:bldP spid="18" grpId="0" animBg="1"/>
      <p:bldP spid="20" grpId="0" animBg="1"/>
      <p:bldP spid="21" grpId="0" animBg="1"/>
      <p:bldP spid="22" grpId="0"/>
      <p:bldP spid="23" grpId="0"/>
      <p:bldP spid="24" grpId="0"/>
      <p:bldP spid="5" grpId="0"/>
    </p:bldLst>
  </p:timing>
</p:sld>
</file>

<file path=ppt/theme/theme1.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967</Words>
  <Application>Microsoft Office PowerPoint</Application>
  <PresentationFormat>On-screen Show (4:3)</PresentationFormat>
  <Paragraphs>191</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Windows User</cp:lastModifiedBy>
  <cp:revision>505</cp:revision>
  <dcterms:created xsi:type="dcterms:W3CDTF">2020-04-13T04:20:25Z</dcterms:created>
  <dcterms:modified xsi:type="dcterms:W3CDTF">2021-09-15T05:39:21Z</dcterms:modified>
</cp:coreProperties>
</file>