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6"/>
  </p:notesMasterIdLst>
  <p:sldIdLst>
    <p:sldId id="258" r:id="rId2"/>
    <p:sldId id="265" r:id="rId3"/>
    <p:sldId id="273" r:id="rId4"/>
    <p:sldId id="257" r:id="rId5"/>
    <p:sldId id="266" r:id="rId6"/>
    <p:sldId id="267" r:id="rId7"/>
    <p:sldId id="268" r:id="rId8"/>
    <p:sldId id="270" r:id="rId9"/>
    <p:sldId id="274" r:id="rId10"/>
    <p:sldId id="259" r:id="rId11"/>
    <p:sldId id="275" r:id="rId12"/>
    <p:sldId id="271" r:id="rId13"/>
    <p:sldId id="262" r:id="rId14"/>
    <p:sldId id="264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7E00"/>
    <a:srgbClr val="FF00FF"/>
    <a:srgbClr val="99FF66"/>
    <a:srgbClr val="66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88" autoAdjust="0"/>
  </p:normalViewPr>
  <p:slideViewPr>
    <p:cSldViewPr>
      <p:cViewPr varScale="1">
        <p:scale>
          <a:sx n="104" d="100"/>
          <a:sy n="104" d="100"/>
        </p:scale>
        <p:origin x="18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5071BFB8-8478-497E-A3EC-277CAC0BF3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581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1BFB8-8478-497E-A3EC-277CAC0BF3C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1BFB8-8478-497E-A3EC-277CAC0BF3C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329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11285-D518-4384-8D12-84B7F343C5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65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BB9A7-56EB-4689-862D-9035CAA048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46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ADE9-2374-4C56-B982-D58A8B66EA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71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5577EA8-257C-4F4D-B25D-577B8942FC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54667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1919B-2B8E-4C6F-9DF8-3E22740CFD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4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9DCDA-7109-4E7A-B9C0-569D23B073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36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FAA6-C6F7-41EA-85D9-056EA23D0F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439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9F17-C41E-412F-9B2B-95B1637056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C7859-FC26-4A66-AEB6-EB5EBC5E0F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167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B8D4-43D2-4496-BA82-4819FCDE20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0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85129-B92D-4FDF-B9FD-3B2D28313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36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5F769-C1B9-4D7F-8272-47F951E9EF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0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1CEBF-3274-45A2-BFB0-5D684226C5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9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116013" y="530690"/>
            <a:ext cx="732006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08000" y="1830387"/>
            <a:ext cx="30241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251" name="Text Box 35"/>
          <p:cNvSpPr txBox="1">
            <a:spLocks noChangeArrowheads="1"/>
          </p:cNvSpPr>
          <p:nvPr/>
        </p:nvSpPr>
        <p:spPr bwMode="auto">
          <a:xfrm>
            <a:off x="4085639" y="3127376"/>
            <a:ext cx="723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125</a:t>
            </a:r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6445145" y="3159126"/>
            <a:ext cx="10652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130</a:t>
            </a:r>
          </a:p>
        </p:txBody>
      </p:sp>
      <p:sp>
        <p:nvSpPr>
          <p:cNvPr id="9255" name="Line 39"/>
          <p:cNvSpPr>
            <a:spLocks noChangeShapeType="1"/>
          </p:cNvSpPr>
          <p:nvPr/>
        </p:nvSpPr>
        <p:spPr bwMode="auto">
          <a:xfrm>
            <a:off x="4090883" y="37544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63" name="Text Box 47"/>
          <p:cNvSpPr txBox="1">
            <a:spLocks noChangeArrowheads="1"/>
          </p:cNvSpPr>
          <p:nvPr/>
        </p:nvSpPr>
        <p:spPr bwMode="auto">
          <a:xfrm>
            <a:off x="3767033" y="2911476"/>
            <a:ext cx="3921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9264" name="Text Box 48"/>
          <p:cNvSpPr txBox="1">
            <a:spLocks noChangeArrowheads="1"/>
          </p:cNvSpPr>
          <p:nvPr/>
        </p:nvSpPr>
        <p:spPr bwMode="auto">
          <a:xfrm>
            <a:off x="6183208" y="2873376"/>
            <a:ext cx="3921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9282" name="Text Box 66"/>
          <p:cNvSpPr txBox="1">
            <a:spLocks noChangeArrowheads="1"/>
          </p:cNvSpPr>
          <p:nvPr/>
        </p:nvSpPr>
        <p:spPr bwMode="auto">
          <a:xfrm>
            <a:off x="3930545" y="2784476"/>
            <a:ext cx="10810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367</a:t>
            </a:r>
          </a:p>
        </p:txBody>
      </p:sp>
      <p:sp>
        <p:nvSpPr>
          <p:cNvPr id="9283" name="Text Box 67"/>
          <p:cNvSpPr txBox="1">
            <a:spLocks noChangeArrowheads="1"/>
          </p:cNvSpPr>
          <p:nvPr/>
        </p:nvSpPr>
        <p:spPr bwMode="auto">
          <a:xfrm>
            <a:off x="6430932" y="2781301"/>
            <a:ext cx="10810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487</a:t>
            </a:r>
          </a:p>
        </p:txBody>
      </p:sp>
      <p:sp>
        <p:nvSpPr>
          <p:cNvPr id="9286" name="Line 70"/>
          <p:cNvSpPr>
            <a:spLocks noChangeShapeType="1"/>
          </p:cNvSpPr>
          <p:nvPr/>
        </p:nvSpPr>
        <p:spPr bwMode="auto">
          <a:xfrm>
            <a:off x="6611833" y="3683001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87" name="Line 71"/>
          <p:cNvSpPr>
            <a:spLocks noChangeShapeType="1"/>
          </p:cNvSpPr>
          <p:nvPr/>
        </p:nvSpPr>
        <p:spPr bwMode="auto">
          <a:xfrm>
            <a:off x="4125808" y="3617913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88" name="Text Box 72"/>
          <p:cNvSpPr txBox="1">
            <a:spLocks noChangeArrowheads="1"/>
          </p:cNvSpPr>
          <p:nvPr/>
        </p:nvSpPr>
        <p:spPr bwMode="auto">
          <a:xfrm>
            <a:off x="3909908" y="3575051"/>
            <a:ext cx="10810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482</a:t>
            </a:r>
          </a:p>
        </p:txBody>
      </p:sp>
      <p:sp>
        <p:nvSpPr>
          <p:cNvPr id="9289" name="Text Box 73"/>
          <p:cNvSpPr txBox="1">
            <a:spLocks noChangeArrowheads="1"/>
          </p:cNvSpPr>
          <p:nvPr/>
        </p:nvSpPr>
        <p:spPr bwMode="auto">
          <a:xfrm>
            <a:off x="6445145" y="3648076"/>
            <a:ext cx="10652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617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0" y="3114675"/>
          <a:ext cx="2555875" cy="374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1" name="Clip" r:id="rId3" imgW="4046538" imgH="3352800" progId="MS_ClipArt_Gallery.2">
                  <p:embed/>
                </p:oleObj>
              </mc:Choice>
              <mc:Fallback>
                <p:oleObj name="Clip" r:id="rId3" imgW="4046538" imgH="33528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114675"/>
                        <a:ext cx="2555875" cy="374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1" grpId="0"/>
      <p:bldP spid="9252" grpId="0"/>
      <p:bldP spid="9263" grpId="0"/>
      <p:bldP spid="9264" grpId="0"/>
      <p:bldP spid="9282" grpId="0"/>
      <p:bldP spid="9283" grpId="0"/>
      <p:bldP spid="9286" grpId="0" animBg="1"/>
      <p:bldP spid="9287" grpId="0" animBg="1"/>
      <p:bldP spid="9288" grpId="0"/>
      <p:bldP spid="928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5" name="Text Box 41"/>
          <p:cNvSpPr txBox="1">
            <a:spLocks noChangeArrowheads="1"/>
          </p:cNvSpPr>
          <p:nvPr/>
        </p:nvSpPr>
        <p:spPr bwMode="auto">
          <a:xfrm>
            <a:off x="3869916" y="2700912"/>
            <a:ext cx="6492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1313" name="Text Box 49"/>
          <p:cNvSpPr txBox="1">
            <a:spLocks noChangeArrowheads="1"/>
          </p:cNvSpPr>
          <p:nvPr/>
        </p:nvSpPr>
        <p:spPr bwMode="auto">
          <a:xfrm>
            <a:off x="2069691" y="2413574"/>
            <a:ext cx="1081088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 algn="ctr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1331" name="Text Box 67"/>
          <p:cNvSpPr txBox="1">
            <a:spLocks noChangeArrowheads="1"/>
          </p:cNvSpPr>
          <p:nvPr/>
        </p:nvSpPr>
        <p:spPr bwMode="auto">
          <a:xfrm>
            <a:off x="1818866" y="2773937"/>
            <a:ext cx="936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>
              <a:latin typeface="Arial" charset="0"/>
            </a:endParaRPr>
          </a:p>
        </p:txBody>
      </p:sp>
      <p:sp>
        <p:nvSpPr>
          <p:cNvPr id="11341" name="Text Box 77"/>
          <p:cNvSpPr txBox="1">
            <a:spLocks noChangeArrowheads="1"/>
          </p:cNvSpPr>
          <p:nvPr/>
        </p:nvSpPr>
        <p:spPr bwMode="auto">
          <a:xfrm flipV="1">
            <a:off x="2164092" y="1412775"/>
            <a:ext cx="394255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square">
            <a:spAutoFit/>
          </a:bodyPr>
          <a:lstStyle/>
          <a:p>
            <a:pPr algn="ctr"/>
            <a:r>
              <a:rPr lang="en-US" sz="4000" b="1" u="sng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4000" b="1" u="sng" dirty="0">
                <a:solidFill>
                  <a:srgbClr val="FF0000"/>
                </a:solidFill>
                <a:latin typeface="Times New Roman" pitchFamily="18" charset="0"/>
              </a:rPr>
              <a:t> 2: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365" name="Text Box 101"/>
          <p:cNvSpPr txBox="1">
            <a:spLocks noChangeArrowheads="1"/>
          </p:cNvSpPr>
          <p:nvPr/>
        </p:nvSpPr>
        <p:spPr bwMode="auto">
          <a:xfrm>
            <a:off x="2287179" y="2550099"/>
            <a:ext cx="860425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 627          746          516        </a:t>
            </a:r>
          </a:p>
          <a:p>
            <a:pPr>
              <a:spcBef>
                <a:spcPct val="50000"/>
              </a:spcBef>
            </a:pPr>
            <a:r>
              <a:rPr lang="en-US" sz="2800" dirty="0"/>
              <a:t> </a:t>
            </a:r>
            <a:r>
              <a:rPr lang="en-US" sz="2800" u="sng" dirty="0"/>
              <a:t>443</a:t>
            </a:r>
            <a:r>
              <a:rPr lang="en-US" sz="2800" dirty="0"/>
              <a:t>          </a:t>
            </a:r>
            <a:r>
              <a:rPr lang="en-US" sz="2800" u="sng" dirty="0"/>
              <a:t>251 </a:t>
            </a:r>
            <a:r>
              <a:rPr lang="en-US" sz="2800" dirty="0"/>
              <a:t>         </a:t>
            </a:r>
            <a:r>
              <a:rPr lang="en-US" sz="2800" u="sng" dirty="0"/>
              <a:t>342 </a:t>
            </a:r>
            <a:r>
              <a:rPr lang="en-US" sz="2800" dirty="0"/>
              <a:t>                </a:t>
            </a:r>
            <a:endParaRPr lang="en-US" sz="2800" u="sng" dirty="0"/>
          </a:p>
        </p:txBody>
      </p:sp>
      <p:sp>
        <p:nvSpPr>
          <p:cNvPr id="11366" name="Text Box 102"/>
          <p:cNvSpPr txBox="1">
            <a:spLocks noChangeArrowheads="1"/>
          </p:cNvSpPr>
          <p:nvPr/>
        </p:nvSpPr>
        <p:spPr bwMode="auto">
          <a:xfrm>
            <a:off x="2142716" y="4243962"/>
            <a:ext cx="8820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11367" name="Text Box 103"/>
          <p:cNvSpPr txBox="1">
            <a:spLocks noChangeArrowheads="1"/>
          </p:cNvSpPr>
          <p:nvPr/>
        </p:nvSpPr>
        <p:spPr bwMode="auto">
          <a:xfrm>
            <a:off x="2069691" y="2902524"/>
            <a:ext cx="87487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-              -              -                           </a:t>
            </a:r>
          </a:p>
        </p:txBody>
      </p:sp>
      <p:sp>
        <p:nvSpPr>
          <p:cNvPr id="11368" name="Text Box 104"/>
          <p:cNvSpPr txBox="1">
            <a:spLocks noChangeArrowheads="1"/>
          </p:cNvSpPr>
          <p:nvPr/>
        </p:nvSpPr>
        <p:spPr bwMode="auto">
          <a:xfrm>
            <a:off x="2358616" y="3639124"/>
            <a:ext cx="1368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184</a:t>
            </a:r>
          </a:p>
        </p:txBody>
      </p:sp>
      <p:sp>
        <p:nvSpPr>
          <p:cNvPr id="11369" name="Text Box 105"/>
          <p:cNvSpPr txBox="1">
            <a:spLocks noChangeArrowheads="1"/>
          </p:cNvSpPr>
          <p:nvPr/>
        </p:nvSpPr>
        <p:spPr bwMode="auto">
          <a:xfrm>
            <a:off x="4303304" y="3710562"/>
            <a:ext cx="1368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495</a:t>
            </a:r>
          </a:p>
        </p:txBody>
      </p:sp>
      <p:sp>
        <p:nvSpPr>
          <p:cNvPr id="11370" name="Text Box 106"/>
          <p:cNvSpPr txBox="1">
            <a:spLocks noChangeArrowheads="1"/>
          </p:cNvSpPr>
          <p:nvPr/>
        </p:nvSpPr>
        <p:spPr bwMode="auto">
          <a:xfrm>
            <a:off x="6246404" y="3710562"/>
            <a:ext cx="1368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174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404664"/>
            <a:ext cx="1419225" cy="459804"/>
          </a:xfrm>
        </p:spPr>
        <p:txBody>
          <a:bodyPr>
            <a:normAutofit fontScale="90000"/>
          </a:bodyPr>
          <a:lstStyle/>
          <a:p>
            <a:r>
              <a:rPr lang="en-US" sz="40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9552" y="1052736"/>
            <a:ext cx="8136904" cy="30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335 con tem,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128 con tem.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con tem?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28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4"/>
          <p:cNvSpPr txBox="1">
            <a:spLocks noChangeArrowheads="1"/>
          </p:cNvSpPr>
          <p:nvPr/>
        </p:nvSpPr>
        <p:spPr bwMode="auto">
          <a:xfrm>
            <a:off x="1187624" y="2996952"/>
            <a:ext cx="6911975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 tem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335 – 128  =  207  (con tem)</a:t>
            </a:r>
          </a:p>
          <a:p>
            <a:pPr algn="ctr">
              <a:spcBef>
                <a:spcPct val="50000"/>
              </a:spcBef>
            </a:pP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207 con tem .</a:t>
            </a:r>
          </a:p>
        </p:txBody>
      </p:sp>
    </p:spTree>
    <p:extLst>
      <p:ext uri="{BB962C8B-B14F-4D97-AF65-F5344CB8AC3E}">
        <p14:creationId xmlns:p14="http://schemas.microsoft.com/office/powerpoint/2010/main" val="43092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84213" y="980356"/>
            <a:ext cx="28797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3636963" y="332656"/>
            <a:ext cx="19431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u="sng">
                <a:latin typeface="Times New Roman" pitchFamily="18" charset="0"/>
                <a:cs typeface="Times New Roman" pitchFamily="18" charset="0"/>
              </a:rPr>
              <a:t>Tóm Tắt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1619251" y="908919"/>
            <a:ext cx="6121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243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cm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971600" y="1404065"/>
            <a:ext cx="6121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: </a:t>
            </a:r>
            <a:r>
              <a:rPr lang="en-US" sz="32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cm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855720" y="1908121"/>
            <a:ext cx="83827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:  …  cm ?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3584576" y="3174183"/>
            <a:ext cx="19431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1423988" y="3806008"/>
            <a:ext cx="6911975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con tem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ctr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335 – 128  =  </a:t>
            </a:r>
            <a:r>
              <a:rPr lang="en-US" sz="32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207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(con tem)</a:t>
            </a:r>
          </a:p>
          <a:p>
            <a:pPr algn="ctr">
              <a:spcBef>
                <a:spcPct val="50000"/>
              </a:spcBef>
            </a:pP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u="sng" dirty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207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con tem .</a:t>
            </a:r>
          </a:p>
        </p:txBody>
      </p:sp>
    </p:spTree>
    <p:extLst>
      <p:ext uri="{BB962C8B-B14F-4D97-AF65-F5344CB8AC3E}">
        <p14:creationId xmlns:p14="http://schemas.microsoft.com/office/powerpoint/2010/main" val="231532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-315913"/>
            <a:ext cx="8280400" cy="1309688"/>
          </a:xfrm>
        </p:spPr>
        <p:txBody>
          <a:bodyPr/>
          <a:lstStyle/>
          <a:p>
            <a:r>
              <a:rPr lang="en-US" sz="3200" u="sng">
                <a:latin typeface="Times New Roman" pitchFamily="18" charset="0"/>
                <a:cs typeface="Times New Roman" pitchFamily="18" charset="0"/>
              </a:rPr>
              <a:t>Trò chơi: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Rung chuông vàng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858000"/>
            <a:ext cx="8229600" cy="963613"/>
          </a:xfrm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684213" y="1628775"/>
            <a:ext cx="84597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Đúng ghi </a:t>
            </a: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, sai ghi </a:t>
            </a: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827088" y="2555875"/>
            <a:ext cx="78486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  432            675            528           923 </a:t>
            </a:r>
          </a:p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u="sng">
                <a:latin typeface="Times New Roman" pitchFamily="18" charset="0"/>
                <a:cs typeface="Times New Roman" pitchFamily="18" charset="0"/>
              </a:rPr>
              <a:t>206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3200" u="sng">
                <a:latin typeface="Times New Roman" pitchFamily="18" charset="0"/>
                <a:cs typeface="Times New Roman" pitchFamily="18" charset="0"/>
              </a:rPr>
              <a:t>437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200" u="sng">
                <a:latin typeface="Times New Roman" pitchFamily="18" charset="0"/>
                <a:cs typeface="Times New Roman" pitchFamily="18" charset="0"/>
              </a:rPr>
              <a:t>380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200" u="sng">
                <a:latin typeface="Times New Roman" pitchFamily="18" charset="0"/>
                <a:cs typeface="Times New Roman" pitchFamily="18" charset="0"/>
              </a:rPr>
              <a:t>541 </a:t>
            </a:r>
          </a:p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226            248            148           482 </a:t>
            </a:r>
          </a:p>
          <a:p>
            <a:pPr>
              <a:spcBef>
                <a:spcPct val="50000"/>
              </a:spcBef>
            </a:pPr>
            <a:endParaRPr lang="en-US" sz="320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827088" y="2852738"/>
            <a:ext cx="74898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-               -                 -               -</a:t>
            </a: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3219450" y="4354513"/>
            <a:ext cx="1841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136" name="Text Box 104"/>
          <p:cNvSpPr txBox="1">
            <a:spLocks noChangeArrowheads="1"/>
          </p:cNvSpPr>
          <p:nvPr/>
        </p:nvSpPr>
        <p:spPr bwMode="auto">
          <a:xfrm>
            <a:off x="0" y="4581525"/>
            <a:ext cx="52197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137" name="Picture 105" descr="j03049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4785444"/>
            <a:ext cx="1819275" cy="166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138" name="Picture 106" descr="j03049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4869582"/>
            <a:ext cx="1819275" cy="165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139" name="Picture 107" descr="j03049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4798144"/>
            <a:ext cx="1819275" cy="166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140" name="Picture 108" descr="j03049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4798144"/>
            <a:ext cx="1819275" cy="166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141" name="Text Box 109"/>
          <p:cNvSpPr txBox="1">
            <a:spLocks noChangeArrowheads="1"/>
          </p:cNvSpPr>
          <p:nvPr/>
        </p:nvSpPr>
        <p:spPr bwMode="auto">
          <a:xfrm>
            <a:off x="971550" y="5372795"/>
            <a:ext cx="3603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44142" name="Text Box 110"/>
          <p:cNvSpPr txBox="1">
            <a:spLocks noChangeArrowheads="1"/>
          </p:cNvSpPr>
          <p:nvPr/>
        </p:nvSpPr>
        <p:spPr bwMode="auto">
          <a:xfrm>
            <a:off x="3132138" y="5372795"/>
            <a:ext cx="431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44143" name="Text Box 111"/>
          <p:cNvSpPr txBox="1">
            <a:spLocks noChangeArrowheads="1"/>
          </p:cNvSpPr>
          <p:nvPr/>
        </p:nvSpPr>
        <p:spPr bwMode="auto">
          <a:xfrm>
            <a:off x="5435600" y="5517257"/>
            <a:ext cx="431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44144" name="Text Box 112"/>
          <p:cNvSpPr txBox="1">
            <a:spLocks noChangeArrowheads="1"/>
          </p:cNvSpPr>
          <p:nvPr/>
        </p:nvSpPr>
        <p:spPr bwMode="auto">
          <a:xfrm>
            <a:off x="7380288" y="5372795"/>
            <a:ext cx="5048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3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41" grpId="0"/>
      <p:bldP spid="44142" grpId="0"/>
      <p:bldP spid="44143" grpId="0"/>
      <p:bldP spid="441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037388"/>
            <a:ext cx="8229600" cy="4456112"/>
          </a:xfrm>
        </p:spPr>
        <p:txBody>
          <a:bodyPr/>
          <a:lstStyle/>
          <a:p>
            <a:endParaRPr lang="en-US"/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517630" y="1700808"/>
            <a:ext cx="6552728" cy="180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mãi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!”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3"/>
          <p:cNvSpPr txBox="1">
            <a:spLocks noChangeArrowheads="1"/>
          </p:cNvSpPr>
          <p:nvPr/>
        </p:nvSpPr>
        <p:spPr bwMode="auto">
          <a:xfrm>
            <a:off x="3188851" y="228749"/>
            <a:ext cx="568779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</a:rPr>
              <a:t>Trừ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</a:rPr>
              <a:t>ba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(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nhớ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một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lần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89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3"/>
          <p:cNvSpPr txBox="1">
            <a:spLocks noChangeArrowheads="1"/>
          </p:cNvSpPr>
          <p:nvPr/>
        </p:nvSpPr>
        <p:spPr bwMode="auto">
          <a:xfrm>
            <a:off x="179512" y="1721854"/>
            <a:ext cx="8481105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Toán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Trừ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ba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(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nhớ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một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lần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1104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1331913" y="161710"/>
            <a:ext cx="696704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dirty="0">
                <a:solidFill>
                  <a:srgbClr val="007E00"/>
                </a:solidFill>
                <a:latin typeface="Times New Roman" pitchFamily="18" charset="0"/>
                <a:cs typeface="Times New Roman" pitchFamily="18" charset="0"/>
              </a:rPr>
              <a:t>a)    432 – 215 = ?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545513" y="1833686"/>
            <a:ext cx="186624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000" b="1" dirty="0">
                <a:latin typeface="Times New Roman" pitchFamily="18" charset="0"/>
                <a:cs typeface="Times New Roman" pitchFamily="18" charset="0"/>
              </a:rPr>
              <a:t>432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324307" y="2195639"/>
            <a:ext cx="39786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5000" b="1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6174" name="Line 30"/>
          <p:cNvSpPr>
            <a:spLocks noChangeShapeType="1"/>
          </p:cNvSpPr>
          <p:nvPr/>
        </p:nvSpPr>
        <p:spPr bwMode="auto">
          <a:xfrm>
            <a:off x="780794" y="3473056"/>
            <a:ext cx="127092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5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2645325" y="1657429"/>
            <a:ext cx="588711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1.</a:t>
            </a: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1546452" y="3501008"/>
            <a:ext cx="50526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5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2631751" y="3023954"/>
            <a:ext cx="536614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2; 3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bằng1,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1.</a:t>
            </a:r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1304330" y="3501008"/>
            <a:ext cx="364571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5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2662238" y="4278040"/>
            <a:ext cx="51133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1230264" y="5517232"/>
            <a:ext cx="514193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dirty="0">
                <a:solidFill>
                  <a:srgbClr val="007E00"/>
                </a:solidFill>
                <a:latin typeface="Times New Roman" pitchFamily="18" charset="0"/>
                <a:cs typeface="Times New Roman" pitchFamily="18" charset="0"/>
              </a:rPr>
              <a:t>432 – 215 = </a:t>
            </a:r>
          </a:p>
        </p:txBody>
      </p:sp>
      <p:sp>
        <p:nvSpPr>
          <p:cNvPr id="6205" name="Text Box 61"/>
          <p:cNvSpPr txBox="1">
            <a:spLocks noChangeArrowheads="1"/>
          </p:cNvSpPr>
          <p:nvPr/>
        </p:nvSpPr>
        <p:spPr bwMode="auto">
          <a:xfrm>
            <a:off x="5466583" y="5481545"/>
            <a:ext cx="176971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217</a:t>
            </a:r>
          </a:p>
        </p:txBody>
      </p:sp>
      <p:sp>
        <p:nvSpPr>
          <p:cNvPr id="6208" name="Text Box 64"/>
          <p:cNvSpPr txBox="1">
            <a:spLocks noChangeArrowheads="1"/>
          </p:cNvSpPr>
          <p:nvPr/>
        </p:nvSpPr>
        <p:spPr bwMode="auto">
          <a:xfrm>
            <a:off x="589608" y="2611282"/>
            <a:ext cx="179401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000" b="1" dirty="0">
                <a:latin typeface="Times New Roman" pitchFamily="18" charset="0"/>
                <a:cs typeface="Times New Roman" pitchFamily="18" charset="0"/>
              </a:rPr>
              <a:t>215</a:t>
            </a:r>
          </a:p>
        </p:txBody>
      </p:sp>
      <p:sp>
        <p:nvSpPr>
          <p:cNvPr id="6210" name="Text Box 66"/>
          <p:cNvSpPr txBox="1">
            <a:spLocks noChangeArrowheads="1"/>
          </p:cNvSpPr>
          <p:nvPr/>
        </p:nvSpPr>
        <p:spPr bwMode="auto">
          <a:xfrm>
            <a:off x="826645" y="3501008"/>
            <a:ext cx="50526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5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0" grpId="0"/>
      <p:bldP spid="6172" grpId="0"/>
      <p:bldP spid="6174" grpId="0" animBg="1"/>
      <p:bldP spid="6175" grpId="0"/>
      <p:bldP spid="6177" grpId="0"/>
      <p:bldP spid="6178" grpId="0"/>
      <p:bldP spid="6179" grpId="0"/>
      <p:bldP spid="6180" grpId="0"/>
      <p:bldP spid="6191" grpId="0"/>
      <p:bldP spid="6205" grpId="0"/>
      <p:bldP spid="6208" grpId="0"/>
      <p:bldP spid="62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227763" y="60928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2843213" y="57340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92" name="Text Box 48"/>
          <p:cNvSpPr txBox="1">
            <a:spLocks noChangeArrowheads="1"/>
          </p:cNvSpPr>
          <p:nvPr/>
        </p:nvSpPr>
        <p:spPr bwMode="auto">
          <a:xfrm>
            <a:off x="1907380" y="188640"/>
            <a:ext cx="662505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dirty="0">
                <a:solidFill>
                  <a:srgbClr val="007E00"/>
                </a:solidFill>
                <a:latin typeface="Times New Roman" pitchFamily="18" charset="0"/>
                <a:cs typeface="Times New Roman" pitchFamily="18" charset="0"/>
              </a:rPr>
              <a:t>b) 627 – 143 = ?</a:t>
            </a:r>
          </a:p>
        </p:txBody>
      </p:sp>
      <p:sp>
        <p:nvSpPr>
          <p:cNvPr id="6194" name="Text Box 50"/>
          <p:cNvSpPr txBox="1">
            <a:spLocks noChangeArrowheads="1"/>
          </p:cNvSpPr>
          <p:nvPr/>
        </p:nvSpPr>
        <p:spPr bwMode="auto">
          <a:xfrm>
            <a:off x="562107" y="2347710"/>
            <a:ext cx="205898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000" b="1" dirty="0">
                <a:latin typeface="Times New Roman" pitchFamily="18" charset="0"/>
                <a:cs typeface="Times New Roman" pitchFamily="18" charset="0"/>
              </a:rPr>
              <a:t>143</a:t>
            </a:r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4264025" y="6184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96" name="Line 52"/>
          <p:cNvSpPr>
            <a:spLocks noChangeShapeType="1"/>
          </p:cNvSpPr>
          <p:nvPr/>
        </p:nvSpPr>
        <p:spPr bwMode="auto">
          <a:xfrm>
            <a:off x="811212" y="3209484"/>
            <a:ext cx="138452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97" name="Text Box 53"/>
          <p:cNvSpPr txBox="1">
            <a:spLocks noChangeArrowheads="1"/>
          </p:cNvSpPr>
          <p:nvPr/>
        </p:nvSpPr>
        <p:spPr bwMode="auto">
          <a:xfrm>
            <a:off x="612279" y="1806440"/>
            <a:ext cx="39786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5000" b="1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3059832" y="1772816"/>
            <a:ext cx="51133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4.</a:t>
            </a:r>
          </a:p>
        </p:txBody>
      </p:sp>
      <p:sp>
        <p:nvSpPr>
          <p:cNvPr id="6200" name="Text Box 56"/>
          <p:cNvSpPr txBox="1">
            <a:spLocks noChangeArrowheads="1"/>
          </p:cNvSpPr>
          <p:nvPr/>
        </p:nvSpPr>
        <p:spPr bwMode="auto">
          <a:xfrm>
            <a:off x="1654746" y="3209484"/>
            <a:ext cx="50526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5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201" name="Text Box 57"/>
          <p:cNvSpPr txBox="1">
            <a:spLocks noChangeArrowheads="1"/>
          </p:cNvSpPr>
          <p:nvPr/>
        </p:nvSpPr>
        <p:spPr bwMode="auto">
          <a:xfrm>
            <a:off x="3059831" y="2783830"/>
            <a:ext cx="547260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1.</a:t>
            </a:r>
          </a:p>
        </p:txBody>
      </p:sp>
      <p:sp>
        <p:nvSpPr>
          <p:cNvPr id="6203" name="Text Box 59"/>
          <p:cNvSpPr txBox="1">
            <a:spLocks noChangeArrowheads="1"/>
          </p:cNvSpPr>
          <p:nvPr/>
        </p:nvSpPr>
        <p:spPr bwMode="auto">
          <a:xfrm>
            <a:off x="3059832" y="4210484"/>
            <a:ext cx="518499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2; 6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4.</a:t>
            </a:r>
          </a:p>
        </p:txBody>
      </p:sp>
      <p:sp>
        <p:nvSpPr>
          <p:cNvPr id="6206" name="Text Box 62"/>
          <p:cNvSpPr txBox="1">
            <a:spLocks noChangeArrowheads="1"/>
          </p:cNvSpPr>
          <p:nvPr/>
        </p:nvSpPr>
        <p:spPr bwMode="auto">
          <a:xfrm>
            <a:off x="1907380" y="5616778"/>
            <a:ext cx="575945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>
                <a:solidFill>
                  <a:srgbClr val="007E00"/>
                </a:solidFill>
                <a:latin typeface="Times New Roman" pitchFamily="18" charset="0"/>
                <a:cs typeface="Times New Roman" pitchFamily="18" charset="0"/>
              </a:rPr>
              <a:t>627 – 143 = 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484</a:t>
            </a:r>
          </a:p>
        </p:txBody>
      </p:sp>
      <p:sp>
        <p:nvSpPr>
          <p:cNvPr id="6211" name="Text Box 67"/>
          <p:cNvSpPr txBox="1">
            <a:spLocks noChangeArrowheads="1"/>
          </p:cNvSpPr>
          <p:nvPr/>
        </p:nvSpPr>
        <p:spPr bwMode="auto">
          <a:xfrm>
            <a:off x="811212" y="1552001"/>
            <a:ext cx="164518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000" b="1" dirty="0">
                <a:latin typeface="Times New Roman" pitchFamily="18" charset="0"/>
                <a:cs typeface="Times New Roman" pitchFamily="18" charset="0"/>
              </a:rPr>
              <a:t>627</a:t>
            </a:r>
          </a:p>
        </p:txBody>
      </p:sp>
      <p:sp>
        <p:nvSpPr>
          <p:cNvPr id="6213" name="Text Box 69"/>
          <p:cNvSpPr txBox="1">
            <a:spLocks noChangeArrowheads="1"/>
          </p:cNvSpPr>
          <p:nvPr/>
        </p:nvSpPr>
        <p:spPr bwMode="auto">
          <a:xfrm>
            <a:off x="978489" y="3213592"/>
            <a:ext cx="38258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5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214" name="Text Box 70"/>
          <p:cNvSpPr txBox="1">
            <a:spLocks noChangeArrowheads="1"/>
          </p:cNvSpPr>
          <p:nvPr/>
        </p:nvSpPr>
        <p:spPr bwMode="auto">
          <a:xfrm>
            <a:off x="1316360" y="3209484"/>
            <a:ext cx="50526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5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64654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6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2000"/>
                                        <p:tgtEl>
                                          <p:spTgt spid="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2" grpId="0"/>
      <p:bldP spid="6194" grpId="0"/>
      <p:bldP spid="6196" grpId="0" animBg="1"/>
      <p:bldP spid="6197" grpId="0"/>
      <p:bldP spid="6198" grpId="0"/>
      <p:bldP spid="6200" grpId="0"/>
      <p:bldP spid="6201" grpId="0"/>
      <p:bldP spid="6203" grpId="0"/>
      <p:bldP spid="6206" grpId="0"/>
      <p:bldP spid="6211" grpId="0"/>
      <p:bldP spid="6213" grpId="0"/>
      <p:bldP spid="62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16632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6732588" y="1412875"/>
            <a:ext cx="100806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627</a:t>
            </a:r>
          </a:p>
          <a:p>
            <a:r>
              <a:rPr lang="en-US" sz="3200" dirty="0">
                <a:solidFill>
                  <a:srgbClr val="0000FF"/>
                </a:solidFill>
              </a:rPr>
              <a:t>143</a:t>
            </a:r>
          </a:p>
          <a:p>
            <a:r>
              <a:rPr lang="en-US" sz="3200" dirty="0">
                <a:solidFill>
                  <a:srgbClr val="FF0000"/>
                </a:solidFill>
              </a:rPr>
              <a:t>484</a:t>
            </a: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1763713" y="22050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2700338" y="1412875"/>
            <a:ext cx="106203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432</a:t>
            </a:r>
          </a:p>
          <a:p>
            <a:r>
              <a:rPr lang="en-US" sz="3200" dirty="0">
                <a:solidFill>
                  <a:srgbClr val="0000FF"/>
                </a:solidFill>
              </a:rPr>
              <a:t>215</a:t>
            </a:r>
          </a:p>
          <a:p>
            <a:r>
              <a:rPr lang="en-US" sz="3200" dirty="0">
                <a:solidFill>
                  <a:srgbClr val="FF0000"/>
                </a:solidFill>
              </a:rPr>
              <a:t>217</a:t>
            </a:r>
          </a:p>
        </p:txBody>
      </p:sp>
      <p:sp>
        <p:nvSpPr>
          <p:cNvPr id="6" name="Line 16"/>
          <p:cNvSpPr>
            <a:spLocks noChangeShapeType="1"/>
          </p:cNvSpPr>
          <p:nvPr/>
        </p:nvSpPr>
        <p:spPr bwMode="auto">
          <a:xfrm>
            <a:off x="2339975" y="2492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7"/>
          <p:cNvSpPr>
            <a:spLocks noChangeShapeType="1"/>
          </p:cNvSpPr>
          <p:nvPr/>
        </p:nvSpPr>
        <p:spPr bwMode="auto">
          <a:xfrm flipV="1">
            <a:off x="2664569" y="2420938"/>
            <a:ext cx="97132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>
            <a:off x="2051050" y="24923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20"/>
          <p:cNvSpPr>
            <a:spLocks noChangeShapeType="1"/>
          </p:cNvSpPr>
          <p:nvPr/>
        </p:nvSpPr>
        <p:spPr bwMode="auto">
          <a:xfrm>
            <a:off x="6696124" y="2420938"/>
            <a:ext cx="9002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21"/>
          <p:cNvSpPr>
            <a:spLocks noChangeShapeType="1"/>
          </p:cNvSpPr>
          <p:nvPr/>
        </p:nvSpPr>
        <p:spPr bwMode="auto">
          <a:xfrm>
            <a:off x="6588224" y="1989138"/>
            <a:ext cx="215801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24"/>
          <p:cNvSpPr>
            <a:spLocks noChangeShapeType="1"/>
          </p:cNvSpPr>
          <p:nvPr/>
        </p:nvSpPr>
        <p:spPr bwMode="auto">
          <a:xfrm>
            <a:off x="2555776" y="1989138"/>
            <a:ext cx="217587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25"/>
          <p:cNvSpPr>
            <a:spLocks noChangeArrowheads="1"/>
          </p:cNvSpPr>
          <p:nvPr/>
        </p:nvSpPr>
        <p:spPr bwMode="auto">
          <a:xfrm>
            <a:off x="1511881" y="967715"/>
            <a:ext cx="5036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a)</a:t>
            </a:r>
          </a:p>
        </p:txBody>
      </p:sp>
      <p:sp>
        <p:nvSpPr>
          <p:cNvPr id="13" name="Rectangle 26"/>
          <p:cNvSpPr>
            <a:spLocks noChangeArrowheads="1"/>
          </p:cNvSpPr>
          <p:nvPr/>
        </p:nvSpPr>
        <p:spPr bwMode="auto">
          <a:xfrm>
            <a:off x="4982942" y="973308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b)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832466"/>
              </p:ext>
            </p:extLst>
          </p:nvPr>
        </p:nvGraphicFramePr>
        <p:xfrm>
          <a:off x="323528" y="2982535"/>
          <a:ext cx="8640960" cy="3596640"/>
        </p:xfrm>
        <a:graphic>
          <a:graphicData uri="http://schemas.openxmlformats.org/drawingml/2006/table">
            <a:tbl>
              <a:tblPr firstRow="1" bandRow="1"/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4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Giống</a:t>
                      </a:r>
                      <a:r>
                        <a:rPr lang="en-US" sz="3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nhau</a:t>
                      </a:r>
                      <a:endParaRPr lang="en-US" sz="3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E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Khác</a:t>
                      </a:r>
                      <a:r>
                        <a:rPr lang="en-US" sz="3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nhau</a:t>
                      </a:r>
                      <a:endParaRPr lang="en-US" sz="3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E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5947">
                <a:tc>
                  <a:txBody>
                    <a:bodyPr/>
                    <a:lstStyle/>
                    <a:p>
                      <a:r>
                        <a:rPr lang="en-US" sz="3200" dirty="0" err="1">
                          <a:latin typeface="Times New Roman" pitchFamily="18" charset="0"/>
                          <a:cs typeface="Times New Roman" pitchFamily="18" charset="0"/>
                        </a:rPr>
                        <a:t>Đều</a:t>
                      </a:r>
                      <a:r>
                        <a:rPr lang="en-US" sz="32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32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phép</a:t>
                      </a:r>
                      <a:r>
                        <a:rPr lang="en-US" sz="32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tính</a:t>
                      </a:r>
                      <a:r>
                        <a:rPr lang="en-US" sz="32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trừ</a:t>
                      </a:r>
                      <a:r>
                        <a:rPr lang="en-US" sz="32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32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32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3200" baseline="0" dirty="0">
                          <a:latin typeface="Times New Roman" pitchFamily="18" charset="0"/>
                          <a:cs typeface="Times New Roman" pitchFamily="18" charset="0"/>
                        </a:rPr>
                        <a:t> 3 </a:t>
                      </a:r>
                      <a:r>
                        <a:rPr lang="en-US" sz="32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lang="en-US" sz="32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3200" baseline="0" dirty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32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32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nhớ</a:t>
                      </a:r>
                      <a:r>
                        <a:rPr lang="en-US" sz="3200" baseline="0" dirty="0">
                          <a:latin typeface="Times New Roman" pitchFamily="18" charset="0"/>
                          <a:cs typeface="Times New Roman" pitchFamily="18" charset="0"/>
                        </a:rPr>
                        <a:t> 1 </a:t>
                      </a:r>
                      <a:r>
                        <a:rPr lang="en-US" sz="32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lần</a:t>
                      </a:r>
                      <a:r>
                        <a:rPr lang="en-US" sz="3200" baseline="0" dirty="0"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Phép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trừ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432 - 215 = 217 </a:t>
                      </a:r>
                      <a:r>
                        <a:rPr lang="en-US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là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phép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trừ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có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nhớ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 </a:t>
                      </a:r>
                      <a:r>
                        <a:rPr lang="en-US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lần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ở </a:t>
                      </a:r>
                      <a:r>
                        <a:rPr lang="en-US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hàng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chục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lang="en-US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Phép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trừ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627 - 143 = 484 </a:t>
                      </a:r>
                      <a:r>
                        <a:rPr lang="en-US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là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phép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trừ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có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nhớ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 </a:t>
                      </a:r>
                      <a:r>
                        <a:rPr lang="en-US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lần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ở </a:t>
                      </a:r>
                      <a:r>
                        <a:rPr lang="en-US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hàng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2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trăm</a:t>
                      </a:r>
                      <a:endParaRPr lang="en-US" sz="320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15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 animBg="1"/>
      <p:bldP spid="9" grpId="0" animBg="1"/>
      <p:bldP spid="10" grpId="0" animBg="1"/>
      <p:bldP spid="11" grpId="0" animBg="1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836712"/>
            <a:ext cx="58326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baseline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aseline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600" baseline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aseline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aseline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aseline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baseline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aseline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aseline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baseline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aseline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600" baseline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baseline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baseline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99775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636962" y="908720"/>
            <a:ext cx="2720975" cy="673100"/>
          </a:xfrm>
        </p:spPr>
        <p:txBody>
          <a:bodyPr>
            <a:normAutofit fontScale="90000"/>
          </a:bodyPr>
          <a:lstStyle/>
          <a:p>
            <a:r>
              <a:rPr lang="en-US" sz="4000">
                <a:solidFill>
                  <a:srgbClr val="007E00"/>
                </a:solidFill>
                <a:latin typeface="Times New Roman" pitchFamily="18" charset="0"/>
              </a:rPr>
              <a:t>Bài tập :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 flipV="1">
            <a:off x="1998271" y="1789893"/>
            <a:ext cx="457438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square">
            <a:spAutoFit/>
          </a:bodyPr>
          <a:lstStyle/>
          <a:p>
            <a:r>
              <a:rPr lang="en-US" sz="4000" b="1" u="sng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4000" b="1" u="sng" dirty="0">
                <a:solidFill>
                  <a:srgbClr val="FF0000"/>
                </a:solidFill>
                <a:latin typeface="Times New Roman" pitchFamily="18" charset="0"/>
              </a:rPr>
              <a:t> 1: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3283744" y="3475836"/>
            <a:ext cx="863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3139281" y="3980661"/>
            <a:ext cx="863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1304131" y="8638386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5660231" y="8949536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7676356" y="9597236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6020594" y="902097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4004469" y="9092411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1" name="Text Box 47"/>
          <p:cNvSpPr txBox="1">
            <a:spLocks noChangeArrowheads="1"/>
          </p:cNvSpPr>
          <p:nvPr/>
        </p:nvSpPr>
        <p:spPr bwMode="auto">
          <a:xfrm>
            <a:off x="2851944" y="3609186"/>
            <a:ext cx="936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>
              <a:latin typeface="Arial" charset="0"/>
            </a:endParaRPr>
          </a:p>
        </p:txBody>
      </p:sp>
      <p:sp>
        <p:nvSpPr>
          <p:cNvPr id="11326" name="Line 62"/>
          <p:cNvSpPr>
            <a:spLocks noChangeShapeType="1"/>
          </p:cNvSpPr>
          <p:nvPr/>
        </p:nvSpPr>
        <p:spPr bwMode="auto">
          <a:xfrm>
            <a:off x="1843881" y="902097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27" name="Line 63"/>
          <p:cNvSpPr>
            <a:spLocks noChangeShapeType="1"/>
          </p:cNvSpPr>
          <p:nvPr/>
        </p:nvSpPr>
        <p:spPr bwMode="auto">
          <a:xfrm>
            <a:off x="9332119" y="8949536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28" name="Line 64"/>
          <p:cNvSpPr>
            <a:spLocks noChangeShapeType="1"/>
          </p:cNvSpPr>
          <p:nvPr/>
        </p:nvSpPr>
        <p:spPr bwMode="auto">
          <a:xfrm>
            <a:off x="7676356" y="945277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29" name="Line 65"/>
          <p:cNvSpPr>
            <a:spLocks noChangeShapeType="1"/>
          </p:cNvSpPr>
          <p:nvPr/>
        </p:nvSpPr>
        <p:spPr bwMode="auto">
          <a:xfrm>
            <a:off x="5660231" y="902097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0" name="Line 66"/>
          <p:cNvSpPr>
            <a:spLocks noChangeShapeType="1"/>
          </p:cNvSpPr>
          <p:nvPr/>
        </p:nvSpPr>
        <p:spPr bwMode="auto">
          <a:xfrm>
            <a:off x="3715544" y="9092411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51" name="Text Box 87"/>
          <p:cNvSpPr txBox="1">
            <a:spLocks noChangeArrowheads="1"/>
          </p:cNvSpPr>
          <p:nvPr/>
        </p:nvSpPr>
        <p:spPr bwMode="auto">
          <a:xfrm>
            <a:off x="1915319" y="3404398"/>
            <a:ext cx="8532812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  541        422          564</a:t>
            </a:r>
          </a:p>
          <a:p>
            <a:pPr>
              <a:spcBef>
                <a:spcPct val="50000"/>
              </a:spcBef>
            </a:pPr>
            <a:r>
              <a:rPr lang="en-US" sz="2800" dirty="0"/>
              <a:t>  </a:t>
            </a:r>
            <a:r>
              <a:rPr lang="en-US" sz="2800" u="sng" dirty="0"/>
              <a:t>127</a:t>
            </a:r>
            <a:r>
              <a:rPr lang="en-US" sz="2800" dirty="0"/>
              <a:t>        </a:t>
            </a:r>
            <a:r>
              <a:rPr lang="en-US" sz="2800" u="sng" dirty="0"/>
              <a:t>114</a:t>
            </a:r>
            <a:r>
              <a:rPr lang="en-US" sz="2800" dirty="0"/>
              <a:t>          </a:t>
            </a:r>
            <a:r>
              <a:rPr lang="en-US" sz="2800" u="sng" dirty="0"/>
              <a:t>215</a:t>
            </a:r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1988344" y="3691736"/>
            <a:ext cx="346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/>
              <a:t>-</a:t>
            </a:r>
          </a:p>
        </p:txBody>
      </p: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3572669" y="3691736"/>
            <a:ext cx="346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-</a:t>
            </a:r>
          </a:p>
        </p:txBody>
      </p:sp>
      <p:sp>
        <p:nvSpPr>
          <p:cNvPr id="11356" name="Text Box 92"/>
          <p:cNvSpPr txBox="1">
            <a:spLocks noChangeArrowheads="1"/>
          </p:cNvSpPr>
          <p:nvPr/>
        </p:nvSpPr>
        <p:spPr bwMode="auto">
          <a:xfrm>
            <a:off x="5444331" y="3691736"/>
            <a:ext cx="346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-</a:t>
            </a:r>
          </a:p>
        </p:txBody>
      </p:sp>
      <p:sp>
        <p:nvSpPr>
          <p:cNvPr id="11360" name="Text Box 96"/>
          <p:cNvSpPr txBox="1">
            <a:spLocks noChangeArrowheads="1"/>
          </p:cNvSpPr>
          <p:nvPr/>
        </p:nvSpPr>
        <p:spPr bwMode="auto">
          <a:xfrm>
            <a:off x="2131219" y="4556923"/>
            <a:ext cx="10080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</a:rPr>
              <a:t>414</a:t>
            </a:r>
          </a:p>
        </p:txBody>
      </p:sp>
      <p:sp>
        <p:nvSpPr>
          <p:cNvPr id="11361" name="Text Box 97"/>
          <p:cNvSpPr txBox="1">
            <a:spLocks noChangeArrowheads="1"/>
          </p:cNvSpPr>
          <p:nvPr/>
        </p:nvSpPr>
        <p:spPr bwMode="auto">
          <a:xfrm>
            <a:off x="3860006" y="4556923"/>
            <a:ext cx="8651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</a:rPr>
              <a:t>308</a:t>
            </a:r>
          </a:p>
        </p:txBody>
      </p:sp>
      <p:sp>
        <p:nvSpPr>
          <p:cNvPr id="11362" name="Text Box 98"/>
          <p:cNvSpPr txBox="1">
            <a:spLocks noChangeArrowheads="1"/>
          </p:cNvSpPr>
          <p:nvPr/>
        </p:nvSpPr>
        <p:spPr bwMode="auto">
          <a:xfrm>
            <a:off x="5747544" y="4556923"/>
            <a:ext cx="920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</a:rPr>
              <a:t>349</a:t>
            </a:r>
          </a:p>
        </p:txBody>
      </p:sp>
      <p:sp>
        <p:nvSpPr>
          <p:cNvPr id="11366" name="Text Box 102"/>
          <p:cNvSpPr txBox="1">
            <a:spLocks noChangeArrowheads="1"/>
          </p:cNvSpPr>
          <p:nvPr/>
        </p:nvSpPr>
        <p:spPr bwMode="auto">
          <a:xfrm>
            <a:off x="1627981" y="8114511"/>
            <a:ext cx="8820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53017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2" name="Text Box 18"/>
          <p:cNvSpPr txBox="1">
            <a:spLocks noChangeArrowheads="1"/>
          </p:cNvSpPr>
          <p:nvPr/>
        </p:nvSpPr>
        <p:spPr bwMode="auto">
          <a:xfrm flipV="1">
            <a:off x="611560" y="332656"/>
            <a:ext cx="457438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square">
            <a:spAutoFit/>
          </a:bodyPr>
          <a:lstStyle/>
          <a:p>
            <a:r>
              <a:rPr lang="en-US" sz="4000" b="1" u="sng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4000" b="1" u="sng" dirty="0">
                <a:solidFill>
                  <a:srgbClr val="FF0000"/>
                </a:solidFill>
                <a:latin typeface="Times New Roman" pitchFamily="18" charset="0"/>
              </a:rPr>
              <a:t> 1: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3283744" y="3475836"/>
            <a:ext cx="863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3139281" y="3980661"/>
            <a:ext cx="863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1304131" y="8638386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5660231" y="8949536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7676356" y="9597236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6020594" y="902097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4004469" y="9092411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1" name="Text Box 47"/>
          <p:cNvSpPr txBox="1">
            <a:spLocks noChangeArrowheads="1"/>
          </p:cNvSpPr>
          <p:nvPr/>
        </p:nvSpPr>
        <p:spPr bwMode="auto">
          <a:xfrm>
            <a:off x="2851944" y="3609186"/>
            <a:ext cx="936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>
              <a:latin typeface="Arial" charset="0"/>
            </a:endParaRPr>
          </a:p>
        </p:txBody>
      </p:sp>
      <p:sp>
        <p:nvSpPr>
          <p:cNvPr id="11326" name="Line 62"/>
          <p:cNvSpPr>
            <a:spLocks noChangeShapeType="1"/>
          </p:cNvSpPr>
          <p:nvPr/>
        </p:nvSpPr>
        <p:spPr bwMode="auto">
          <a:xfrm>
            <a:off x="1843881" y="902097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27" name="Line 63"/>
          <p:cNvSpPr>
            <a:spLocks noChangeShapeType="1"/>
          </p:cNvSpPr>
          <p:nvPr/>
        </p:nvSpPr>
        <p:spPr bwMode="auto">
          <a:xfrm>
            <a:off x="9332119" y="8949536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28" name="Line 64"/>
          <p:cNvSpPr>
            <a:spLocks noChangeShapeType="1"/>
          </p:cNvSpPr>
          <p:nvPr/>
        </p:nvSpPr>
        <p:spPr bwMode="auto">
          <a:xfrm>
            <a:off x="7676356" y="945277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29" name="Line 65"/>
          <p:cNvSpPr>
            <a:spLocks noChangeShapeType="1"/>
          </p:cNvSpPr>
          <p:nvPr/>
        </p:nvSpPr>
        <p:spPr bwMode="auto">
          <a:xfrm>
            <a:off x="5660231" y="902097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0" name="Line 66"/>
          <p:cNvSpPr>
            <a:spLocks noChangeShapeType="1"/>
          </p:cNvSpPr>
          <p:nvPr/>
        </p:nvSpPr>
        <p:spPr bwMode="auto">
          <a:xfrm>
            <a:off x="3715544" y="9092411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51" name="Text Box 87"/>
          <p:cNvSpPr txBox="1">
            <a:spLocks noChangeArrowheads="1"/>
          </p:cNvSpPr>
          <p:nvPr/>
        </p:nvSpPr>
        <p:spPr bwMode="auto">
          <a:xfrm>
            <a:off x="323528" y="1476449"/>
            <a:ext cx="8532812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  541        422          564       783       694       </a:t>
            </a:r>
          </a:p>
          <a:p>
            <a:pPr>
              <a:spcBef>
                <a:spcPct val="50000"/>
              </a:spcBef>
            </a:pPr>
            <a:r>
              <a:rPr lang="en-US" sz="2800" dirty="0"/>
              <a:t>  </a:t>
            </a:r>
            <a:r>
              <a:rPr lang="en-US" sz="2800" u="sng" dirty="0"/>
              <a:t>127</a:t>
            </a:r>
            <a:r>
              <a:rPr lang="en-US" sz="2800" dirty="0"/>
              <a:t>        </a:t>
            </a:r>
            <a:r>
              <a:rPr lang="en-US" sz="2800" u="sng" dirty="0"/>
              <a:t>114</a:t>
            </a:r>
            <a:r>
              <a:rPr lang="en-US" sz="2800" dirty="0"/>
              <a:t>          </a:t>
            </a:r>
            <a:r>
              <a:rPr lang="en-US" sz="2800" u="sng" dirty="0"/>
              <a:t>215</a:t>
            </a:r>
            <a:r>
              <a:rPr lang="en-US" sz="2800" dirty="0"/>
              <a:t>       </a:t>
            </a:r>
            <a:r>
              <a:rPr lang="en-US" sz="2800" u="sng" dirty="0"/>
              <a:t>356</a:t>
            </a:r>
            <a:r>
              <a:rPr lang="en-US" sz="2800" dirty="0"/>
              <a:t>       </a:t>
            </a:r>
            <a:r>
              <a:rPr lang="en-US" sz="2800" u="sng" dirty="0"/>
              <a:t>237</a:t>
            </a:r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395536" y="1829768"/>
            <a:ext cx="346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dirty="0"/>
              <a:t>-</a:t>
            </a:r>
          </a:p>
        </p:txBody>
      </p: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2051720" y="1844824"/>
            <a:ext cx="346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/>
              <a:t>-</a:t>
            </a:r>
          </a:p>
        </p:txBody>
      </p:sp>
      <p:sp>
        <p:nvSpPr>
          <p:cNvPr id="11356" name="Text Box 92"/>
          <p:cNvSpPr txBox="1">
            <a:spLocks noChangeArrowheads="1"/>
          </p:cNvSpPr>
          <p:nvPr/>
        </p:nvSpPr>
        <p:spPr bwMode="auto">
          <a:xfrm>
            <a:off x="3995936" y="1844824"/>
            <a:ext cx="346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-</a:t>
            </a:r>
          </a:p>
        </p:txBody>
      </p:sp>
      <p:sp>
        <p:nvSpPr>
          <p:cNvPr id="11360" name="Text Box 96"/>
          <p:cNvSpPr txBox="1">
            <a:spLocks noChangeArrowheads="1"/>
          </p:cNvSpPr>
          <p:nvPr/>
        </p:nvSpPr>
        <p:spPr bwMode="auto">
          <a:xfrm>
            <a:off x="611560" y="2636912"/>
            <a:ext cx="10080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3300"/>
                </a:solidFill>
              </a:rPr>
              <a:t>414</a:t>
            </a:r>
          </a:p>
        </p:txBody>
      </p:sp>
      <p:sp>
        <p:nvSpPr>
          <p:cNvPr id="11361" name="Text Box 97"/>
          <p:cNvSpPr txBox="1">
            <a:spLocks noChangeArrowheads="1"/>
          </p:cNvSpPr>
          <p:nvPr/>
        </p:nvSpPr>
        <p:spPr bwMode="auto">
          <a:xfrm>
            <a:off x="2267744" y="2636912"/>
            <a:ext cx="8651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3300"/>
                </a:solidFill>
              </a:rPr>
              <a:t>308</a:t>
            </a:r>
          </a:p>
        </p:txBody>
      </p:sp>
      <p:sp>
        <p:nvSpPr>
          <p:cNvPr id="11362" name="Text Box 98"/>
          <p:cNvSpPr txBox="1">
            <a:spLocks noChangeArrowheads="1"/>
          </p:cNvSpPr>
          <p:nvPr/>
        </p:nvSpPr>
        <p:spPr bwMode="auto">
          <a:xfrm>
            <a:off x="4211960" y="2693863"/>
            <a:ext cx="920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3300"/>
                </a:solidFill>
              </a:rPr>
              <a:t>349</a:t>
            </a:r>
          </a:p>
        </p:txBody>
      </p:sp>
      <p:sp>
        <p:nvSpPr>
          <p:cNvPr id="11366" name="Text Box 102"/>
          <p:cNvSpPr txBox="1">
            <a:spLocks noChangeArrowheads="1"/>
          </p:cNvSpPr>
          <p:nvPr/>
        </p:nvSpPr>
        <p:spPr bwMode="auto">
          <a:xfrm>
            <a:off x="1627981" y="8114511"/>
            <a:ext cx="8820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28" name="Text Box 92"/>
          <p:cNvSpPr txBox="1">
            <a:spLocks noChangeArrowheads="1"/>
          </p:cNvSpPr>
          <p:nvPr/>
        </p:nvSpPr>
        <p:spPr bwMode="auto">
          <a:xfrm>
            <a:off x="5522069" y="1844824"/>
            <a:ext cx="346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/>
              <a:t>-</a:t>
            </a:r>
          </a:p>
        </p:txBody>
      </p:sp>
      <p:sp>
        <p:nvSpPr>
          <p:cNvPr id="29" name="Text Box 92"/>
          <p:cNvSpPr txBox="1">
            <a:spLocks noChangeArrowheads="1"/>
          </p:cNvSpPr>
          <p:nvPr/>
        </p:nvSpPr>
        <p:spPr bwMode="auto">
          <a:xfrm>
            <a:off x="7034237" y="1844824"/>
            <a:ext cx="346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-</a:t>
            </a:r>
          </a:p>
        </p:txBody>
      </p:sp>
      <p:sp>
        <p:nvSpPr>
          <p:cNvPr id="30" name="Text Box 98"/>
          <p:cNvSpPr txBox="1">
            <a:spLocks noChangeArrowheads="1"/>
          </p:cNvSpPr>
          <p:nvPr/>
        </p:nvSpPr>
        <p:spPr bwMode="auto">
          <a:xfrm>
            <a:off x="5811490" y="2636912"/>
            <a:ext cx="9207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3300"/>
                </a:solidFill>
              </a:rPr>
              <a:t>427</a:t>
            </a:r>
          </a:p>
        </p:txBody>
      </p:sp>
      <p:sp>
        <p:nvSpPr>
          <p:cNvPr id="31" name="Text Box 98"/>
          <p:cNvSpPr txBox="1">
            <a:spLocks noChangeArrowheads="1"/>
          </p:cNvSpPr>
          <p:nvPr/>
        </p:nvSpPr>
        <p:spPr bwMode="auto">
          <a:xfrm>
            <a:off x="7323658" y="2636912"/>
            <a:ext cx="920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3300"/>
                </a:solidFill>
              </a:rPr>
              <a:t>457</a:t>
            </a:r>
          </a:p>
        </p:txBody>
      </p:sp>
    </p:spTree>
    <p:extLst>
      <p:ext uri="{BB962C8B-B14F-4D97-AF65-F5344CB8AC3E}">
        <p14:creationId xmlns:p14="http://schemas.microsoft.com/office/powerpoint/2010/main" val="773868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1235</TotalTime>
  <Words>509</Words>
  <Application>Microsoft Office PowerPoint</Application>
  <PresentationFormat>On-screen Show (4:3)</PresentationFormat>
  <Paragraphs>118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Times New Roman</vt:lpstr>
      <vt:lpstr>Verdana</vt:lpstr>
      <vt:lpstr>Wingdings</vt:lpstr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tập :</vt:lpstr>
      <vt:lpstr>PowerPoint Presentation</vt:lpstr>
      <vt:lpstr>PowerPoint Presentation</vt:lpstr>
      <vt:lpstr>Bài 3:</vt:lpstr>
      <vt:lpstr>PowerPoint Presentation</vt:lpstr>
      <vt:lpstr>Trò chơi: Rung chuông vàng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mới</dc:title>
  <dc:creator>tinhoc</dc:creator>
  <cp:lastModifiedBy>Doan</cp:lastModifiedBy>
  <cp:revision>95</cp:revision>
  <dcterms:created xsi:type="dcterms:W3CDTF">2010-06-11T08:55:21Z</dcterms:created>
  <dcterms:modified xsi:type="dcterms:W3CDTF">2021-10-31T14:57:09Z</dcterms:modified>
</cp:coreProperties>
</file>