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4"/>
  </p:notesMasterIdLst>
  <p:sldIdLst>
    <p:sldId id="3269" r:id="rId5"/>
    <p:sldId id="256" r:id="rId6"/>
    <p:sldId id="281" r:id="rId7"/>
    <p:sldId id="282" r:id="rId8"/>
    <p:sldId id="425" r:id="rId9"/>
    <p:sldId id="264" r:id="rId10"/>
    <p:sldId id="257" r:id="rId11"/>
    <p:sldId id="274" r:id="rId12"/>
    <p:sldId id="275" r:id="rId13"/>
    <p:sldId id="276" r:id="rId14"/>
    <p:sldId id="277" r:id="rId15"/>
    <p:sldId id="272" r:id="rId16"/>
    <p:sldId id="3268" r:id="rId17"/>
    <p:sldId id="278" r:id="rId18"/>
    <p:sldId id="280" r:id="rId19"/>
    <p:sldId id="260" r:id="rId20"/>
    <p:sldId id="3267" r:id="rId21"/>
    <p:sldId id="26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58" autoAdjust="0"/>
    <p:restoredTop sz="93950" autoAdjust="0"/>
  </p:normalViewPr>
  <p:slideViewPr>
    <p:cSldViewPr snapToGrid="0">
      <p:cViewPr varScale="1">
        <p:scale>
          <a:sx n="64" d="100"/>
          <a:sy n="64" d="100"/>
        </p:scale>
        <p:origin x="412"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410672-AB2C-4B15-8A81-455247B6250E}" type="slidenum">
              <a:rPr lang="en-US" smtClean="0"/>
              <a:t>3</a:t>
            </a:fld>
            <a:endParaRPr lang="en-US"/>
          </a:p>
        </p:txBody>
      </p:sp>
    </p:spTree>
    <p:extLst>
      <p:ext uri="{BB962C8B-B14F-4D97-AF65-F5344CB8AC3E}">
        <p14:creationId xmlns:p14="http://schemas.microsoft.com/office/powerpoint/2010/main" val="381767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52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8292011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6210478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1825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96788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6360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326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png"/><Relationship Id="rId3" Type="http://schemas.openxmlformats.org/officeDocument/2006/relationships/slideLayout" Target="../slideLayouts/slideLayout2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18.emf"/><Relationship Id="rId10" Type="http://schemas.openxmlformats.org/officeDocument/2006/relationships/image" Target="../media/image38.png"/><Relationship Id="rId4" Type="http://schemas.openxmlformats.org/officeDocument/2006/relationships/image" Target="../media/image17.emf"/><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3D6F8-2714-4CD9-B5FE-AAA64AF92FDE}"/>
              </a:ext>
            </a:extLst>
          </p:cNvPr>
          <p:cNvSpPr>
            <a:spLocks noGrp="1"/>
          </p:cNvSpPr>
          <p:nvPr>
            <p:ph idx="1"/>
          </p:nvPr>
        </p:nvSpPr>
        <p:spPr>
          <a:xfrm>
            <a:off x="2955235" y="1090129"/>
            <a:ext cx="5989983" cy="4351338"/>
          </a:xfrm>
        </p:spPr>
        <p:txBody>
          <a:bodyPr>
            <a:normAutofit/>
          </a:bodyPr>
          <a:lstStyle/>
          <a:p>
            <a:pPr marL="0" indent="0" algn="ctr">
              <a:buNone/>
            </a:pPr>
            <a:r>
              <a:rPr lang="en-US" sz="4400">
                <a:solidFill>
                  <a:srgbClr val="00B050"/>
                </a:solidFill>
                <a:latin typeface="Times New Roman" panose="02020603050405020304" pitchFamily="18" charset="0"/>
                <a:cs typeface="Times New Roman" panose="02020603050405020304" pitchFamily="18" charset="0"/>
              </a:rPr>
              <a:t>Các con chuẩn bị</a:t>
            </a:r>
          </a:p>
          <a:p>
            <a:r>
              <a:rPr lang="en-US" sz="4400">
                <a:solidFill>
                  <a:srgbClr val="FF0000"/>
                </a:solidFill>
                <a:latin typeface="Times New Roman" panose="02020603050405020304" pitchFamily="18" charset="0"/>
                <a:cs typeface="Times New Roman" panose="02020603050405020304" pitchFamily="18" charset="0"/>
              </a:rPr>
              <a:t>1. SGK Tiếng Việt</a:t>
            </a:r>
          </a:p>
          <a:p>
            <a:r>
              <a:rPr lang="en-US" sz="4400">
                <a:solidFill>
                  <a:srgbClr val="FF0000"/>
                </a:solidFill>
                <a:latin typeface="Times New Roman" panose="02020603050405020304" pitchFamily="18" charset="0"/>
                <a:cs typeface="Times New Roman" panose="02020603050405020304" pitchFamily="18" charset="0"/>
              </a:rPr>
              <a:t>2. Vở viết Tiếng Việt</a:t>
            </a:r>
          </a:p>
          <a:p>
            <a:r>
              <a:rPr lang="en-US" sz="4400">
                <a:solidFill>
                  <a:srgbClr val="FF0000"/>
                </a:solidFill>
                <a:latin typeface="Times New Roman" panose="02020603050405020304" pitchFamily="18" charset="0"/>
                <a:cs typeface="Times New Roman" panose="02020603050405020304" pitchFamily="18" charset="0"/>
              </a:rPr>
              <a:t>3. Nháp</a:t>
            </a:r>
          </a:p>
        </p:txBody>
      </p:sp>
    </p:spTree>
    <p:extLst>
      <p:ext uri="{BB962C8B-B14F-4D97-AF65-F5344CB8AC3E}">
        <p14:creationId xmlns:p14="http://schemas.microsoft.com/office/powerpoint/2010/main" val="2699119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p>
        </p:txBody>
      </p:sp>
      <p:sp>
        <p:nvSpPr>
          <p:cNvPr id="14" name="Rectangle 13"/>
          <p:cNvSpPr/>
          <p:nvPr/>
        </p:nvSpPr>
        <p:spPr>
          <a:xfrm>
            <a:off x="354261" y="4218652"/>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ăn sáng.</a:t>
            </a:r>
          </a:p>
        </p:txBody>
      </p:sp>
      <p:sp>
        <p:nvSpPr>
          <p:cNvPr id="16" name="Rectangle 15"/>
          <p:cNvSpPr/>
          <p:nvPr/>
        </p:nvSpPr>
        <p:spPr>
          <a:xfrm>
            <a:off x="362988" y="4233078"/>
            <a:ext cx="11959647"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làm việc đó vào </a:t>
            </a:r>
            <a:r>
              <a:rPr lang="en-US" sz="2800" b="1" dirty="0">
                <a:solidFill>
                  <a:srgbClr val="FF0000"/>
                </a:solidFill>
                <a:latin typeface="Arial-Rounded" pitchFamily="34" charset="0"/>
                <a:ea typeface="Arial-Rounded" pitchFamily="34" charset="0"/>
                <a:cs typeface="Arial-Rounded" pitchFamily="34" charset="0"/>
              </a:rPr>
              <a:t>buổi sáng, sau khi đánh răng, rửa mặt.</a:t>
            </a:r>
          </a:p>
        </p:txBody>
      </p:sp>
      <p:sp>
        <p:nvSpPr>
          <p:cNvPr id="17" name="Rectangle 16"/>
          <p:cNvSpPr/>
          <p:nvPr/>
        </p:nvSpPr>
        <p:spPr>
          <a:xfrm>
            <a:off x="351356" y="4892688"/>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Theo em, bạn nhỏ ăn sáng có ngon miệng không?</a:t>
            </a:r>
          </a:p>
        </p:txBody>
      </p:sp>
      <p:sp>
        <p:nvSpPr>
          <p:cNvPr id="18" name="Rectangle 17"/>
          <p:cNvSpPr/>
          <p:nvPr/>
        </p:nvSpPr>
        <p:spPr>
          <a:xfrm>
            <a:off x="371563" y="4893931"/>
            <a:ext cx="11660790"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Bạn nhỏ ăn sáng rất </a:t>
            </a:r>
            <a:r>
              <a:rPr lang="en-US" sz="2800" b="1" dirty="0">
                <a:solidFill>
                  <a:srgbClr val="FF0000"/>
                </a:solidFill>
                <a:latin typeface="Arial-Rounded" pitchFamily="34" charset="0"/>
                <a:ea typeface="Arial-Rounded" pitchFamily="34" charset="0"/>
                <a:cs typeface="Arial-Rounded" pitchFamily="34"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Vì sao em biết bạn nhỏ đang đi học?</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đi học vì bạn nhỏ </a:t>
            </a:r>
            <a:r>
              <a:rPr lang="en-US" sz="2800" b="1" dirty="0">
                <a:solidFill>
                  <a:srgbClr val="FF0000"/>
                </a:solidFill>
                <a:latin typeface="Arial-Rounded" pitchFamily="34" charset="0"/>
                <a:ea typeface="Arial-Rounded" pitchFamily="34" charset="0"/>
                <a:cs typeface="Arial-Rounded" pitchFamily="34"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Bạn nhỏ đang </a:t>
            </a:r>
            <a:r>
              <a:rPr lang="en-US" sz="2800" b="1" dirty="0">
                <a:solidFill>
                  <a:srgbClr val="FF0000"/>
                </a:solidFill>
                <a:latin typeface="Arial-Rounded" pitchFamily="34" charset="0"/>
                <a:ea typeface="Arial-Rounded" pitchFamily="34" charset="0"/>
                <a:cs typeface="Arial-Rounded" pitchFamily="34"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Em đoán xem, bạn nhỏ có vui không? </a:t>
            </a:r>
          </a:p>
          <a:p>
            <a:pPr algn="just"/>
            <a:r>
              <a:rPr lang="en-US" sz="2800" b="1" dirty="0">
                <a:solidFill>
                  <a:srgbClr val="002060"/>
                </a:solidFill>
                <a:latin typeface="Arial-Rounded" pitchFamily="34" charset="0"/>
                <a:ea typeface="Arial-Rounded" pitchFamily="34" charset="0"/>
                <a:cs typeface="Arial-Rounded" pitchFamily="34" charset="0"/>
              </a:rPr>
              <a:t>Vì sao em biết?</a:t>
            </a:r>
            <a:endParaRPr lang="en-US" sz="2800" b="1" dirty="0">
              <a:solidFill>
                <a:srgbClr val="FF0000"/>
              </a:solidFill>
              <a:latin typeface="Arial-Rounded" pitchFamily="34" charset="0"/>
              <a:ea typeface="Arial-Rounded" pitchFamily="34" charset="0"/>
              <a:cs typeface="Arial-Rounded" pitchFamily="34"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443789" y="536836"/>
            <a:ext cx="5895474"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Nội dung 4 bức tranh.</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64" y="1451420"/>
            <a:ext cx="6770699" cy="4122057"/>
          </a:xfrm>
          <a:prstGeom prst="rect">
            <a:avLst/>
          </a:prstGeom>
        </p:spPr>
      </p:pic>
      <p:sp>
        <p:nvSpPr>
          <p:cNvPr id="18" name="Rectangle 17"/>
          <p:cNvSpPr/>
          <p:nvPr/>
        </p:nvSpPr>
        <p:spPr>
          <a:xfrm>
            <a:off x="4637480" y="2459351"/>
            <a:ext cx="5836391" cy="2308324"/>
          </a:xfrm>
          <a:prstGeom prst="rect">
            <a:avLst/>
          </a:prstGeom>
        </p:spPr>
        <p:txBody>
          <a:bodyPr wrap="square">
            <a:spAutoFit/>
          </a:bodyPr>
          <a:lstStyle/>
          <a:p>
            <a:pPr algn="just"/>
            <a:r>
              <a:rPr lang="en-US" sz="36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3AE683B7-569C-457A-B312-A12CA559E705}"/>
              </a:ext>
            </a:extLst>
          </p:cNvPr>
          <p:cNvPicPr>
            <a:picLocks noChangeAspect="1"/>
          </p:cNvPicPr>
          <p:nvPr/>
        </p:nvPicPr>
        <p:blipFill>
          <a:blip r:embed="rId3"/>
          <a:stretch>
            <a:fillRect/>
          </a:stretch>
        </p:blipFill>
        <p:spPr>
          <a:xfrm>
            <a:off x="1068784" y="1085476"/>
            <a:ext cx="2202825" cy="5319491"/>
          </a:xfrm>
          <a:prstGeom prst="rect">
            <a:avLst/>
          </a:prstGeom>
        </p:spPr>
      </p:pic>
      <p:cxnSp>
        <p:nvCxnSpPr>
          <p:cNvPr id="5" name="Straight Connector 4">
            <a:extLst>
              <a:ext uri="{FF2B5EF4-FFF2-40B4-BE49-F238E27FC236}">
                <a16:creationId xmlns:a16="http://schemas.microsoft.com/office/drawing/2014/main" id="{62953EBF-A58A-47EA-88EA-D917563080A1}"/>
              </a:ext>
            </a:extLst>
          </p:cNvPr>
          <p:cNvCxnSpPr>
            <a:cxnSpLocks/>
          </p:cNvCxnSpPr>
          <p:nvPr/>
        </p:nvCxnSpPr>
        <p:spPr>
          <a:xfrm>
            <a:off x="5796642" y="3559628"/>
            <a:ext cx="14641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AC9852-5E70-452B-A699-8326B4B5AE0D}"/>
              </a:ext>
            </a:extLst>
          </p:cNvPr>
          <p:cNvCxnSpPr>
            <a:cxnSpLocks/>
          </p:cNvCxnSpPr>
          <p:nvPr/>
        </p:nvCxnSpPr>
        <p:spPr>
          <a:xfrm>
            <a:off x="4871356" y="4713246"/>
            <a:ext cx="18015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B6ACD6-07A6-4498-83B7-156BA4ECD722}"/>
              </a:ext>
            </a:extLst>
          </p:cNvPr>
          <p:cNvCxnSpPr>
            <a:cxnSpLocks/>
          </p:cNvCxnSpPr>
          <p:nvPr/>
        </p:nvCxnSpPr>
        <p:spPr>
          <a:xfrm>
            <a:off x="6032977" y="4125685"/>
            <a:ext cx="14346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53D13F-C52A-4FFF-96CB-A858102D68DF}"/>
              </a:ext>
            </a:extLst>
          </p:cNvPr>
          <p:cNvGrpSpPr/>
          <p:nvPr/>
        </p:nvGrpSpPr>
        <p:grpSpPr>
          <a:xfrm>
            <a:off x="1083958" y="745915"/>
            <a:ext cx="10115349" cy="1137378"/>
            <a:chOff x="238537" y="172298"/>
            <a:chExt cx="8289584" cy="1137378"/>
          </a:xfrm>
        </p:grpSpPr>
        <p:sp>
          <p:nvSpPr>
            <p:cNvPr id="5" name="TextBox 4">
              <a:extLst>
                <a:ext uri="{FF2B5EF4-FFF2-40B4-BE49-F238E27FC236}">
                  <a16:creationId xmlns:a16="http://schemas.microsoft.com/office/drawing/2014/main" id="{E553353F-534D-43F6-8FF1-F155DFDACA88}"/>
                </a:ext>
              </a:extLst>
            </p:cNvPr>
            <p:cNvSpPr txBox="1"/>
            <p:nvPr/>
          </p:nvSpPr>
          <p:spPr>
            <a:xfrm>
              <a:off x="464401" y="232458"/>
              <a:ext cx="8063720"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2831DC7A-DDC9-4276-838A-45E08C5664CE}"/>
                </a:ext>
              </a:extLst>
            </p:cNvPr>
            <p:cNvSpPr/>
            <p:nvPr/>
          </p:nvSpPr>
          <p:spPr>
            <a:xfrm>
              <a:off x="238537" y="17229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2</a:t>
              </a:r>
            </a:p>
          </p:txBody>
        </p:sp>
      </p:grpSp>
      <p:sp>
        <p:nvSpPr>
          <p:cNvPr id="8" name="TextBox 7">
            <a:extLst>
              <a:ext uri="{FF2B5EF4-FFF2-40B4-BE49-F238E27FC236}">
                <a16:creationId xmlns:a16="http://schemas.microsoft.com/office/drawing/2014/main" id="{E31E5F92-5588-42B5-A495-01EDEE72C96A}"/>
              </a:ext>
            </a:extLst>
          </p:cNvPr>
          <p:cNvSpPr txBox="1"/>
          <p:nvPr/>
        </p:nvSpPr>
        <p:spPr>
          <a:xfrm>
            <a:off x="1138988" y="2534614"/>
            <a:ext cx="10230854" cy="1569660"/>
          </a:xfrm>
          <a:prstGeom prst="rect">
            <a:avLst/>
          </a:prstGeom>
          <a:noFill/>
        </p:spPr>
        <p:txBody>
          <a:bodyPr wrap="square" rtlCol="0">
            <a:spAutoFit/>
          </a:bodyPr>
          <a:lstStyle/>
          <a:p>
            <a:r>
              <a:rPr lang="en-US" sz="3200" b="1">
                <a:solidFill>
                  <a:srgbClr val="00B050"/>
                </a:solidFill>
                <a:latin typeface="Arial-Rounded" pitchFamily="34" charset="0"/>
                <a:ea typeface="Arial-Rounded" pitchFamily="34" charset="0"/>
                <a:cs typeface="Arial-Rounded" pitchFamily="34" charset="0"/>
              </a:rPr>
              <a:t>    - Viết nhanh ra nháp bằng cách gạch đầu dòng:  mỗi sáng thức dậy con thường làm những việc gì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cxnSp>
        <p:nvCxnSpPr>
          <p:cNvPr id="12" name="Straight Connector 11">
            <a:extLst>
              <a:ext uri="{FF2B5EF4-FFF2-40B4-BE49-F238E27FC236}">
                <a16:creationId xmlns:a16="http://schemas.microsoft.com/office/drawing/2014/main" id="{9F884099-A185-4B96-B9E1-684BDDA5BD66}"/>
              </a:ext>
            </a:extLst>
          </p:cNvPr>
          <p:cNvCxnSpPr/>
          <p:nvPr/>
        </p:nvCxnSpPr>
        <p:spPr>
          <a:xfrm>
            <a:off x="1359567" y="1823133"/>
            <a:ext cx="33688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69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trips(down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166" y="1299523"/>
            <a:ext cx="7362496" cy="4060663"/>
          </a:xfrm>
          <a:prstGeom prst="rect">
            <a:avLst/>
          </a:prstGeom>
        </p:spPr>
        <p:txBody>
          <a:bodyPr wrap="square">
            <a:spAutoFit/>
          </a:bodyPr>
          <a:lstStyle/>
          <a:p>
            <a:pPr algn="just">
              <a:lnSpc>
                <a:spcPct val="150000"/>
              </a:lnSpc>
            </a:pPr>
            <a:r>
              <a:rPr lang="en-US" sz="2500" b="1" dirty="0">
                <a:solidFill>
                  <a:srgbClr val="002060"/>
                </a:solidFill>
                <a:latin typeface="Arial-Rounded" pitchFamily="34" charset="0"/>
                <a:ea typeface="Arial-Rounded" pitchFamily="34" charset="0"/>
                <a:cs typeface="Arial-Rounded" pitchFamily="34" charset="0"/>
              </a:rPr>
              <a:t>       Chào các bạn, mình là Hoàng, học sinh lớp 2 trường Tiểu </a:t>
            </a:r>
            <a:r>
              <a:rPr lang="en-US" sz="2500" b="1" dirty="0" err="1">
                <a:solidFill>
                  <a:srgbClr val="002060"/>
                </a:solidFill>
                <a:latin typeface="Arial-Rounded" pitchFamily="34" charset="0"/>
                <a:ea typeface="Arial-Rounded" pitchFamily="34" charset="0"/>
                <a:cs typeface="Arial-Rounded" pitchFamily="34" charset="0"/>
              </a:rPr>
              <a:t>học</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Ngô</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Gia</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Tự</a:t>
            </a:r>
            <a:r>
              <a:rPr lang="en-US" sz="2500" b="1" dirty="0">
                <a:solidFill>
                  <a:srgbClr val="002060"/>
                </a:solidFill>
                <a:latin typeface="Arial-Rounded" pitchFamily="34" charset="0"/>
                <a:ea typeface="Arial-Rounded" pitchFamily="34" charset="0"/>
                <a:cs typeface="Arial-Rounded" pitchFamily="34" charset="0"/>
              </a:rPr>
              <a:t>. Hằng ngày, sau khi thức dậy, mình sẽ </a:t>
            </a:r>
            <a:r>
              <a:rPr lang="en-US" sz="2500" b="1" dirty="0" err="1">
                <a:solidFill>
                  <a:srgbClr val="002060"/>
                </a:solidFill>
                <a:latin typeface="Arial-Rounded" pitchFamily="34" charset="0"/>
                <a:ea typeface="Arial-Rounded" pitchFamily="34" charset="0"/>
                <a:cs typeface="Arial-Rounded" pitchFamily="34" charset="0"/>
              </a:rPr>
              <a:t>vào</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nhà</a:t>
            </a:r>
            <a:r>
              <a:rPr lang="en-US" sz="2500" b="1" dirty="0">
                <a:solidFill>
                  <a:srgbClr val="002060"/>
                </a:solidFill>
                <a:latin typeface="Arial-Rounded" pitchFamily="34" charset="0"/>
                <a:ea typeface="Arial-Rounded" pitchFamily="34" charset="0"/>
                <a:cs typeface="Arial-Rounded" pitchFamily="34" charset="0"/>
              </a:rPr>
              <a:t> vệ sinh để đánh răng rửa mặt. Sau đó mình xuống bếp ăn sáng cùng chị gái. Ăn xong mình thay quần áo và cùng chị tới trường. Một buổi sáng trước khi đi học của mình là vậy đó.</a:t>
            </a:r>
          </a:p>
        </p:txBody>
      </p:sp>
      <p:sp>
        <p:nvSpPr>
          <p:cNvPr id="7" name="Rounded Rectangle 6"/>
          <p:cNvSpPr/>
          <p:nvPr/>
        </p:nvSpPr>
        <p:spPr>
          <a:xfrm>
            <a:off x="779719" y="1143111"/>
            <a:ext cx="7811174" cy="461664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4609"/>
          <a:stretch/>
        </p:blipFill>
        <p:spPr>
          <a:xfrm>
            <a:off x="9025761" y="1813117"/>
            <a:ext cx="2664372" cy="3749601"/>
          </a:xfrm>
          <a:prstGeom prst="rect">
            <a:avLst/>
          </a:prstGeom>
        </p:spPr>
      </p:pic>
    </p:spTree>
    <p:extLst>
      <p:ext uri="{BB962C8B-B14F-4D97-AF65-F5344CB8AC3E}">
        <p14:creationId xmlns:p14="http://schemas.microsoft.com/office/powerpoint/2010/main" val="8093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0379" y="1266445"/>
            <a:ext cx="7362496" cy="4637744"/>
          </a:xfrm>
          <a:prstGeom prst="rect">
            <a:avLst/>
          </a:prstGeom>
        </p:spPr>
        <p:txBody>
          <a:bodyPr wrap="square">
            <a:spAutoFit/>
          </a:bodyPr>
          <a:lstStyle/>
          <a:p>
            <a:pPr algn="just">
              <a:lnSpc>
                <a:spcPct val="150000"/>
              </a:lnSpc>
            </a:pPr>
            <a:r>
              <a:rPr lang="en-US" sz="2500" b="1" dirty="0">
                <a:solidFill>
                  <a:srgbClr val="002060"/>
                </a:solidFill>
                <a:latin typeface="Arial-Rounded" pitchFamily="34" charset="0"/>
                <a:ea typeface="Arial-Rounded" pitchFamily="34" charset="0"/>
                <a:cs typeface="Arial-Rounded" pitchFamily="34" charset="0"/>
              </a:rPr>
              <a:t>       Mình là Hoa , học sinh lớp 2 trường Tiểu </a:t>
            </a:r>
            <a:r>
              <a:rPr lang="en-US" sz="2500" b="1" dirty="0" err="1">
                <a:solidFill>
                  <a:srgbClr val="002060"/>
                </a:solidFill>
                <a:latin typeface="Arial-Rounded" pitchFamily="34" charset="0"/>
                <a:ea typeface="Arial-Rounded" pitchFamily="34" charset="0"/>
                <a:cs typeface="Arial-Rounded" pitchFamily="34" charset="0"/>
              </a:rPr>
              <a:t>học</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Ngô</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Gia</a:t>
            </a:r>
            <a:r>
              <a:rPr lang="en-US" sz="2500" b="1" dirty="0">
                <a:solidFill>
                  <a:srgbClr val="002060"/>
                </a:solidFill>
                <a:latin typeface="Arial-Rounded" pitchFamily="34" charset="0"/>
                <a:ea typeface="Arial-Rounded" pitchFamily="34" charset="0"/>
                <a:cs typeface="Arial-Rounded" pitchFamily="34" charset="0"/>
              </a:rPr>
              <a:t> </a:t>
            </a:r>
            <a:r>
              <a:rPr lang="en-US" sz="2500" b="1" dirty="0" err="1">
                <a:solidFill>
                  <a:srgbClr val="002060"/>
                </a:solidFill>
                <a:latin typeface="Arial-Rounded" pitchFamily="34" charset="0"/>
                <a:ea typeface="Arial-Rounded" pitchFamily="34" charset="0"/>
                <a:cs typeface="Arial-Rounded" pitchFamily="34" charset="0"/>
              </a:rPr>
              <a:t>Tự</a:t>
            </a:r>
            <a:r>
              <a:rPr lang="en-US" sz="2500" b="1" dirty="0">
                <a:solidFill>
                  <a:srgbClr val="002060"/>
                </a:solidFill>
                <a:latin typeface="Arial-Rounded" pitchFamily="34" charset="0"/>
                <a:ea typeface="Arial-Rounded" pitchFamily="34" charset="0"/>
                <a:cs typeface="Arial-Rounded" pitchFamily="34" charset="0"/>
              </a:rPr>
              <a:t>.  Hằng ngày, mình thường thức dậy từ 6 giờ để vệ sinh cá nhân và tập thể dục với mẹ trên sân thượng. Sau đó, mình thay quần áo đồng phục và ăn sáng cùng cả nhà. Trước khi đi học, mình thường kiểm tra cặp sách xem đã đủ sách vở chưa. Và rồi, mình được bố đưa tới trường.</a:t>
            </a:r>
          </a:p>
        </p:txBody>
      </p:sp>
      <p:sp>
        <p:nvSpPr>
          <p:cNvPr id="7" name="Rounded Rectangle 6"/>
          <p:cNvSpPr/>
          <p:nvPr/>
        </p:nvSpPr>
        <p:spPr>
          <a:xfrm>
            <a:off x="3696340" y="945931"/>
            <a:ext cx="7811174" cy="529473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28" t="5051" r="5978" b="8133"/>
          <a:stretch/>
        </p:blipFill>
        <p:spPr>
          <a:xfrm>
            <a:off x="646387" y="1491847"/>
            <a:ext cx="2427890" cy="4202899"/>
          </a:xfrm>
          <a:prstGeom prst="rect">
            <a:avLst/>
          </a:prstGeom>
        </p:spPr>
      </p:pic>
    </p:spTree>
    <p:extLst>
      <p:ext uri="{BB962C8B-B14F-4D97-AF65-F5344CB8AC3E}">
        <p14:creationId xmlns:p14="http://schemas.microsoft.com/office/powerpoint/2010/main" val="22271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10115349" cy="1077218"/>
            <a:chOff x="238537" y="232458"/>
            <a:chExt cx="8289584" cy="1077218"/>
          </a:xfrm>
        </p:grpSpPr>
        <p:sp>
          <p:nvSpPr>
            <p:cNvPr id="15" name="TextBox 14"/>
            <p:cNvSpPr txBox="1"/>
            <p:nvPr/>
          </p:nvSpPr>
          <p:spPr>
            <a:xfrm>
              <a:off x="464401" y="232458"/>
              <a:ext cx="8063720"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595806"/>
            <a:ext cx="10573497" cy="4152868"/>
          </a:xfrm>
          <a:prstGeom prst="rect">
            <a:avLst/>
          </a:prstGeom>
        </p:spPr>
        <p:txBody>
          <a:bodyPr wrap="square">
            <a:spAutoFit/>
          </a:bodyPr>
          <a:lstStyle/>
          <a:p>
            <a:pPr algn="just">
              <a:lnSpc>
                <a:spcPct val="150000"/>
              </a:lnSpc>
            </a:pPr>
            <a:r>
              <a:rPr lang="en-US" sz="3000" b="1" dirty="0">
                <a:solidFill>
                  <a:srgbClr val="002060"/>
                </a:solidFill>
                <a:latin typeface="Arial-Rounded" pitchFamily="34" charset="0"/>
                <a:ea typeface="Arial-Rounded" pitchFamily="34" charset="0"/>
                <a:cs typeface="Arial-Rounded" pitchFamily="34" charset="0"/>
              </a:rPr>
              <a:t>Viết những việc em thường làm trước khi đi học vào</a:t>
            </a:r>
            <a:r>
              <a:rPr lang="en-US" sz="3000" b="1" dirty="0">
                <a:solidFill>
                  <a:srgbClr val="FF0000"/>
                </a:solidFill>
                <a:latin typeface="Arial-Rounded" pitchFamily="34" charset="0"/>
                <a:ea typeface="Arial-Rounded" pitchFamily="34" charset="0"/>
                <a:cs typeface="Arial-Rounded" pitchFamily="34" charset="0"/>
              </a:rPr>
              <a:t> vở</a:t>
            </a:r>
            <a:endParaRPr lang="en-US" sz="3000" b="1" dirty="0">
              <a:solidFill>
                <a:srgbClr val="002060"/>
              </a:solidFill>
              <a:latin typeface="Arial-Rounded" pitchFamily="34" charset="0"/>
              <a:ea typeface="Arial-Rounded" pitchFamily="34" charset="0"/>
              <a:cs typeface="Arial-Rounded" pitchFamily="34" charset="0"/>
            </a:endParaRPr>
          </a:p>
          <a:p>
            <a:pPr algn="just">
              <a:lnSpc>
                <a:spcPct val="150000"/>
              </a:lnSpc>
            </a:pPr>
            <a:r>
              <a:rPr lang="en-US" sz="3000" b="1" dirty="0">
                <a:solidFill>
                  <a:srgbClr val="002060"/>
                </a:solidFill>
                <a:latin typeface="Arial-Rounded" pitchFamily="34" charset="0"/>
                <a:ea typeface="Arial-Rounded" pitchFamily="34" charset="0"/>
                <a:cs typeface="Arial-Rounded" pitchFamily="34" charset="0"/>
              </a:rPr>
              <a:t>với yêu cầu:</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Độ dài từ 3 – 4 câu.</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Câu đầu tiên viết lùi 1 ô.</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Effect transition="in" filter="fade">
                                      <p:cBhvr>
                                        <p:cTn id="63" dur="1000"/>
                                        <p:tgtEl>
                                          <p:spTgt spid="12">
                                            <p:txEl>
                                              <p:pRg st="5" end="5"/>
                                            </p:txEl>
                                          </p:spTgt>
                                        </p:tgtEl>
                                      </p:cBhvr>
                                    </p:animEffect>
                                    <p:anim calcmode="lin" valueType="num">
                                      <p:cBhvr>
                                        <p:cTn id="64"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7076123" y="3965573"/>
            <a:ext cx="947695" cy="459760"/>
            <a:chOff x="8522628" y="5312787"/>
            <a:chExt cx="1091389" cy="529471"/>
          </a:xfrm>
        </p:grpSpPr>
        <p:sp>
          <p:nvSpPr>
            <p:cNvPr id="76" name="TextBox 75"/>
            <p:cNvSpPr txBox="1"/>
            <p:nvPr/>
          </p:nvSpPr>
          <p:spPr>
            <a:xfrm>
              <a:off x="8740071" y="5312787"/>
              <a:ext cx="604031" cy="362640"/>
            </a:xfrm>
            <a:prstGeom prst="rect">
              <a:avLst/>
            </a:prstGeom>
            <a:noFill/>
          </p:spPr>
          <p:txBody>
            <a:bodyPr wrap="none" rtlCol="0">
              <a:spAutoFit/>
            </a:bodyPr>
            <a:lstStyle/>
            <a:p>
              <a:pPr algn="just" defTabSz="914377">
                <a:lnSpc>
                  <a:spcPct val="120000"/>
                </a:lnSpc>
                <a:defRPr/>
              </a:pPr>
              <a:r>
                <a:rPr lang="en-US" sz="1327" dirty="0">
                  <a:solidFill>
                    <a:srgbClr val="FFFFFF"/>
                  </a:solidFill>
                  <a:latin typeface="Arial" panose="020B0604020202020204" pitchFamily="34" charset="0"/>
                  <a:ea typeface="微软雅黑" panose="020B0503020204020204" pitchFamily="34" charset="-122"/>
                  <a:sym typeface="Arial" panose="020B0604020202020204" pitchFamily="34" charset="0"/>
                </a:rPr>
                <a:t>85%</a:t>
              </a:r>
              <a:endParaRPr lang="en-GB" sz="1327"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Box 76"/>
            <p:cNvSpPr txBox="1"/>
            <p:nvPr/>
          </p:nvSpPr>
          <p:spPr>
            <a:xfrm>
              <a:off x="8522628" y="5570149"/>
              <a:ext cx="1091389" cy="272109"/>
            </a:xfrm>
            <a:prstGeom prst="rect">
              <a:avLst/>
            </a:prstGeom>
            <a:noFill/>
          </p:spPr>
          <p:txBody>
            <a:bodyPr wrap="none" rtlCol="0">
              <a:spAutoFit/>
            </a:bodyPr>
            <a:lstStyle/>
            <a:p>
              <a:pPr algn="just" defTabSz="914377">
                <a:lnSpc>
                  <a:spcPct val="120000"/>
                </a:lnSpc>
                <a:defRPr/>
              </a:pPr>
              <a:r>
                <a:rPr lang="zh-CN" altLang="en-US" sz="853">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853"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Group 8"/>
          <p:cNvGrpSpPr/>
          <p:nvPr/>
        </p:nvGrpSpPr>
        <p:grpSpPr>
          <a:xfrm>
            <a:off x="468088" y="128280"/>
            <a:ext cx="11258193" cy="6513150"/>
            <a:chOff x="631064" y="0"/>
            <a:chExt cx="10921286" cy="6858000"/>
          </a:xfrm>
        </p:grpSpPr>
        <p:pic>
          <p:nvPicPr>
            <p:cNvPr id="10"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4E7CB07-E1DC-4DBF-A8AE-99EB65632163}"/>
              </a:ext>
            </a:extLst>
          </p:cNvPr>
          <p:cNvSpPr txBox="1"/>
          <p:nvPr/>
        </p:nvSpPr>
        <p:spPr>
          <a:xfrm>
            <a:off x="1143003" y="445164"/>
            <a:ext cx="8915400"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Thứ sáu ngày 24 tháng 9 năm 2021</a:t>
            </a:r>
            <a:endParaRPr lang="en-US" sz="4000" b="1">
              <a:solidFill>
                <a:srgbClr val="7030A0"/>
              </a:solidFill>
              <a:latin typeface="HP001 4 hàng" panose="020B0603050302020204" pitchFamily="34" charset="0"/>
            </a:endParaRPr>
          </a:p>
        </p:txBody>
      </p:sp>
      <p:sp>
        <p:nvSpPr>
          <p:cNvPr id="16" name="TextBox 15">
            <a:extLst>
              <a:ext uri="{FF2B5EF4-FFF2-40B4-BE49-F238E27FC236}">
                <a16:creationId xmlns:a16="http://schemas.microsoft.com/office/drawing/2014/main" id="{79558BE7-B3D8-441A-88C7-70F90F63DBEB}"/>
              </a:ext>
            </a:extLst>
          </p:cNvPr>
          <p:cNvSpPr txBox="1"/>
          <p:nvPr/>
        </p:nvSpPr>
        <p:spPr>
          <a:xfrm>
            <a:off x="3412959" y="1127591"/>
            <a:ext cx="2530639"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Tiếng Việt</a:t>
            </a:r>
            <a:endParaRPr lang="en-US" sz="4000" b="1">
              <a:solidFill>
                <a:srgbClr val="7030A0"/>
              </a:solidFill>
              <a:latin typeface="HP001 4 hàng" panose="020B0603050302020204" pitchFamily="34" charset="0"/>
            </a:endParaRPr>
          </a:p>
        </p:txBody>
      </p:sp>
      <p:sp>
        <p:nvSpPr>
          <p:cNvPr id="17" name="TextBox 16">
            <a:extLst>
              <a:ext uri="{FF2B5EF4-FFF2-40B4-BE49-F238E27FC236}">
                <a16:creationId xmlns:a16="http://schemas.microsoft.com/office/drawing/2014/main" id="{AD077EE5-CD05-447E-82ED-014AEF425DB0}"/>
              </a:ext>
            </a:extLst>
          </p:cNvPr>
          <p:cNvSpPr txBox="1"/>
          <p:nvPr/>
        </p:nvSpPr>
        <p:spPr>
          <a:xfrm>
            <a:off x="2793330" y="1810018"/>
            <a:ext cx="3505197"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Luyện viết đoạn</a:t>
            </a:r>
            <a:endParaRPr lang="en-US" sz="4000" b="1">
              <a:solidFill>
                <a:srgbClr val="7030A0"/>
              </a:solidFill>
              <a:latin typeface="HP001 4 hàng" panose="020B0603050302020204" pitchFamily="34" charset="0"/>
            </a:endParaRPr>
          </a:p>
        </p:txBody>
      </p:sp>
      <p:sp>
        <p:nvSpPr>
          <p:cNvPr id="18" name="TextBox 17">
            <a:extLst>
              <a:ext uri="{FF2B5EF4-FFF2-40B4-BE49-F238E27FC236}">
                <a16:creationId xmlns:a16="http://schemas.microsoft.com/office/drawing/2014/main" id="{D0C94EE6-CC0D-42EF-9B70-9F0BCBA512C8}"/>
              </a:ext>
            </a:extLst>
          </p:cNvPr>
          <p:cNvSpPr txBox="1"/>
          <p:nvPr/>
        </p:nvSpPr>
        <p:spPr>
          <a:xfrm>
            <a:off x="1259302" y="2504477"/>
            <a:ext cx="8915400"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Viết đoạn văn kể về việc thường làm</a:t>
            </a:r>
            <a:endParaRPr lang="en-US" sz="4000" b="1">
              <a:solidFill>
                <a:srgbClr val="7030A0"/>
              </a:solidFill>
              <a:latin typeface="HP001 4 hàng" panose="020B0603050302020204" pitchFamily="34" charset="0"/>
            </a:endParaRPr>
          </a:p>
        </p:txBody>
      </p:sp>
      <p:sp>
        <p:nvSpPr>
          <p:cNvPr id="19" name="TextBox 18">
            <a:extLst>
              <a:ext uri="{FF2B5EF4-FFF2-40B4-BE49-F238E27FC236}">
                <a16:creationId xmlns:a16="http://schemas.microsoft.com/office/drawing/2014/main" id="{21C0680F-1F37-48E5-A520-03E78DA2F83A}"/>
              </a:ext>
            </a:extLst>
          </p:cNvPr>
          <p:cNvSpPr txBox="1"/>
          <p:nvPr/>
        </p:nvSpPr>
        <p:spPr>
          <a:xfrm>
            <a:off x="465719" y="3195471"/>
            <a:ext cx="3047500"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Bài 2: (S30)</a:t>
            </a:r>
            <a:endParaRPr lang="en-US" sz="4000" b="1">
              <a:solidFill>
                <a:srgbClr val="7030A0"/>
              </a:solidFill>
              <a:latin typeface="HP001 4 hàng" panose="020B0603050302020204" pitchFamily="34" charset="0"/>
            </a:endParaRPr>
          </a:p>
        </p:txBody>
      </p:sp>
      <p:sp>
        <p:nvSpPr>
          <p:cNvPr id="20" name="TextBox 19">
            <a:extLst>
              <a:ext uri="{FF2B5EF4-FFF2-40B4-BE49-F238E27FC236}">
                <a16:creationId xmlns:a16="http://schemas.microsoft.com/office/drawing/2014/main" id="{AB3CE02F-BCF1-46AB-9D6D-24A586D00466}"/>
              </a:ext>
            </a:extLst>
          </p:cNvPr>
          <p:cNvSpPr txBox="1"/>
          <p:nvPr/>
        </p:nvSpPr>
        <p:spPr>
          <a:xfrm>
            <a:off x="1192384" y="3893172"/>
            <a:ext cx="3047500"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Hằng ngày,…. </a:t>
            </a:r>
            <a:endParaRPr lang="en-US" sz="4000" b="1">
              <a:solidFill>
                <a:srgbClr val="7030A0"/>
              </a:solidFill>
              <a:latin typeface="HP001 4 hàng" panose="020B0603050302020204" pitchFamily="34" charset="0"/>
            </a:endParaRPr>
          </a:p>
        </p:txBody>
      </p:sp>
    </p:spTree>
    <p:extLst>
      <p:ext uri="{BB962C8B-B14F-4D97-AF65-F5344CB8AC3E}">
        <p14:creationId xmlns:p14="http://schemas.microsoft.com/office/powerpoint/2010/main" val="2212898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329009" y="839851"/>
            <a:ext cx="6020475" cy="110799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660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 cố - dặn dò</a:t>
            </a:r>
            <a:endParaRPr lang="en-US" sz="66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986971" y="2356899"/>
            <a:ext cx="11205029" cy="2217082"/>
          </a:xfrm>
          <a:prstGeom prst="rect">
            <a:avLst/>
          </a:prstGeom>
          <a:noFill/>
        </p:spPr>
        <p:txBody>
          <a:bodyPr wrap="square">
            <a:spAutoFit/>
          </a:bodyPr>
          <a:lstStyle/>
          <a:p>
            <a:pPr marL="457200" indent="-457200">
              <a:lnSpc>
                <a:spcPct val="150000"/>
              </a:lnSpc>
              <a:buFontTx/>
              <a:buChar char="-"/>
            </a:pPr>
            <a:r>
              <a:rPr lang="en-US" sz="3200" b="1">
                <a:solidFill>
                  <a:srgbClr val="002060"/>
                </a:solidFill>
                <a:latin typeface="Arial-Rounded" pitchFamily="34" charset="0"/>
                <a:ea typeface="Arial-Rounded" pitchFamily="34" charset="0"/>
                <a:cs typeface="Arial-Rounded" pitchFamily="34" charset="0"/>
              </a:rPr>
              <a:t>Rèn kĩ năng viết đoạn văn kể về những việc em thường làm trước khi đi học.</a:t>
            </a:r>
          </a:p>
          <a:p>
            <a:pPr marL="457200" indent="-457200">
              <a:lnSpc>
                <a:spcPct val="150000"/>
              </a:lnSpc>
              <a:buFontTx/>
              <a:buChar char="-"/>
            </a:pPr>
            <a:r>
              <a:rPr lang="en-US" sz="3200" b="1">
                <a:solidFill>
                  <a:srgbClr val="002060"/>
                </a:solidFill>
                <a:latin typeface="Arial-Rounded" pitchFamily="34" charset="0"/>
                <a:ea typeface="Arial-Rounded" pitchFamily="34" charset="0"/>
                <a:cs typeface="Arial-Rounded" pitchFamily="34" charset="0"/>
              </a:rPr>
              <a:t>Chuẩn bị các bài của tuần sau.</a:t>
            </a:r>
            <a:endParaRPr lang="en-US" sz="3200" b="1" dirty="0">
              <a:solidFill>
                <a:srgbClr val="002060"/>
              </a:solidFill>
              <a:latin typeface="Arial-Rounded" pitchFamily="34" charset="0"/>
              <a:ea typeface="Arial-Rounded" pitchFamily="34" charset="0"/>
              <a:cs typeface="Arial-Rounded" pitchFamily="34" charset="0"/>
            </a:endParaRPr>
          </a:p>
        </p:txBody>
      </p:sp>
      <p:pic>
        <p:nvPicPr>
          <p:cNvPr id="4" name="图片 3">
            <a:extLst>
              <a:ext uri="{FF2B5EF4-FFF2-40B4-BE49-F238E27FC236}">
                <a16:creationId xmlns:a16="http://schemas.microsoft.com/office/drawing/2014/main" id="{12CA9BD7-9681-49F2-9E3F-17AE710D9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1539" y="3313040"/>
            <a:ext cx="1944061" cy="1903329"/>
          </a:xfrm>
          <a:prstGeom prst="rect">
            <a:avLst/>
          </a:prstGeom>
        </p:spPr>
      </p:pic>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8">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1994518"/>
            <a:ext cx="7633146" cy="1465594"/>
          </a:xfrm>
          <a:prstGeom prst="rect">
            <a:avLst/>
          </a:prstGeom>
          <a:noFill/>
        </p:spPr>
        <p:txBody>
          <a:bodyPr wrap="square" rtlCol="0">
            <a:spAutoFit/>
          </a:bodyPr>
          <a:lstStyle/>
          <a:p>
            <a:pPr algn="ctr">
              <a:lnSpc>
                <a:spcPct val="150000"/>
              </a:lnSpc>
            </a:pPr>
            <a:r>
              <a:rPr lang="en-US" sz="3200" dirty="0" err="1">
                <a:solidFill>
                  <a:srgbClr val="FF0000"/>
                </a:solidFill>
                <a:latin typeface="Rockstone" panose="00000400000000000000" pitchFamily="2" charset="0"/>
              </a:rPr>
              <a:t>Tạm</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biệt</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và</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hẹn</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gặp</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lại</a:t>
            </a:r>
            <a:r>
              <a:rPr lang="en-US" sz="3200" dirty="0">
                <a:solidFill>
                  <a:srgbClr val="FF0000"/>
                </a:solidFill>
                <a:latin typeface="Rockstone" panose="00000400000000000000" pitchFamily="2" charset="0"/>
              </a:rPr>
              <a:t> </a:t>
            </a:r>
          </a:p>
          <a:p>
            <a:pPr algn="ctr">
              <a:lnSpc>
                <a:spcPct val="150000"/>
              </a:lnSpc>
            </a:pPr>
            <a:r>
              <a:rPr lang="en-US" sz="3200" dirty="0" err="1">
                <a:solidFill>
                  <a:srgbClr val="FF0000"/>
                </a:solidFill>
                <a:latin typeface="Rockstone" panose="00000400000000000000" pitchFamily="2" charset="0"/>
              </a:rPr>
              <a:t>các</a:t>
            </a:r>
            <a:r>
              <a:rPr lang="en-US" sz="3200" dirty="0">
                <a:solidFill>
                  <a:srgbClr val="FF0000"/>
                </a:solidFill>
                <a:latin typeface="Rockstone" panose="00000400000000000000" pitchFamily="2" charset="0"/>
              </a:rPr>
              <a:t> con </a:t>
            </a:r>
            <a:r>
              <a:rPr lang="en-US" sz="3200" dirty="0" err="1">
                <a:solidFill>
                  <a:srgbClr val="FF0000"/>
                </a:solidFill>
                <a:latin typeface="Rockstone" panose="00000400000000000000" pitchFamily="2" charset="0"/>
              </a:rPr>
              <a:t>vào</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những</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tiết</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học</a:t>
            </a:r>
            <a:r>
              <a:rPr lang="en-US" sz="3200" dirty="0">
                <a:solidFill>
                  <a:srgbClr val="FF0000"/>
                </a:solidFill>
                <a:latin typeface="Rockstone" panose="00000400000000000000" pitchFamily="2" charset="0"/>
              </a:rPr>
              <a:t> </a:t>
            </a:r>
            <a:r>
              <a:rPr lang="en-US" sz="3200" dirty="0" err="1">
                <a:solidFill>
                  <a:srgbClr val="FF0000"/>
                </a:solidFill>
                <a:latin typeface="Rockstone" panose="00000400000000000000" pitchFamily="2" charset="0"/>
              </a:rPr>
              <a:t>sau</a:t>
            </a:r>
            <a:r>
              <a:rPr lang="en-US" sz="3200" dirty="0">
                <a:solidFill>
                  <a:srgbClr val="FF0000"/>
                </a:solidFill>
                <a:latin typeface="Rockstone" panose="00000400000000000000" pitchFamily="2" charset="0"/>
              </a:rPr>
              <a:t>!</a:t>
            </a:r>
          </a:p>
        </p:txBody>
      </p:sp>
      <p:pic>
        <p:nvPicPr>
          <p:cNvPr id="17" name="图片 11269" descr="25">
            <a:extLst>
              <a:ext uri="{FF2B5EF4-FFF2-40B4-BE49-F238E27FC236}">
                <a16:creationId xmlns:a16="http://schemas.microsoft.com/office/drawing/2014/main" id="{92386666-F26A-4498-9038-3DAF26CE0FA7}"/>
              </a:ext>
            </a:extLst>
          </p:cNvPr>
          <p:cNvPicPr>
            <a:picLocks noChangeAspect="1"/>
          </p:cNvPicPr>
          <p:nvPr/>
        </p:nvPicPr>
        <p:blipFill>
          <a:blip r:embed="rId14"/>
          <a:stretch>
            <a:fillRect/>
          </a:stretch>
        </p:blipFill>
        <p:spPr>
          <a:xfrm>
            <a:off x="4653046" y="3713474"/>
            <a:ext cx="3287332" cy="1607139"/>
          </a:xfrm>
          <a:prstGeom prst="rect">
            <a:avLst/>
          </a:prstGeom>
          <a:noFill/>
          <a:ln w="9525">
            <a:noFill/>
          </a:ln>
        </p:spPr>
      </p:pic>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iterate type="lt">
                                    <p:tmPct val="0"/>
                                  </p:iterate>
                                  <p:childTnLst>
                                    <p:set>
                                      <p:cBhvr>
                                        <p:cTn id="39" dur="1" fill="hold">
                                          <p:stCondLst>
                                            <p:cond delay="0"/>
                                          </p:stCondLst>
                                        </p:cTn>
                                        <p:tgtEl>
                                          <p:spTgt spid="16"/>
                                        </p:tgtEl>
                                        <p:attrNameLst>
                                          <p:attrName>style.visibility</p:attrName>
                                        </p:attrNameLst>
                                      </p:cBhvr>
                                      <p:to>
                                        <p:strVal val="visible"/>
                                      </p:to>
                                    </p:set>
                                    <p:animEffect transition="in" filter="circle(in)">
                                      <p:cBhvr>
                                        <p:cTn id="40" dur="500"/>
                                        <p:tgtEl>
                                          <p:spTgt spid="16"/>
                                        </p:tgtEl>
                                      </p:cBhvr>
                                    </p:animEffect>
                                  </p:childTnLst>
                                </p:cTn>
                              </p:par>
                              <p:par>
                                <p:cTn id="41" presetID="34" presetClass="emph" presetSubtype="0" fill="hold" grpId="1" nodeType="with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16"/>
                                        </p:tgtEl>
                                        <p:attrNameLst>
                                          <p:attrName>ppt_x</p:attrName>
                                          <p:attrName>ppt_y</p:attrName>
                                        </p:attrNameLst>
                                      </p:cBhvr>
                                    </p:animMotion>
                                    <p:animRot by="1500000">
                                      <p:cBhvr>
                                        <p:cTn id="43" dur="125" fill="hold">
                                          <p:stCondLst>
                                            <p:cond delay="0"/>
                                          </p:stCondLst>
                                        </p:cTn>
                                        <p:tgtEl>
                                          <p:spTgt spid="16"/>
                                        </p:tgtEl>
                                        <p:attrNameLst>
                                          <p:attrName>r</p:attrName>
                                        </p:attrNameLst>
                                      </p:cBhvr>
                                    </p:animRot>
                                    <p:animRot by="-1500000">
                                      <p:cBhvr>
                                        <p:cTn id="44" dur="125" fill="hold">
                                          <p:stCondLst>
                                            <p:cond delay="125"/>
                                          </p:stCondLst>
                                        </p:cTn>
                                        <p:tgtEl>
                                          <p:spTgt spid="16"/>
                                        </p:tgtEl>
                                        <p:attrNameLst>
                                          <p:attrName>r</p:attrName>
                                        </p:attrNameLst>
                                      </p:cBhvr>
                                    </p:animRot>
                                    <p:animRot by="-1500000">
                                      <p:cBhvr>
                                        <p:cTn id="45" dur="125" fill="hold">
                                          <p:stCondLst>
                                            <p:cond delay="250"/>
                                          </p:stCondLst>
                                        </p:cTn>
                                        <p:tgtEl>
                                          <p:spTgt spid="16"/>
                                        </p:tgtEl>
                                        <p:attrNameLst>
                                          <p:attrName>r</p:attrName>
                                        </p:attrNameLst>
                                      </p:cBhvr>
                                    </p:animRot>
                                    <p:animRot by="1500000">
                                      <p:cBhvr>
                                        <p:cTn id="46" dur="125" fill="hold">
                                          <p:stCondLst>
                                            <p:cond delay="375"/>
                                          </p:stCondLst>
                                        </p:cTn>
                                        <p:tgtEl>
                                          <p:spTgt spid="16"/>
                                        </p:tgtEl>
                                        <p:attrNameLst>
                                          <p:attrName>r</p:attrName>
                                        </p:attrNameLst>
                                      </p:cBhvr>
                                    </p:animRot>
                                  </p:childTnLst>
                                </p:cTn>
                              </p:par>
                            </p:childTnLst>
                          </p:cTn>
                        </p:par>
                        <p:par>
                          <p:cTn id="47" fill="hold">
                            <p:stCondLst>
                              <p:cond delay="5600"/>
                            </p:stCondLst>
                            <p:childTnLst>
                              <p:par>
                                <p:cTn id="48" presetID="2" presetClass="entr" presetSubtype="2"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1000" fill="hold"/>
                                        <p:tgtEl>
                                          <p:spTgt spid="17"/>
                                        </p:tgtEl>
                                        <p:attrNameLst>
                                          <p:attrName>ppt_x</p:attrName>
                                        </p:attrNameLst>
                                      </p:cBhvr>
                                      <p:tavLst>
                                        <p:tav tm="0">
                                          <p:val>
                                            <p:strVal val="1+#ppt_w/2"/>
                                          </p:val>
                                        </p:tav>
                                        <p:tav tm="100000">
                                          <p:val>
                                            <p:strVal val="#ppt_x"/>
                                          </p:val>
                                        </p:tav>
                                      </p:tavLst>
                                    </p:anim>
                                    <p:anim calcmode="lin" valueType="num">
                                      <p:cBhvr additive="base">
                                        <p:cTn id="51" dur="1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2" repeatCount="indefinite" fill="hold" display="0">
                  <p:stCondLst>
                    <p:cond delay="indefinite"/>
                  </p:stCondLst>
                  <p:endCondLst>
                    <p:cond evt="onStopAudio" delay="0">
                      <p:tgtEl>
                        <p:sldTgt/>
                      </p:tgtEl>
                    </p:cond>
                  </p:endCondLst>
                </p:cTn>
                <p:tgtEl>
                  <p:spTgt spid="44"/>
                </p:tgtEl>
              </p:cMediaNode>
            </p:audio>
          </p:childTnLst>
        </p:cTn>
      </p:par>
    </p:tnLst>
    <p:bldLst>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878666" y="2080798"/>
            <a:ext cx="6963833" cy="25853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Chào</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mừng</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các</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con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đến</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với</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tiết</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học</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7" presetClass="emph" presetSubtype="0" repeatCount="10000" fill="remove" grpId="1" nodeType="withEffect">
                                  <p:stCondLst>
                                    <p:cond delay="0"/>
                                  </p:stCondLst>
                                  <p:childTnLst>
                                    <p:animClr clrSpc="rgb" dir="cw">
                                      <p:cBhvr override="childStyle">
                                        <p:cTn id="26" dur="250" autoRev="1" fill="remove"/>
                                        <p:tgtEl>
                                          <p:spTgt spid="2"/>
                                        </p:tgtEl>
                                        <p:attrNameLst>
                                          <p:attrName>style.color</p:attrName>
                                        </p:attrNameLst>
                                      </p:cBhvr>
                                      <p:to>
                                        <a:schemeClr val="bg1"/>
                                      </p:to>
                                    </p:animClr>
                                    <p:animClr clrSpc="rgb" dir="cw">
                                      <p:cBhvr>
                                        <p:cTn id="27" dur="250" autoRev="1" fill="remove"/>
                                        <p:tgtEl>
                                          <p:spTgt spid="2"/>
                                        </p:tgtEl>
                                        <p:attrNameLst>
                                          <p:attrName>fillcolor</p:attrName>
                                        </p:attrNameLst>
                                      </p:cBhvr>
                                      <p:to>
                                        <a:schemeClr val="bg1"/>
                                      </p:to>
                                    </p:animClr>
                                    <p:set>
                                      <p:cBhvr>
                                        <p:cTn id="28" dur="250" autoRev="1" fill="remove"/>
                                        <p:tgtEl>
                                          <p:spTgt spid="2"/>
                                        </p:tgtEl>
                                        <p:attrNameLst>
                                          <p:attrName>fill.type</p:attrName>
                                        </p:attrNameLst>
                                      </p:cBhvr>
                                      <p:to>
                                        <p:strVal val="solid"/>
                                      </p:to>
                                    </p:set>
                                    <p:set>
                                      <p:cBhvr>
                                        <p:cTn id="29" dur="250" autoRev="1" fill="remove"/>
                                        <p:tgtEl>
                                          <p:spTgt spid="2"/>
                                        </p:tgtEl>
                                        <p:attrNameLst>
                                          <p:attrName>fill.on</p:attrName>
                                        </p:attrNameLst>
                                      </p:cBhvr>
                                      <p:to>
                                        <p:strVal val="true"/>
                                      </p:to>
                                    </p:set>
                                  </p:childTnLst>
                                </p:cTn>
                              </p:par>
                            </p:childTnLst>
                          </p:cTn>
                        </p:par>
                        <p:par>
                          <p:cTn id="30" fill="hold">
                            <p:stCondLst>
                              <p:cond delay="7000"/>
                            </p:stCondLst>
                            <p:childTnLst>
                              <p:par>
                                <p:cTn id="31" presetID="53" presetClass="entr" presetSubtype="16"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onvert.com - Bài hát buổi sáng VTV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9833" y="298174"/>
            <a:ext cx="11535834" cy="5878789"/>
          </a:xfrm>
        </p:spPr>
      </p:pic>
      <p:pic>
        <p:nvPicPr>
          <p:cNvPr id="7" name="Picture 6" descr="A drawing of a cat&#10;&#10;Description automatically generated with low confidence">
            <a:extLst>
              <a:ext uri="{FF2B5EF4-FFF2-40B4-BE49-F238E27FC236}">
                <a16:creationId xmlns:a16="http://schemas.microsoft.com/office/drawing/2014/main" id="{16F96A5C-61E9-472A-B5DA-1F1AEF8E3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349" y="1476876"/>
            <a:ext cx="5152818" cy="3600450"/>
          </a:xfrm>
          <a:prstGeom prst="rect">
            <a:avLst/>
          </a:prstGeom>
        </p:spPr>
      </p:pic>
    </p:spTree>
    <p:extLst>
      <p:ext uri="{BB962C8B-B14F-4D97-AF65-F5344CB8AC3E}">
        <p14:creationId xmlns:p14="http://schemas.microsoft.com/office/powerpoint/2010/main" val="38637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8987" y="1825625"/>
            <a:ext cx="9581147" cy="1783849"/>
          </a:xfrm>
        </p:spPr>
        <p:txBody>
          <a:bodyPr>
            <a:normAutofit/>
          </a:bodyPr>
          <a:lstStyle/>
          <a:p>
            <a:pPr marL="0" indent="0" algn="ctr">
              <a:buNone/>
            </a:pP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Bạn</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nhỏ</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trong</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bài</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hát</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làm</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những</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công</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việc</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gì</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vào</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buổi</a:t>
            </a:r>
            <a:r>
              <a:rPr lang="en-US" sz="4800" dirty="0">
                <a:solidFill>
                  <a:srgbClr val="00B0F0"/>
                </a:solidFill>
                <a:latin typeface="Times New Roman"/>
                <a:cs typeface="Times New Roman"/>
              </a:rPr>
              <a:t> </a:t>
            </a:r>
            <a:r>
              <a:rPr lang="en-US" sz="4800" dirty="0" err="1">
                <a:solidFill>
                  <a:srgbClr val="00B0F0"/>
                </a:solidFill>
                <a:latin typeface="Times New Roman"/>
                <a:cs typeface="Times New Roman"/>
              </a:rPr>
              <a:t>sáng</a:t>
            </a:r>
            <a:r>
              <a:rPr lang="en-US" sz="4800" dirty="0">
                <a:solidFill>
                  <a:srgbClr val="00B0F0"/>
                </a:solidFill>
                <a:latin typeface="Times New Roman"/>
                <a:cs typeface="Times New Roman"/>
              </a:rPr>
              <a:t>?</a:t>
            </a:r>
          </a:p>
        </p:txBody>
      </p:sp>
      <p:pic>
        <p:nvPicPr>
          <p:cNvPr id="4" name="图片 7"/>
          <p:cNvPicPr>
            <a:picLocks noChangeAspect="1"/>
          </p:cNvPicPr>
          <p:nvPr/>
        </p:nvPicPr>
        <p:blipFill>
          <a:blip r:embed="rId2"/>
          <a:stretch>
            <a:fillRect/>
          </a:stretch>
        </p:blipFill>
        <p:spPr>
          <a:xfrm>
            <a:off x="2053619" y="4549009"/>
            <a:ext cx="1670928" cy="2181904"/>
          </a:xfrm>
          <a:prstGeom prst="rect">
            <a:avLst/>
          </a:prstGeom>
          <a:noFill/>
          <a:ln w="9525">
            <a:noFill/>
          </a:ln>
        </p:spPr>
      </p:pic>
      <p:pic>
        <p:nvPicPr>
          <p:cNvPr id="5" name="图片 8"/>
          <p:cNvPicPr>
            <a:picLocks noChangeAspect="1"/>
          </p:cNvPicPr>
          <p:nvPr/>
        </p:nvPicPr>
        <p:blipFill>
          <a:blip r:embed="rId3"/>
          <a:stretch>
            <a:fillRect/>
          </a:stretch>
        </p:blipFill>
        <p:spPr>
          <a:xfrm>
            <a:off x="8277414" y="4600293"/>
            <a:ext cx="1504954" cy="2079337"/>
          </a:xfrm>
          <a:prstGeom prst="rect">
            <a:avLst/>
          </a:prstGeom>
          <a:noFill/>
          <a:ln w="9525">
            <a:noFill/>
          </a:ln>
        </p:spPr>
      </p:pic>
      <p:pic>
        <p:nvPicPr>
          <p:cNvPr id="6" name="Picture 5">
            <a:extLst>
              <a:ext uri="{FF2B5EF4-FFF2-40B4-BE49-F238E27FC236}">
                <a16:creationId xmlns:a16="http://schemas.microsoft.com/office/drawing/2014/main" id="{97FD5BD8-F72E-4FA7-BD41-5FB4C37C0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463" y="1500773"/>
            <a:ext cx="571001" cy="897589"/>
          </a:xfrm>
          <a:prstGeom prst="rect">
            <a:avLst/>
          </a:prstGeom>
        </p:spPr>
      </p:pic>
    </p:spTree>
    <p:extLst>
      <p:ext uri="{BB962C8B-B14F-4D97-AF65-F5344CB8AC3E}">
        <p14:creationId xmlns:p14="http://schemas.microsoft.com/office/powerpoint/2010/main" val="17039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2" presetClass="emph" presetSubtype="0" repeatCount="999000"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32" presetClass="emph" presetSubtype="0" repeatCount="99900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815328" y="2864176"/>
            <a:ext cx="6633547" cy="120032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HP001 4 hàng" panose="020B0603050302020204" pitchFamily="34" charset="0"/>
                <a:cs typeface="iCiel Cucho" pitchFamily="50" charset="0"/>
              </a:rPr>
              <a:t>Luyện</a:t>
            </a:r>
            <a:r>
              <a:rPr kumimoji="0" lang="en-US" sz="7200" b="1" i="0" u="none" strike="noStrike" kern="1200" cap="none" spc="0" normalizeH="0" noProof="0">
                <a:ln>
                  <a:noFill/>
                </a:ln>
                <a:solidFill>
                  <a:srgbClr val="FFFF00"/>
                </a:solidFill>
                <a:effectLst>
                  <a:outerShdw blurRad="38100" dist="38100" dir="2700000" algn="tl">
                    <a:srgbClr val="000000">
                      <a:alpha val="43137"/>
                    </a:srgbClr>
                  </a:outerShdw>
                </a:effectLst>
                <a:uLnTx/>
                <a:uFillTx/>
                <a:latin typeface="HP001 4 hàng" panose="020B0603050302020204" pitchFamily="34" charset="0"/>
                <a:cs typeface="iCiel Cucho" pitchFamily="50" charset="0"/>
              </a:rPr>
              <a:t> viết đoạn</a:t>
            </a:r>
            <a:endParaRPr kumimoji="0" 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HP001 4 hàng" panose="020B0603050302020204" pitchFamily="34" charset="0"/>
              <a:cs typeface="iCiel Cucho" pitchFamily="50" charset="0"/>
            </a:endParaRPr>
          </a:p>
        </p:txBody>
      </p:sp>
    </p:spTree>
    <p:extLst>
      <p:ext uri="{BB962C8B-B14F-4D97-AF65-F5344CB8AC3E}">
        <p14:creationId xmlns:p14="http://schemas.microsoft.com/office/powerpoint/2010/main" val="23950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500"/>
                                        <p:tgtEl>
                                          <p:spTgt spid="11"/>
                                        </p:tgtEl>
                                      </p:cBhvr>
                                    </p:animEffect>
                                    <p:anim calcmode="lin" valueType="num">
                                      <p:cBhvr>
                                        <p:cTn id="47" dur="1500" fill="hold"/>
                                        <p:tgtEl>
                                          <p:spTgt spid="11"/>
                                        </p:tgtEl>
                                        <p:attrNameLst>
                                          <p:attrName>ppt_x</p:attrName>
                                        </p:attrNameLst>
                                      </p:cBhvr>
                                      <p:tavLst>
                                        <p:tav tm="0">
                                          <p:val>
                                            <p:strVal val="#ppt_x"/>
                                          </p:val>
                                        </p:tav>
                                        <p:tav tm="100000">
                                          <p:val>
                                            <p:strVal val="#ppt_x"/>
                                          </p:val>
                                        </p:tav>
                                      </p:tavLst>
                                    </p:anim>
                                    <p:anim calcmode="lin" valueType="num">
                                      <p:cBhvr>
                                        <p:cTn id="48" dur="15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500"/>
                                        <p:tgtEl>
                                          <p:spTgt spid="13"/>
                                        </p:tgtEl>
                                      </p:cBhvr>
                                    </p:animEffect>
                                    <p:anim calcmode="lin" valueType="num">
                                      <p:cBhvr>
                                        <p:cTn id="52" dur="1500" fill="hold"/>
                                        <p:tgtEl>
                                          <p:spTgt spid="13"/>
                                        </p:tgtEl>
                                        <p:attrNameLst>
                                          <p:attrName>ppt_x</p:attrName>
                                        </p:attrNameLst>
                                      </p:cBhvr>
                                      <p:tavLst>
                                        <p:tav tm="0">
                                          <p:val>
                                            <p:strVal val="#ppt_x"/>
                                          </p:val>
                                        </p:tav>
                                        <p:tav tm="100000">
                                          <p:val>
                                            <p:strVal val="#ppt_x"/>
                                          </p:val>
                                        </p:tav>
                                      </p:tavLst>
                                    </p:anim>
                                    <p:anim calcmode="lin" valueType="num">
                                      <p:cBhvr>
                                        <p:cTn id="53" dur="15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500"/>
                                        <p:tgtEl>
                                          <p:spTgt spid="17"/>
                                        </p:tgtEl>
                                      </p:cBhvr>
                                    </p:animEffect>
                                    <p:anim calcmode="lin" valueType="num">
                                      <p:cBhvr>
                                        <p:cTn id="57" dur="1500" fill="hold"/>
                                        <p:tgtEl>
                                          <p:spTgt spid="17"/>
                                        </p:tgtEl>
                                        <p:attrNameLst>
                                          <p:attrName>ppt_x</p:attrName>
                                        </p:attrNameLst>
                                      </p:cBhvr>
                                      <p:tavLst>
                                        <p:tav tm="0">
                                          <p:val>
                                            <p:strVal val="#ppt_x"/>
                                          </p:val>
                                        </p:tav>
                                        <p:tav tm="100000">
                                          <p:val>
                                            <p:strVal val="#ppt_x"/>
                                          </p:val>
                                        </p:tav>
                                      </p:tavLst>
                                    </p:anim>
                                    <p:anim calcmode="lin" valueType="num">
                                      <p:cBhvr>
                                        <p:cTn id="58" dur="15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500"/>
                                        <p:tgtEl>
                                          <p:spTgt spid="15"/>
                                        </p:tgtEl>
                                      </p:cBhvr>
                                    </p:animEffect>
                                    <p:anim calcmode="lin" valueType="num">
                                      <p:cBhvr>
                                        <p:cTn id="62" dur="1500" fill="hold"/>
                                        <p:tgtEl>
                                          <p:spTgt spid="15"/>
                                        </p:tgtEl>
                                        <p:attrNameLst>
                                          <p:attrName>ppt_x</p:attrName>
                                        </p:attrNameLst>
                                      </p:cBhvr>
                                      <p:tavLst>
                                        <p:tav tm="0">
                                          <p:val>
                                            <p:strVal val="#ppt_x"/>
                                          </p:val>
                                        </p:tav>
                                        <p:tav tm="100000">
                                          <p:val>
                                            <p:strVal val="#ppt_x"/>
                                          </p:val>
                                        </p:tav>
                                      </p:tavLst>
                                    </p:anim>
                                    <p:anim calcmode="lin" valueType="num">
                                      <p:cBhvr>
                                        <p:cTn id="63" dur="1500" fill="hold"/>
                                        <p:tgtEl>
                                          <p:spTgt spid="15"/>
                                        </p:tgtEl>
                                        <p:attrNameLst>
                                          <p:attrName>ppt_y</p:attrName>
                                        </p:attrNameLst>
                                      </p:cBhvr>
                                      <p:tavLst>
                                        <p:tav tm="0">
                                          <p:val>
                                            <p:strVal val="#ppt_y+.1"/>
                                          </p:val>
                                        </p:tav>
                                        <p:tav tm="100000">
                                          <p:val>
                                            <p:strVal val="#ppt_y"/>
                                          </p:val>
                                        </p:tav>
                                      </p:tavLst>
                                    </p:anim>
                                  </p:childTnLst>
                                </p:cTn>
                              </p:par>
                              <p:par>
                                <p:cTn id="64" presetID="32" presetClass="emph" presetSubtype="0" repeatCount="2000" fill="hold" nodeType="withEffect">
                                  <p:stCondLst>
                                    <p:cond delay="0"/>
                                  </p:stCondLst>
                                  <p:childTnLst>
                                    <p:animRot by="120000">
                                      <p:cBhvr>
                                        <p:cTn id="65" dur="75" fill="hold">
                                          <p:stCondLst>
                                            <p:cond delay="0"/>
                                          </p:stCondLst>
                                        </p:cTn>
                                        <p:tgtEl>
                                          <p:spTgt spid="27"/>
                                        </p:tgtEl>
                                        <p:attrNameLst>
                                          <p:attrName>r</p:attrName>
                                        </p:attrNameLst>
                                      </p:cBhvr>
                                    </p:animRot>
                                    <p:animRot by="-240000">
                                      <p:cBhvr>
                                        <p:cTn id="66" dur="150" fill="hold">
                                          <p:stCondLst>
                                            <p:cond delay="150"/>
                                          </p:stCondLst>
                                        </p:cTn>
                                        <p:tgtEl>
                                          <p:spTgt spid="27"/>
                                        </p:tgtEl>
                                        <p:attrNameLst>
                                          <p:attrName>r</p:attrName>
                                        </p:attrNameLst>
                                      </p:cBhvr>
                                    </p:animRot>
                                    <p:animRot by="240000">
                                      <p:cBhvr>
                                        <p:cTn id="67" dur="150" fill="hold">
                                          <p:stCondLst>
                                            <p:cond delay="300"/>
                                          </p:stCondLst>
                                        </p:cTn>
                                        <p:tgtEl>
                                          <p:spTgt spid="27"/>
                                        </p:tgtEl>
                                        <p:attrNameLst>
                                          <p:attrName>r</p:attrName>
                                        </p:attrNameLst>
                                      </p:cBhvr>
                                    </p:animRot>
                                    <p:animRot by="-240000">
                                      <p:cBhvr>
                                        <p:cTn id="68" dur="150" fill="hold">
                                          <p:stCondLst>
                                            <p:cond delay="450"/>
                                          </p:stCondLst>
                                        </p:cTn>
                                        <p:tgtEl>
                                          <p:spTgt spid="27"/>
                                        </p:tgtEl>
                                        <p:attrNameLst>
                                          <p:attrName>r</p:attrName>
                                        </p:attrNameLst>
                                      </p:cBhvr>
                                    </p:animRot>
                                    <p:animRot by="120000">
                                      <p:cBhvr>
                                        <p:cTn id="69" dur="150" fill="hold">
                                          <p:stCondLst>
                                            <p:cond delay="6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647323" y="335480"/>
            <a:ext cx="5974134" cy="769441"/>
          </a:xfrm>
          <a:prstGeom prst="rect">
            <a:avLst/>
          </a:prstGeom>
          <a:noFill/>
        </p:spPr>
        <p:txBody>
          <a:bodyPr wrap="square" rtlCol="0">
            <a:spAutoFit/>
          </a:bodyPr>
          <a:lstStyle/>
          <a:p>
            <a:r>
              <a:rPr lang="en-US" altLang="zh-CN"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688343" y="1132318"/>
            <a:ext cx="11066505" cy="1405177"/>
            <a:chOff x="774356" y="888444"/>
            <a:chExt cx="10187293" cy="1405177"/>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1200329"/>
            </a:xfrm>
            <a:prstGeom prst="rect">
              <a:avLst/>
            </a:prstGeom>
            <a:noFill/>
          </p:spPr>
          <p:txBody>
            <a:bodyPr wrap="square" rtlCol="0">
              <a:spAutoFit/>
            </a:bodyPr>
            <a:lstStyle/>
            <a:p>
              <a:r>
                <a:rPr lang="vi-VN" sz="3600" b="1" dirty="0">
                  <a:solidFill>
                    <a:srgbClr val="00B050"/>
                  </a:solidFill>
                  <a:latin typeface="Times New Roman" panose="02020603050405020304" pitchFamily="18" charset="0"/>
                  <a:cs typeface="Times New Roman" panose="02020603050405020304" pitchFamily="18" charset="0"/>
                </a:rPr>
                <a:t>Nói về các hoạt động theo tranh và câu hỏi gợi ý</a:t>
              </a:r>
              <a:r>
                <a:rPr lang="en-US" sz="3600" b="1" dirty="0">
                  <a:solidFill>
                    <a:srgbClr val="00B050"/>
                  </a:solidFill>
                  <a:latin typeface="Times New Roman" panose="02020603050405020304" pitchFamily="18" charset="0"/>
                  <a:ea typeface="Arial-Rounded" pitchFamily="34"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79095" y="2539289"/>
            <a:ext cx="11781572" cy="1276182"/>
            <a:chOff x="752655" y="2221616"/>
            <a:chExt cx="10209000" cy="1276182"/>
          </a:xfrm>
        </p:grpSpPr>
        <p:grpSp>
          <p:nvGrpSpPr>
            <p:cNvPr id="22" name="Group 21"/>
            <p:cNvGrpSpPr/>
            <p:nvPr/>
          </p:nvGrpSpPr>
          <p:grpSpPr>
            <a:xfrm>
              <a:off x="752655" y="2221616"/>
              <a:ext cx="1085297" cy="714672"/>
              <a:chOff x="5056546" y="2280307"/>
              <a:chExt cx="1772914" cy="1393005"/>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280307"/>
                <a:ext cx="1772914" cy="1393005"/>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3788" y="2638464"/>
                <a:ext cx="455161" cy="736289"/>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7250" y="2833991"/>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832154" y="2297469"/>
              <a:ext cx="9129501" cy="1200329"/>
            </a:xfrm>
            <a:prstGeom prst="rect">
              <a:avLst/>
            </a:prstGeom>
            <a:noFill/>
          </p:spPr>
          <p:txBody>
            <a:bodyPr wrap="square" rtlCol="0">
              <a:spAutoFit/>
            </a:bodyPr>
            <a:lstStyle/>
            <a:p>
              <a:r>
                <a:rPr lang="vi-VN" sz="3600" b="1" dirty="0">
                  <a:solidFill>
                    <a:srgbClr val="FFFF00"/>
                  </a:solidFill>
                  <a:latin typeface="Times New Roman" panose="02020603050405020304" pitchFamily="18" charset="0"/>
                  <a:cs typeface="Times New Roman" panose="02020603050405020304" pitchFamily="18" charset="0"/>
                </a:rPr>
                <a:t>Phát triển kĩ năng đặt câu giới thiệu bản thân.</a:t>
              </a:r>
              <a:endParaRPr lang="en-GB" sz="3600" b="1" dirty="0">
                <a:solidFill>
                  <a:srgbClr val="FFFF00"/>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790700" y="3723543"/>
            <a:ext cx="10124572" cy="1200329"/>
            <a:chOff x="-639853" y="3522813"/>
            <a:chExt cx="8919644" cy="1200329"/>
          </a:xfrm>
        </p:grpSpPr>
        <p:grpSp>
          <p:nvGrpSpPr>
            <p:cNvPr id="23" name="Group 22"/>
            <p:cNvGrpSpPr/>
            <p:nvPr/>
          </p:nvGrpSpPr>
          <p:grpSpPr>
            <a:xfrm>
              <a:off x="-639853" y="3671302"/>
              <a:ext cx="1085297" cy="714672"/>
              <a:chOff x="6000482" y="2794513"/>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482" y="2794513"/>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8106" y="307777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2231" y="3029321"/>
                <a:ext cx="560787"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432605" y="3522813"/>
              <a:ext cx="7847186" cy="1200329"/>
            </a:xfrm>
            <a:prstGeom prst="rect">
              <a:avLst/>
            </a:prstGeom>
            <a:noFill/>
          </p:spPr>
          <p:txBody>
            <a:bodyPr wrap="squar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Viết 3 - 4 câu kể về những việc em thường làm trước khi đi học. </a:t>
              </a:r>
              <a:endParaRPr lang="en-GB" sz="3600" b="1" dirty="0">
                <a:solidFill>
                  <a:srgbClr val="C00000"/>
                </a:solidFill>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4136291C-160E-4DFB-9026-E8F1E8A3AC02}"/>
              </a:ext>
            </a:extLst>
          </p:cNvPr>
          <p:cNvSpPr txBox="1"/>
          <p:nvPr/>
        </p:nvSpPr>
        <p:spPr>
          <a:xfrm>
            <a:off x="11355330" y="6472989"/>
            <a:ext cx="1056405" cy="307777"/>
          </a:xfrm>
          <a:prstGeom prst="rect">
            <a:avLst/>
          </a:prstGeom>
          <a:noFill/>
        </p:spPr>
        <p:txBody>
          <a:bodyPr wrap="square" rtlCol="0">
            <a:spAutoFit/>
          </a:bodyPr>
          <a:lstStyle/>
          <a:p>
            <a:r>
              <a:rPr lang="en-US" sz="1400">
                <a:solidFill>
                  <a:schemeClr val="bg1">
                    <a:lumMod val="50000"/>
                  </a:schemeClr>
                </a:solidFill>
              </a:rPr>
              <a:t>30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205990" y="1557200"/>
            <a:ext cx="4082092" cy="2299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3757682" y="915682"/>
            <a:ext cx="3132545" cy="2716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6724443" y="1185746"/>
            <a:ext cx="3772940" cy="2434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9270563" y="852150"/>
            <a:ext cx="2414816" cy="3493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773723" y="4122135"/>
            <a:ext cx="10992094"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798924" y="4047096"/>
            <a:ext cx="10966893" cy="1943161"/>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Bạn nhỏ làm những việc gì?</a:t>
            </a:r>
          </a:p>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Theo em, bạn nhỏ làm những việc đó trong thời gian nào?</a:t>
            </a:r>
          </a:p>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Còn em, trước khi đi học, em thường tự làm những việc gì?</a:t>
            </a:r>
          </a:p>
        </p:txBody>
      </p:sp>
      <p:sp>
        <p:nvSpPr>
          <p:cNvPr id="17" name="TextBox 16"/>
          <p:cNvSpPr txBox="1"/>
          <p:nvPr/>
        </p:nvSpPr>
        <p:spPr>
          <a:xfrm>
            <a:off x="2209939" y="290457"/>
            <a:ext cx="6722857"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Quan sát tranh và trả lời câu hỏi. </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8" name="Oval 17"/>
          <p:cNvSpPr/>
          <p:nvPr/>
        </p:nvSpPr>
        <p:spPr>
          <a:xfrm>
            <a:off x="1602483" y="30351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1000"/>
                                        <p:tgtEl>
                                          <p:spTgt spid="22">
                                            <p:txEl>
                                              <p:pRg st="1" end="1"/>
                                            </p:txEl>
                                          </p:spTgt>
                                        </p:tgtEl>
                                      </p:cBhvr>
                                    </p:animEffect>
                                    <p:anim calcmode="lin" valueType="num">
                                      <p:cBhvr>
                                        <p:cTn id="40"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fade">
                                      <p:cBhvr>
                                        <p:cTn id="44" dur="1000"/>
                                        <p:tgtEl>
                                          <p:spTgt spid="22">
                                            <p:txEl>
                                              <p:pRg st="2" end="2"/>
                                            </p:txEl>
                                          </p:spTgt>
                                        </p:tgtEl>
                                      </p:cBhvr>
                                    </p:animEffect>
                                    <p:anim calcmode="lin" valueType="num">
                                      <p:cBhvr>
                                        <p:cTn id="45"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3426933" y="568869"/>
            <a:ext cx="5442858" cy="3066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Tranh vẽ gì?</a:t>
            </a:r>
          </a:p>
        </p:txBody>
      </p:sp>
      <p:sp>
        <p:nvSpPr>
          <p:cNvPr id="14" name="Rectangle 13"/>
          <p:cNvSpPr/>
          <p:nvPr/>
        </p:nvSpPr>
        <p:spPr>
          <a:xfrm>
            <a:off x="949335" y="4218652"/>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Tranh vẽ bạn nhỏ </a:t>
            </a:r>
            <a:r>
              <a:rPr lang="en-US" sz="2800" b="1" dirty="0">
                <a:solidFill>
                  <a:srgbClr val="FF0000"/>
                </a:solidFill>
                <a:latin typeface="Arial-Rounded" pitchFamily="34" charset="0"/>
                <a:ea typeface="Arial-Rounded" pitchFamily="34" charset="0"/>
                <a:cs typeface="Arial-Rounded" pitchFamily="34" charset="0"/>
              </a:rPr>
              <a:t>ngủ dậy.</a:t>
            </a:r>
          </a:p>
        </p:txBody>
      </p:sp>
      <p:sp>
        <p:nvSpPr>
          <p:cNvPr id="16" name="Rectangle 15"/>
          <p:cNvSpPr/>
          <p:nvPr/>
        </p:nvSpPr>
        <p:spPr>
          <a:xfrm>
            <a:off x="952286" y="4226596"/>
            <a:ext cx="6348561"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thức dậy vào </a:t>
            </a:r>
            <a:r>
              <a:rPr lang="en-US" sz="2800" b="1" dirty="0">
                <a:solidFill>
                  <a:srgbClr val="FF0000"/>
                </a:solidFill>
                <a:latin typeface="Arial-Rounded" pitchFamily="34" charset="0"/>
                <a:ea typeface="Arial-Rounded" pitchFamily="34" charset="0"/>
                <a:cs typeface="Arial-Rounded" pitchFamily="34" charset="0"/>
              </a:rPr>
              <a:t>buổi sáng.</a:t>
            </a:r>
          </a:p>
        </p:txBody>
      </p:sp>
      <p:sp>
        <p:nvSpPr>
          <p:cNvPr id="17" name="Rectangle 16"/>
          <p:cNvSpPr/>
          <p:nvPr/>
        </p:nvSpPr>
        <p:spPr>
          <a:xfrm>
            <a:off x="931916" y="4878174"/>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Khi thức dậy, bạn nhỏ cảm thấy thế nào?</a:t>
            </a:r>
          </a:p>
        </p:txBody>
      </p:sp>
      <p:sp>
        <p:nvSpPr>
          <p:cNvPr id="18" name="Rectangle 17"/>
          <p:cNvSpPr/>
          <p:nvPr/>
        </p:nvSpPr>
        <p:spPr>
          <a:xfrm>
            <a:off x="939124" y="4881758"/>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Khi thức dậy, bạn nhỏ cảm thấy </a:t>
            </a:r>
            <a:r>
              <a:rPr lang="en-US" sz="2800" b="1" dirty="0">
                <a:solidFill>
                  <a:srgbClr val="FF0000"/>
                </a:solidFill>
                <a:latin typeface="Arial-Rounded" pitchFamily="34" charset="0"/>
                <a:ea typeface="Arial-Rounded" pitchFamily="34" charset="0"/>
                <a:cs typeface="Arial-Rounded" pitchFamily="34" charset="0"/>
              </a:rPr>
              <a:t>rất vui vẻ và thoải mái.</a:t>
            </a:r>
          </a:p>
        </p:txBody>
      </p:sp>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endParaRPr lang="en-US" sz="2800" b="1" dirty="0">
              <a:solidFill>
                <a:srgbClr val="FF0000"/>
              </a:solidFill>
              <a:latin typeface="Arial-Rounded" pitchFamily="34" charset="0"/>
              <a:ea typeface="Arial-Rounded" pitchFamily="34" charset="0"/>
              <a:cs typeface="Arial-Rounded" pitchFamily="34"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làm việc đó lúc nào?</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làm việc đó vào </a:t>
            </a:r>
            <a:r>
              <a:rPr lang="en-US" sz="2800" b="1" dirty="0">
                <a:solidFill>
                  <a:srgbClr val="FF0000"/>
                </a:solidFill>
                <a:latin typeface="Arial-Rounded" pitchFamily="34" charset="0"/>
                <a:ea typeface="Arial-Rounded" pitchFamily="34" charset="0"/>
                <a:cs typeface="Arial-Rounded" pitchFamily="34"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Việc làm đó cho thấy bạn nhỏ là người </a:t>
            </a:r>
            <a:r>
              <a:rPr lang="en-US" sz="2800" b="1" dirty="0">
                <a:solidFill>
                  <a:srgbClr val="FF0000"/>
                </a:solidFill>
                <a:latin typeface="Arial-Rounded" pitchFamily="34" charset="0"/>
                <a:ea typeface="Arial-Rounded" pitchFamily="34" charset="0"/>
                <a:cs typeface="Arial-Rounded" pitchFamily="34"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Việc làm đó cho thấy bạn nhỏ là người thế nào?</a:t>
            </a:r>
            <a:endParaRPr lang="en-US" sz="2800" b="1"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846</Words>
  <Application>Microsoft Office PowerPoint</Application>
  <PresentationFormat>Widescreen</PresentationFormat>
  <Paragraphs>75</Paragraphs>
  <Slides>19</Slides>
  <Notes>4</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Arial</vt:lpstr>
      <vt:lpstr>Arial-Rounded</vt:lpstr>
      <vt:lpstr>Averta Std CY Bold</vt:lpstr>
      <vt:lpstr>Calibri</vt:lpstr>
      <vt:lpstr>Calibri Light</vt:lpstr>
      <vt:lpstr>HP001 4 hàng</vt:lpstr>
      <vt:lpstr>iCiel Cadena</vt:lpstr>
      <vt:lpstr>Quicksand Medium</vt:lpstr>
      <vt:lpstr>Rockstone</vt:lpstr>
      <vt:lpstr>Times New Roman</vt:lpstr>
      <vt:lpstr>Office Theme</vt:lpstr>
      <vt:lpstr>1_Office Theme</vt:lpstr>
      <vt:lpstr>2_Office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huyen nguyen</cp:lastModifiedBy>
  <cp:revision>185</cp:revision>
  <dcterms:created xsi:type="dcterms:W3CDTF">2021-05-29T04:05:18Z</dcterms:created>
  <dcterms:modified xsi:type="dcterms:W3CDTF">2021-09-24T13:18:58Z</dcterms:modified>
</cp:coreProperties>
</file>