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21"/>
  </p:notesMasterIdLst>
  <p:sldIdLst>
    <p:sldId id="307" r:id="rId2"/>
    <p:sldId id="258" r:id="rId3"/>
    <p:sldId id="260" r:id="rId4"/>
    <p:sldId id="257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66" r:id="rId14"/>
    <p:sldId id="280" r:id="rId15"/>
    <p:sldId id="274" r:id="rId16"/>
    <p:sldId id="275" r:id="rId17"/>
    <p:sldId id="276" r:id="rId18"/>
    <p:sldId id="282" r:id="rId19"/>
    <p:sldId id="30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F1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7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7AB04-9B9E-4B77-B4A6-6F1B9ECB2A2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2DDC-E685-42F5-BCB2-31D297070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124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382EC7-1070-42DB-9922-EF527A4D27F8}" type="datetime8">
              <a:rPr lang="fr-FR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29/09/2021 17:04</a:t>
            </a:fld>
            <a:endParaRPr lang="en-US" dirty="0">
              <a:latin typeface="Arial" charset="0"/>
            </a:endParaRPr>
          </a:p>
        </p:txBody>
      </p:sp>
      <p:sp>
        <p:nvSpPr>
          <p:cNvPr id="5125" name="Slide Number Placeholder 4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F97433C-2815-427A-8DA6-975829805F99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8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3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0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18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2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8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3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6B332-ECAD-4F13-ADB0-2F70BA12B7F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29/09/2021 17:04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DDE9B9-90BD-4385-98FD-101430E3887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03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2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9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0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02DDC-E685-42F5-BCB2-31D297070D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30" y="3416243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0066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59" y="24257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55699" y="756978"/>
            <a:ext cx="9875520" cy="1356360"/>
          </a:xfrm>
        </p:spPr>
        <p:txBody>
          <a:bodyPr>
            <a:normAutofit/>
          </a:bodyPr>
          <a:lstStyle>
            <a:lvl1pPr marL="0" indent="0" algn="ctr">
              <a:buNone/>
              <a:tabLst/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2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44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97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11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002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66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993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86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274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13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30" y="3416243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0066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59" y="24257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55699" y="756978"/>
            <a:ext cx="9875520" cy="1356360"/>
          </a:xfrm>
        </p:spPr>
        <p:txBody>
          <a:bodyPr>
            <a:normAutofit/>
          </a:bodyPr>
          <a:lstStyle>
            <a:lvl1pPr marL="0" indent="0" algn="ctr">
              <a:buNone/>
              <a:tabLst/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677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907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813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26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6913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135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49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356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25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60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28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830" y="3416243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0066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59" y="24257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55699" y="756978"/>
            <a:ext cx="9875520" cy="1356360"/>
          </a:xfrm>
        </p:spPr>
        <p:txBody>
          <a:bodyPr>
            <a:normAutofit/>
          </a:bodyPr>
          <a:lstStyle>
            <a:lvl1pPr marL="0" indent="0" algn="ctr">
              <a:buNone/>
              <a:tabLst/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388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448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141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674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02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209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154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149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037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019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99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906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095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94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595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863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010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30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109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1F14F2"/>
              </a:buClr>
              <a:defRPr/>
            </a:lvl1pPr>
            <a:lvl2pPr>
              <a:buClr>
                <a:srgbClr val="1F14F2"/>
              </a:buClr>
              <a:defRPr/>
            </a:lvl2pPr>
            <a:lvl3pPr>
              <a:buClr>
                <a:srgbClr val="1F14F2"/>
              </a:buClr>
              <a:defRPr/>
            </a:lvl3pPr>
            <a:lvl4pPr>
              <a:buClr>
                <a:srgbClr val="1F14F2"/>
              </a:buClr>
              <a:defRPr/>
            </a:lvl4pPr>
            <a:lvl5pPr>
              <a:buClr>
                <a:srgbClr val="1F14F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999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64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793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3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86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127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85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389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92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02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870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1318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69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685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901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522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68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040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69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4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49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002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342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74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562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4944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31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20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65AF-2FD9-41CB-BC53-F22C50CA53F4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6F4D-1D06-4CC3-A4AB-EB7CD1B3E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87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0434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62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59976"/>
            <a:ext cx="11499400" cy="7082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129552"/>
            <a:ext cx="10986247" cy="5325036"/>
          </a:xfrm>
        </p:spPr>
        <p:txBody>
          <a:bodyPr/>
          <a:lstStyle>
            <a:lvl1pPr>
              <a:buClr>
                <a:srgbClr val="000066"/>
              </a:buClr>
              <a:defRPr>
                <a:solidFill>
                  <a:srgbClr val="000066"/>
                </a:solidFill>
              </a:defRPr>
            </a:lvl1pPr>
            <a:lvl2pPr>
              <a:buClr>
                <a:srgbClr val="000066"/>
              </a:buClr>
              <a:defRPr>
                <a:solidFill>
                  <a:srgbClr val="000066"/>
                </a:solidFill>
              </a:defRPr>
            </a:lvl2pPr>
            <a:lvl3pPr>
              <a:buClr>
                <a:srgbClr val="000066"/>
              </a:buClr>
              <a:defRPr>
                <a:solidFill>
                  <a:srgbClr val="000066"/>
                </a:solidFill>
              </a:defRPr>
            </a:lvl3pPr>
            <a:lvl4pPr>
              <a:buClr>
                <a:srgbClr val="000066"/>
              </a:buClr>
              <a:defRPr>
                <a:solidFill>
                  <a:srgbClr val="000066"/>
                </a:solidFill>
              </a:defRPr>
            </a:lvl4pPr>
            <a:lvl5pPr>
              <a:buClr>
                <a:srgbClr val="000066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1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fld id="{84A765AF-2FD9-41CB-BC53-F22C50CA53F4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ctr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r">
              <a:buClr>
                <a:srgbClr val="000066"/>
              </a:buClr>
              <a:buFont typeface="Arial" panose="020B0604020202020204" pitchFamily="34" charset="0"/>
              <a:buChar char="•"/>
              <a:defRPr sz="1200">
                <a:solidFill>
                  <a:srgbClr val="000066"/>
                </a:solidFill>
              </a:defRPr>
            </a:lvl1pPr>
          </a:lstStyle>
          <a:p>
            <a:fld id="{D8916F4D-1D06-4CC3-A4AB-EB7CD1B3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809" r:id="rId2"/>
    <p:sldLayoutId id="2147483791" r:id="rId3"/>
    <p:sldLayoutId id="2147483698" r:id="rId4"/>
    <p:sldLayoutId id="2147483819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  <p:sldLayoutId id="2147483808" r:id="rId12"/>
    <p:sldLayoutId id="2147483807" r:id="rId13"/>
    <p:sldLayoutId id="2147483806" r:id="rId14"/>
    <p:sldLayoutId id="2147483805" r:id="rId15"/>
    <p:sldLayoutId id="2147483804" r:id="rId16"/>
    <p:sldLayoutId id="2147483801" r:id="rId17"/>
    <p:sldLayoutId id="2147483797" r:id="rId18"/>
    <p:sldLayoutId id="2147483796" r:id="rId19"/>
    <p:sldLayoutId id="2147483795" r:id="rId20"/>
    <p:sldLayoutId id="2147483794" r:id="rId21"/>
    <p:sldLayoutId id="2147483793" r:id="rId22"/>
    <p:sldLayoutId id="2147483792" r:id="rId23"/>
    <p:sldLayoutId id="2147483790" r:id="rId24"/>
    <p:sldLayoutId id="2147483787" r:id="rId25"/>
    <p:sldLayoutId id="2147483786" r:id="rId26"/>
    <p:sldLayoutId id="2147483781" r:id="rId27"/>
    <p:sldLayoutId id="2147483780" r:id="rId28"/>
    <p:sldLayoutId id="2147483772" r:id="rId29"/>
    <p:sldLayoutId id="2147483771" r:id="rId30"/>
    <p:sldLayoutId id="2147483770" r:id="rId31"/>
    <p:sldLayoutId id="2147483769" r:id="rId32"/>
    <p:sldLayoutId id="2147483768" r:id="rId33"/>
    <p:sldLayoutId id="2147483767" r:id="rId34"/>
    <p:sldLayoutId id="2147483766" r:id="rId35"/>
    <p:sldLayoutId id="2147483765" r:id="rId36"/>
    <p:sldLayoutId id="2147483764" r:id="rId37"/>
    <p:sldLayoutId id="2147483763" r:id="rId38"/>
    <p:sldLayoutId id="2147483762" r:id="rId39"/>
    <p:sldLayoutId id="2147483761" r:id="rId40"/>
    <p:sldLayoutId id="2147483722" r:id="rId41"/>
    <p:sldLayoutId id="2147483821" r:id="rId42"/>
    <p:sldLayoutId id="2147483803" r:id="rId43"/>
    <p:sldLayoutId id="2147483789" r:id="rId44"/>
    <p:sldLayoutId id="2147483785" r:id="rId45"/>
    <p:sldLayoutId id="2147483784" r:id="rId46"/>
    <p:sldLayoutId id="214748370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820" r:id="rId53"/>
    <p:sldLayoutId id="2147483818" r:id="rId54"/>
    <p:sldLayoutId id="2147483817" r:id="rId55"/>
    <p:sldLayoutId id="2147483816" r:id="rId56"/>
    <p:sldLayoutId id="2147483802" r:id="rId57"/>
    <p:sldLayoutId id="2147483800" r:id="rId58"/>
    <p:sldLayoutId id="2147483799" r:id="rId59"/>
    <p:sldLayoutId id="2147483798" r:id="rId60"/>
    <p:sldLayoutId id="2147483788" r:id="rId61"/>
    <p:sldLayoutId id="2147483783" r:id="rId62"/>
    <p:sldLayoutId id="2147483782" r:id="rId63"/>
    <p:sldLayoutId id="2147483779" r:id="rId64"/>
    <p:sldLayoutId id="2147483778" r:id="rId65"/>
    <p:sldLayoutId id="2147483777" r:id="rId66"/>
    <p:sldLayoutId id="2147483776" r:id="rId67"/>
    <p:sldLayoutId id="2147483775" r:id="rId68"/>
    <p:sldLayoutId id="2147483774" r:id="rId69"/>
    <p:sldLayoutId id="2147483773" r:id="rId70"/>
    <p:sldLayoutId id="2147483704" r:id="rId71"/>
    <p:sldLayoutId id="2147483705" r:id="rId72"/>
    <p:sldLayoutId id="2147483706" r:id="rId73"/>
    <p:sldLayoutId id="2147483707" r:id="rId74"/>
    <p:sldLayoutId id="2147483760" r:id="rId75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Clr>
          <a:srgbClr val="000066"/>
        </a:buClr>
        <a:buFont typeface="Arial" panose="020B0604020202020204" pitchFamily="34" charset="0"/>
        <a:buNone/>
        <a:defRPr sz="4400" kern="1200">
          <a:solidFill>
            <a:srgbClr val="000066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rgbClr val="000066"/>
        </a:buClr>
        <a:buSzPct val="80000"/>
        <a:buFont typeface="Arial" panose="020B0604020202020204" pitchFamily="34" charset="0"/>
        <a:buChar char="•"/>
        <a:defRPr sz="2200" kern="1200">
          <a:solidFill>
            <a:srgbClr val="000066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800" kern="1200">
          <a:solidFill>
            <a:srgbClr val="000066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600" kern="1200">
          <a:solidFill>
            <a:srgbClr val="000066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0066"/>
        </a:buClr>
        <a:buSzPct val="80000"/>
        <a:buFont typeface="Arial" panose="020B0604020202020204" pitchFamily="34" charset="0"/>
        <a:buChar char="•"/>
        <a:defRPr sz="1600" kern="1200">
          <a:solidFill>
            <a:srgbClr val="00006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slideLayout" Target="../slideLayouts/slideLayout75.xml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tags" Target="../tags/tag2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099" name="Title 1"/>
          <p:cNvSpPr>
            <a:spLocks noGrp="1" noChangeArrowheads="1"/>
          </p:cNvSpPr>
          <p:nvPr>
            <p:ph type="title"/>
          </p:nvPr>
        </p:nvSpPr>
        <p:spPr>
          <a:xfrm>
            <a:off x="1033955" y="1370505"/>
            <a:ext cx="10058400" cy="301230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6600" b="1" dirty="0">
                <a:solidFill>
                  <a:srgbClr val="FF0000"/>
                </a:solidFill>
                <a:latin typeface="Arial" charset="0"/>
                <a:cs typeface="Arial" charset="0"/>
              </a:rPr>
              <a:t>MÔN TIN HỌC KHỐI 5</a:t>
            </a:r>
            <a:br>
              <a:rPr lang="en-US" altLang="en-US" sz="66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altLang="en-US" sz="6600" b="1" dirty="0">
                <a:solidFill>
                  <a:srgbClr val="FF0000"/>
                </a:solidFill>
                <a:latin typeface="Arial" charset="0"/>
                <a:cs typeface="Arial" charset="0"/>
              </a:rPr>
              <a:t>TUẦN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58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844877" y="294913"/>
            <a:ext cx="668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Chèn tranh ảnh vào văn 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6CDC2E-085B-4567-8F17-C5A937EFB9DF}"/>
              </a:ext>
            </a:extLst>
          </p:cNvPr>
          <p:cNvGrpSpPr/>
          <p:nvPr/>
        </p:nvGrpSpPr>
        <p:grpSpPr>
          <a:xfrm>
            <a:off x="4034400" y="1182235"/>
            <a:ext cx="7862325" cy="5275872"/>
            <a:chOff x="2090225" y="1544028"/>
            <a:chExt cx="7862325" cy="52758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00"/>
            <a:stretch/>
          </p:blipFill>
          <p:spPr bwMode="auto">
            <a:xfrm>
              <a:off x="2090225" y="1544028"/>
              <a:ext cx="7862325" cy="527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2897658" y="1724671"/>
              <a:ext cx="486785" cy="2442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41594" y="1981024"/>
              <a:ext cx="405506" cy="4416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6823633" y="3707497"/>
            <a:ext cx="895350" cy="9328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915400" y="6000749"/>
            <a:ext cx="733425" cy="304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5970FBE1-FEA8-4913-AC14-9B59A957F022}"/>
              </a:ext>
            </a:extLst>
          </p:cNvPr>
          <p:cNvSpPr/>
          <p:nvPr/>
        </p:nvSpPr>
        <p:spPr>
          <a:xfrm>
            <a:off x="361951" y="2497678"/>
            <a:ext cx="2943224" cy="809645"/>
          </a:xfrm>
          <a:prstGeom prst="borderCallout1">
            <a:avLst>
              <a:gd name="adj1" fmla="val 49086"/>
              <a:gd name="adj2" fmla="val 100238"/>
              <a:gd name="adj3" fmla="val -114825"/>
              <a:gd name="adj4" fmla="val 1578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AB63F510-4997-42F0-80DB-866C9713B064}"/>
              </a:ext>
            </a:extLst>
          </p:cNvPr>
          <p:cNvSpPr/>
          <p:nvPr/>
        </p:nvSpPr>
        <p:spPr>
          <a:xfrm>
            <a:off x="361951" y="3484146"/>
            <a:ext cx="2943224" cy="1651594"/>
          </a:xfrm>
          <a:prstGeom prst="borderCallout1">
            <a:avLst>
              <a:gd name="adj1" fmla="val 49086"/>
              <a:gd name="adj2" fmla="val 100238"/>
              <a:gd name="adj3" fmla="val 42500"/>
              <a:gd name="adj4" fmla="val 220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Picture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C72BE51A-D5A5-4A08-AE7C-752B9E2C492E}"/>
              </a:ext>
            </a:extLst>
          </p:cNvPr>
          <p:cNvSpPr/>
          <p:nvPr/>
        </p:nvSpPr>
        <p:spPr>
          <a:xfrm>
            <a:off x="361951" y="5296881"/>
            <a:ext cx="2943224" cy="1008669"/>
          </a:xfrm>
          <a:prstGeom prst="borderCallout1">
            <a:avLst>
              <a:gd name="adj1" fmla="val 49086"/>
              <a:gd name="adj2" fmla="val 100238"/>
              <a:gd name="adj3" fmla="val 91152"/>
              <a:gd name="adj4" fmla="val 2902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F145A1E9-2F41-4BE5-9DCA-E287E610259C}"/>
              </a:ext>
            </a:extLst>
          </p:cNvPr>
          <p:cNvSpPr/>
          <p:nvPr/>
        </p:nvSpPr>
        <p:spPr>
          <a:xfrm>
            <a:off x="415492" y="1326252"/>
            <a:ext cx="2943224" cy="990535"/>
          </a:xfrm>
          <a:prstGeom prst="borderCallout1">
            <a:avLst>
              <a:gd name="adj1" fmla="val 49086"/>
              <a:gd name="adj2" fmla="val 100238"/>
              <a:gd name="adj3" fmla="val 51611"/>
              <a:gd name="adj4" fmla="val 1006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48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8"/>
          <a:stretch/>
        </p:blipFill>
        <p:spPr bwMode="auto">
          <a:xfrm>
            <a:off x="3333750" y="1353298"/>
            <a:ext cx="84582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8004" y="374968"/>
            <a:ext cx="5895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Chèn bảng trong văn 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5717" y="1584279"/>
            <a:ext cx="406296" cy="267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1463" y="1851407"/>
            <a:ext cx="406296" cy="633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66274D1C-69B1-4607-9599-B5C394A51DDC}"/>
              </a:ext>
            </a:extLst>
          </p:cNvPr>
          <p:cNvSpPr/>
          <p:nvPr/>
        </p:nvSpPr>
        <p:spPr>
          <a:xfrm>
            <a:off x="361951" y="1840080"/>
            <a:ext cx="2856053" cy="779296"/>
          </a:xfrm>
          <a:prstGeom prst="borderCallout1">
            <a:avLst>
              <a:gd name="adj1" fmla="val 49086"/>
              <a:gd name="adj2" fmla="val 100238"/>
              <a:gd name="adj3" fmla="val -260"/>
              <a:gd name="adj4" fmla="val 1372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Trong thẻ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D0337975-A7B0-451D-9DDD-B162EAABF9C7}"/>
              </a:ext>
            </a:extLst>
          </p:cNvPr>
          <p:cNvSpPr/>
          <p:nvPr/>
        </p:nvSpPr>
        <p:spPr>
          <a:xfrm>
            <a:off x="361951" y="3163306"/>
            <a:ext cx="2856053" cy="2742194"/>
          </a:xfrm>
          <a:prstGeom prst="borderCallout1">
            <a:avLst>
              <a:gd name="adj1" fmla="val 49086"/>
              <a:gd name="adj2" fmla="val 100238"/>
              <a:gd name="adj3" fmla="val 9277"/>
              <a:gd name="adj4" fmla="val 1482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Di chuyển con trỏ chuột vào vùng có các ô vuông để chọn số dòng và số cột. Nháy chuột để chèn bảng vào trang soạn thảo. 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1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8958" y="457200"/>
            <a:ext cx="50895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Căn </a:t>
            </a:r>
            <a:r>
              <a:rPr lang="en-US" sz="3600" b="1" err="1">
                <a:solidFill>
                  <a:srgbClr val="000066"/>
                </a:solidFill>
              </a:rPr>
              <a:t>lề</a:t>
            </a:r>
            <a:r>
              <a:rPr lang="en-US" sz="3600" b="1">
                <a:solidFill>
                  <a:srgbClr val="000066"/>
                </a:solidFill>
              </a:rPr>
              <a:t> trong văn </a:t>
            </a:r>
            <a:r>
              <a:rPr lang="en-US" sz="3600" b="1" dirty="0" err="1">
                <a:solidFill>
                  <a:srgbClr val="000066"/>
                </a:solidFill>
              </a:rPr>
              <a:t>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2"/>
          <a:stretch/>
        </p:blipFill>
        <p:spPr>
          <a:xfrm>
            <a:off x="1625184" y="1371484"/>
            <a:ext cx="9291405" cy="502931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800000">
            <a:off x="443358" y="2782420"/>
            <a:ext cx="2718434" cy="2246779"/>
          </a:xfrm>
          <a:prstGeom prst="wedgeEllipseCallout">
            <a:avLst>
              <a:gd name="adj1" fmla="val -99213"/>
              <a:gd name="adj2" fmla="val 1757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865470" y="2148272"/>
            <a:ext cx="3161792" cy="1701444"/>
          </a:xfrm>
          <a:prstGeom prst="wedgeEllipseCallout">
            <a:avLst>
              <a:gd name="adj1" fmla="val -154623"/>
              <a:gd name="adj2" fmla="val -539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căn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lề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75" y="2982336"/>
            <a:ext cx="2392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Bước</a:t>
            </a:r>
            <a:r>
              <a:rPr lang="en-US" sz="2800" b="1" dirty="0"/>
              <a:t> 1: </a:t>
            </a:r>
            <a:r>
              <a:rPr lang="en-US" sz="2800" b="1" err="1"/>
              <a:t>Chọn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phần văn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căn</a:t>
            </a:r>
            <a:r>
              <a:rPr lang="en-US" sz="2800" b="1" dirty="0"/>
              <a:t> </a:t>
            </a:r>
            <a:r>
              <a:rPr lang="en-US" sz="2800" b="1" dirty="0" err="1"/>
              <a:t>lề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4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18" y="259976"/>
            <a:ext cx="11499400" cy="70821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66"/>
                </a:solidFill>
              </a:rPr>
              <a:t>3a</a:t>
            </a:r>
            <a:r>
              <a:rPr lang="en-US" b="1" dirty="0">
                <a:solidFill>
                  <a:srgbClr val="000066"/>
                </a:solidFill>
              </a:rPr>
              <a:t>) </a:t>
            </a:r>
            <a:r>
              <a:rPr lang="vi-VN" b="1" dirty="0">
                <a:solidFill>
                  <a:srgbClr val="000066"/>
                </a:solidFill>
              </a:rPr>
              <a:t>Để di chuyển một phần văn bản đến vị trí mới</a:t>
            </a:r>
            <a:r>
              <a:rPr lang="en-US" b="1" dirty="0">
                <a:solidFill>
                  <a:srgbClr val="000066"/>
                </a:solidFill>
              </a:rPr>
              <a:t>, ta </a:t>
            </a:r>
            <a:r>
              <a:rPr lang="en-US" b="1" dirty="0" err="1">
                <a:solidFill>
                  <a:srgbClr val="000066"/>
                </a:solidFill>
              </a:rPr>
              <a:t>làm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thế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nào</a:t>
            </a:r>
            <a:r>
              <a:rPr lang="en-US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94" y="968188"/>
            <a:ext cx="10986247" cy="5325036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vi-VN" sz="2800" dirty="0"/>
              <a:t>Chọn phần văn bản cần di chuyển.</a:t>
            </a:r>
          </a:p>
          <a:p>
            <a:pPr marL="502920" indent="-457200">
              <a:buFont typeface="+mj-lt"/>
              <a:buAutoNum type="arabicPeriod"/>
            </a:pPr>
            <a:r>
              <a:rPr lang="vi-VN" sz="2800" dirty="0"/>
              <a:t>Nháy chuột phải chọn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Cut</a:t>
            </a:r>
            <a:r>
              <a:rPr lang="vi-VN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800" dirty="0" err="1"/>
              <a:t>Đặt</a:t>
            </a:r>
            <a:r>
              <a:rPr lang="vi-VN" sz="2800" dirty="0"/>
              <a:t> con trỏ chuột </a:t>
            </a:r>
            <a:r>
              <a:rPr lang="en-US" sz="2800" dirty="0" err="1"/>
              <a:t>tại</a:t>
            </a:r>
            <a:r>
              <a:rPr lang="vi-VN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vi-VN" sz="2800" dirty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vi-VN" sz="2800" dirty="0"/>
              <a:t>Nháy chuột phải chọn </a:t>
            </a:r>
            <a:r>
              <a:rPr lang="vi-VN" sz="2800" b="1" dirty="0">
                <a:solidFill>
                  <a:srgbClr val="FF0000"/>
                </a:solidFill>
              </a:rPr>
              <a:t>Paste.</a:t>
            </a:r>
          </a:p>
          <a:p>
            <a:pPr marL="502920" indent="-45720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2" b="89474" l="1441" r="96542">
                        <a14:foregroundMark x1="2882" y1="21053" x2="95677" y2="29825"/>
                        <a14:foregroundMark x1="4323" y1="71930" x2="95677" y2="70175"/>
                        <a14:foregroundMark x1="27378" y1="45614" x2="29683" y2="57895"/>
                        <a14:foregroundMark x1="61960" y1="52632" x2="64553" y2="57895"/>
                        <a14:foregroundMark x1="43516" y1="42105" x2="44957" y2="59649"/>
                        <a14:foregroundMark x1="49280" y1="57895" x2="47262" y2="63158"/>
                        <a14:foregroundMark x1="92795" y1="57895" x2="73199" y2="66667"/>
                        <a14:foregroundMark x1="72911" y1="77193" x2="95965" y2="73684"/>
                        <a14:foregroundMark x1="3170" y1="42105" x2="3170" y2="64912"/>
                        <a14:foregroundMark x1="2882" y1="73684" x2="4323" y2="77193"/>
                        <a14:foregroundMark x1="96542" y1="52632" x2="95677" y2="6315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49030" y="912410"/>
            <a:ext cx="3352800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5" b="98450" l="1000" r="96250">
                        <a14:foregroundMark x1="4250" y1="3876" x2="96250" y2="5426"/>
                        <a14:foregroundMark x1="53500" y1="11240" x2="59250" y2="79457"/>
                        <a14:foregroundMark x1="83500" y1="19380" x2="66750" y2="86047"/>
                        <a14:foregroundMark x1="90250" y1="22868" x2="86250" y2="85271"/>
                        <a14:foregroundMark x1="52250" y1="78682" x2="91000" y2="94186"/>
                        <a14:foregroundMark x1="87250" y1="98450" x2="60750" y2="95736"/>
                        <a14:foregroundMark x1="7500" y1="12791" x2="36000" y2="9690"/>
                        <a14:foregroundMark x1="1000" y1="8527" x2="8000" y2="8527"/>
                        <a14:foregroundMark x1="53500" y1="1938" x2="90250" y2="77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18667" y="1511113"/>
            <a:ext cx="3849560" cy="222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46" b="96476" l="5986" r="90493">
                        <a14:foregroundMark x1="5986" y1="4846" x2="5986" y2="12335"/>
                        <a14:foregroundMark x1="16901" y1="8811" x2="52465" y2="90308"/>
                        <a14:foregroundMark x1="88028" y1="11894" x2="90493" y2="93392"/>
                        <a14:foregroundMark x1="65493" y1="47577" x2="11620" y2="9647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62350" y="4229051"/>
            <a:ext cx="2705100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5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 chuyển văn bản">
            <a:hlinkClick r:id="" action="ppaction://media"/>
            <a:extLst>
              <a:ext uri="{FF2B5EF4-FFF2-40B4-BE49-F238E27FC236}">
                <a16:creationId xmlns:a16="http://schemas.microsoft.com/office/drawing/2014/main" id="{F60F1A94-0045-4920-978C-512095D916C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020"/>
          <a:stretch/>
        </p:blipFill>
        <p:spPr>
          <a:xfrm>
            <a:off x="463525" y="2158785"/>
            <a:ext cx="5486400" cy="428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743"/>
          <a:stretch/>
        </p:blipFill>
        <p:spPr>
          <a:xfrm>
            <a:off x="6106332" y="766727"/>
            <a:ext cx="5700186" cy="588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6942" y="1153048"/>
            <a:ext cx="4819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vi-VN" sz="2400" dirty="0">
                <a:solidFill>
                  <a:srgbClr val="000066"/>
                </a:solidFill>
              </a:rPr>
              <a:t>Chọn </a:t>
            </a:r>
            <a:r>
              <a:rPr lang="en-US" sz="2400" dirty="0" err="1">
                <a:solidFill>
                  <a:srgbClr val="000066"/>
                </a:solidFill>
              </a:rPr>
              <a:t>bức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tranh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cần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sao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chép</a:t>
            </a:r>
            <a:r>
              <a:rPr lang="vi-VN" sz="2400" dirty="0">
                <a:solidFill>
                  <a:srgbClr val="000066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vi-VN" sz="2400" dirty="0">
                <a:solidFill>
                  <a:srgbClr val="000066"/>
                </a:solidFill>
              </a:rPr>
              <a:t>Nháy chuột phải chọn </a:t>
            </a:r>
            <a:r>
              <a:rPr lang="vi-VN" sz="2400" b="1" dirty="0">
                <a:solidFill>
                  <a:srgbClr val="FF0000"/>
                </a:solidFill>
              </a:rPr>
              <a:t>C</a:t>
            </a:r>
            <a:r>
              <a:rPr lang="en-US" sz="2400" b="1" dirty="0" err="1">
                <a:solidFill>
                  <a:srgbClr val="FF0000"/>
                </a:solidFill>
              </a:rPr>
              <a:t>opy</a:t>
            </a:r>
            <a:r>
              <a:rPr lang="vi-VN" sz="2400" dirty="0">
                <a:solidFill>
                  <a:srgbClr val="000066"/>
                </a:solidFill>
              </a:rPr>
              <a:t>.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3525" y="270096"/>
            <a:ext cx="11129207" cy="708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Arial" panose="020B0604020202020204" pitchFamily="34" charset="0"/>
              <a:buNone/>
              <a:defRPr sz="4400" kern="12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3b</a:t>
            </a:r>
            <a:r>
              <a:rPr lang="en-US" sz="2400" b="1" dirty="0"/>
              <a:t>) </a:t>
            </a:r>
            <a:r>
              <a:rPr lang="en-US" sz="2400" b="1" dirty="0" err="1"/>
              <a:t>Muốn</a:t>
            </a:r>
            <a:r>
              <a:rPr lang="en-US" sz="2400" b="1" dirty="0"/>
              <a:t> </a:t>
            </a:r>
            <a:r>
              <a:rPr lang="en-US" sz="2400" b="1" dirty="0" err="1"/>
              <a:t>sao</a:t>
            </a:r>
            <a:r>
              <a:rPr lang="en-US" sz="2400" b="1" dirty="0"/>
              <a:t> </a:t>
            </a:r>
            <a:r>
              <a:rPr lang="en-US" sz="2400" b="1" dirty="0" err="1"/>
              <a:t>chép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bức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rồi</a:t>
            </a:r>
            <a:r>
              <a:rPr lang="en-US" sz="2400" b="1" dirty="0"/>
              <a:t> </a:t>
            </a:r>
            <a:r>
              <a:rPr lang="en-US" sz="2400" b="1" dirty="0" err="1"/>
              <a:t>dán</a:t>
            </a:r>
            <a:r>
              <a:rPr lang="en-US" sz="2400" b="1" dirty="0"/>
              <a:t> </a:t>
            </a:r>
            <a:r>
              <a:rPr lang="en-US" sz="2400" b="1" dirty="0" err="1"/>
              <a:t>vào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r>
              <a:rPr lang="en-US" sz="2400" b="1" dirty="0"/>
              <a:t> </a:t>
            </a:r>
            <a:r>
              <a:rPr lang="en-US" sz="2400" b="1" dirty="0" err="1"/>
              <a:t>khác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bản</a:t>
            </a:r>
            <a:r>
              <a:rPr lang="en-US" sz="2400" b="1" dirty="0"/>
              <a:t>, ta </a:t>
            </a:r>
            <a:r>
              <a:rPr lang="en-US" sz="2400" b="1" dirty="0" err="1"/>
              <a:t>làm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764651" y="3978611"/>
            <a:ext cx="398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400" dirty="0" err="1">
                <a:solidFill>
                  <a:srgbClr val="000066"/>
                </a:solidFill>
              </a:rPr>
              <a:t>Đặt</a:t>
            </a:r>
            <a:r>
              <a:rPr lang="vi-VN" sz="2400" dirty="0">
                <a:solidFill>
                  <a:srgbClr val="000066"/>
                </a:solidFill>
              </a:rPr>
              <a:t> con trỏ chuột </a:t>
            </a:r>
            <a:r>
              <a:rPr lang="en-US" sz="2400" dirty="0" err="1">
                <a:solidFill>
                  <a:srgbClr val="000066"/>
                </a:solidFill>
              </a:rPr>
              <a:t>tại</a:t>
            </a:r>
            <a:r>
              <a:rPr lang="vi-VN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vị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trí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khác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của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văn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err="1">
                <a:solidFill>
                  <a:srgbClr val="000066"/>
                </a:solidFill>
              </a:rPr>
              <a:t>bản</a:t>
            </a:r>
            <a:r>
              <a:rPr lang="vi-VN" sz="2400" dirty="0">
                <a:solidFill>
                  <a:srgbClr val="000066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vi-VN" sz="2400" dirty="0">
                <a:solidFill>
                  <a:srgbClr val="000066"/>
                </a:solidFill>
              </a:rPr>
              <a:t>Nháy chuột phải chọn </a:t>
            </a:r>
            <a:r>
              <a:rPr lang="vi-VN" sz="2400" b="1" dirty="0">
                <a:solidFill>
                  <a:srgbClr val="FF0000"/>
                </a:solidFill>
              </a:rPr>
              <a:t>Paste</a:t>
            </a:r>
            <a:r>
              <a:rPr lang="vi-VN" sz="2400" b="1" dirty="0">
                <a:solidFill>
                  <a:srgbClr val="000066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1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ao chép tranh ảnh">
            <a:hlinkClick r:id="" action="ppaction://media"/>
            <a:extLst>
              <a:ext uri="{FF2B5EF4-FFF2-40B4-BE49-F238E27FC236}">
                <a16:creationId xmlns:a16="http://schemas.microsoft.com/office/drawing/2014/main" id="{247ACAB3-2DD6-4675-8730-9AB4AB46423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4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99" y="583826"/>
            <a:ext cx="11499400" cy="7082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EM CẦN 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04" y="1762125"/>
            <a:ext cx="10464091" cy="4067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2 </a:t>
            </a:r>
            <a:r>
              <a:rPr lang="en-US" sz="3200" dirty="0" err="1"/>
              <a:t>kiểu</a:t>
            </a:r>
            <a:r>
              <a:rPr lang="en-US" sz="3200" dirty="0"/>
              <a:t> </a:t>
            </a:r>
            <a:r>
              <a:rPr lang="en-US" sz="3200" dirty="0" err="1"/>
              <a:t>gõ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Việt</a:t>
            </a:r>
            <a:r>
              <a:rPr lang="en-US" sz="3200" dirty="0"/>
              <a:t> hay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Telex và </a:t>
            </a:r>
            <a:r>
              <a:rPr lang="en-US" sz="3200" dirty="0" err="1"/>
              <a:t>Vni</a:t>
            </a:r>
            <a:r>
              <a:rPr lang="en-US" sz="3200" dirty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chèn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,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tiên</a:t>
            </a:r>
            <a:r>
              <a:rPr lang="en-US" sz="3200" dirty="0"/>
              <a:t> ta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thẻ Insert;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Cut, </a:t>
            </a:r>
            <a:r>
              <a:rPr lang="en-US" sz="3200" dirty="0" err="1"/>
              <a:t>sao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lệnh</a:t>
            </a:r>
            <a:r>
              <a:rPr lang="en-US" sz="3200" dirty="0"/>
              <a:t> Copy.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7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00" y="1079126"/>
            <a:ext cx="11499400" cy="70821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CHUẨN BỊ BÀI CHO TIẾT SAU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04" y="2286000"/>
            <a:ext cx="10464091" cy="305752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soạn</a:t>
            </a:r>
            <a:r>
              <a:rPr lang="en-US" sz="3200" dirty="0"/>
              <a:t> </a:t>
            </a:r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“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kì</a:t>
            </a:r>
            <a:r>
              <a:rPr lang="en-US" sz="3200" dirty="0"/>
              <a:t> </a:t>
            </a:r>
            <a:r>
              <a:rPr lang="en-US" sz="3200" dirty="0" err="1"/>
              <a:t>thú</a:t>
            </a:r>
            <a:r>
              <a:rPr lang="en-US" sz="3200" dirty="0"/>
              <a:t> – Hang </a:t>
            </a:r>
            <a:r>
              <a:rPr lang="en-US" sz="3200" dirty="0" err="1"/>
              <a:t>Sơn</a:t>
            </a:r>
            <a:r>
              <a:rPr lang="en-US" sz="3200" dirty="0"/>
              <a:t> </a:t>
            </a:r>
            <a:r>
              <a:rPr lang="en-US" sz="3200" dirty="0" err="1"/>
              <a:t>Đoòng</a:t>
            </a:r>
            <a:r>
              <a:rPr lang="en-US" sz="3200" dirty="0"/>
              <a:t>” – </a:t>
            </a:r>
            <a:r>
              <a:rPr lang="en-US" sz="3200" dirty="0" err="1"/>
              <a:t>trang</a:t>
            </a:r>
            <a:r>
              <a:rPr lang="en-US" sz="3200" dirty="0"/>
              <a:t> 38 SGK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mềm</a:t>
            </a:r>
            <a:r>
              <a:rPr lang="en-US" sz="3200" dirty="0"/>
              <a:t> </a:t>
            </a:r>
            <a:r>
              <a:rPr lang="en-US" sz="3200" dirty="0" err="1"/>
              <a:t>soạn</a:t>
            </a:r>
            <a:r>
              <a:rPr lang="en-US" sz="3200" dirty="0"/>
              <a:t> </a:t>
            </a:r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Word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lưu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664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2D759F-C1D4-4DA4-A908-13CDC225F8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 ơn các em đã theo dõi bài giảng.</a:t>
            </a:r>
          </a:p>
          <a:p>
            <a:pPr algn="ctr"/>
            <a:r>
              <a:rPr lang="en-US" altLang="zh-CN" sz="3600" b="1">
                <a:solidFill>
                  <a:srgbClr val="00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 gặp lại các em vào tiết học sau!</a:t>
            </a:r>
            <a:endParaRPr lang="zh-CN" altLang="en-US" sz="3600" b="1" dirty="0">
              <a:solidFill>
                <a:srgbClr val="00006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Sở Giáo Dục Và Đào Tạo Vĩ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133600" y="573088"/>
            <a:ext cx="7735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7238" y="1431925"/>
            <a:ext cx="1097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 ghi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ghi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286000"/>
            <a:ext cx="9929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2. Nhấn nút “Tạm dừng” khi phải trả lời câu hỏi.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3200400"/>
            <a:ext cx="1012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7238" y="4114800"/>
            <a:ext cx="10215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4.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nghiêm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túc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đủ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6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1586"/>
    </mc:Choice>
    <mc:Fallback xmlns="">
      <p:transition advClick="0" advTm="21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220" y="827512"/>
            <a:ext cx="10289540" cy="2330724"/>
          </a:xfrm>
        </p:spPr>
        <p:txBody>
          <a:bodyPr/>
          <a:lstStyle/>
          <a:p>
            <a:pPr algn="ctr"/>
            <a:r>
              <a:rPr lang="en-US" b="1" dirty="0"/>
              <a:t>CHỦ ĐỀ 2: SOẠN THẢO VĂN BẢN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818" y="2554548"/>
            <a:ext cx="9244982" cy="241750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r>
              <a:rPr lang="en-US" sz="4400" b="1" dirty="0"/>
              <a:t> 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4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Tiết</a:t>
            </a: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1)</a:t>
            </a:r>
          </a:p>
          <a:p>
            <a:pPr>
              <a:lnSpc>
                <a:spcPct val="160000"/>
              </a:lnSpc>
            </a:pPr>
            <a:r>
              <a:rPr lang="en-US" sz="4400" b="1" dirty="0"/>
              <a:t>SGK </a:t>
            </a:r>
            <a:r>
              <a:rPr lang="en-US" sz="4400" b="1" dirty="0" err="1"/>
              <a:t>trang</a:t>
            </a:r>
            <a:r>
              <a:rPr lang="en-US" sz="4400" b="1" dirty="0"/>
              <a:t> 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0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18" y="640976"/>
            <a:ext cx="11499400" cy="7082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MỤC TIÊU BÀI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822" y="1605801"/>
            <a:ext cx="10492352" cy="41758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hình/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Tab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1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A. HOẠT ĐỘNG THỰC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47" y="968188"/>
            <a:ext cx="11139984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Em hãy cho biết các kiểu gõ tiếng Việt nào hay dùng?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705" y="1761227"/>
            <a:ext cx="927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none" dirty="0">
                <a:solidFill>
                  <a:srgbClr val="000066"/>
                </a:solidFill>
                <a:sym typeface="Wingdings" panose="05000000000000000000" pitchFamily="2" charset="2"/>
              </a:rPr>
              <a:t> </a:t>
            </a:r>
            <a:r>
              <a:rPr lang="en-US" sz="2800" cap="none" dirty="0" err="1">
                <a:solidFill>
                  <a:srgbClr val="000066"/>
                </a:solidFill>
              </a:rPr>
              <a:t>Có</a:t>
            </a:r>
            <a:r>
              <a:rPr lang="en-US" sz="2800" cap="none" dirty="0">
                <a:solidFill>
                  <a:srgbClr val="000066"/>
                </a:solidFill>
              </a:rPr>
              <a:t> 2 kiểu gõ Tiếng Việt hay dùng là:</a:t>
            </a:r>
            <a:r>
              <a:rPr lang="en-US" sz="2800" b="1" cap="none" dirty="0">
                <a:solidFill>
                  <a:srgbClr val="000066"/>
                </a:solidFill>
              </a:rPr>
              <a:t>                 </a:t>
            </a:r>
            <a:r>
              <a:rPr lang="en-US" sz="2800" cap="none" dirty="0">
                <a:solidFill>
                  <a:srgbClr val="000066"/>
                </a:solidFill>
              </a:rPr>
              <a:t>và </a:t>
            </a:r>
            <a:r>
              <a:rPr lang="en-US" sz="2800" b="1" cap="none" dirty="0">
                <a:solidFill>
                  <a:srgbClr val="000066"/>
                </a:solidFill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8045" y="176122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TELEX 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9445" y="1761227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 dirty="0">
                <a:solidFill>
                  <a:srgbClr val="C00000"/>
                </a:solidFill>
              </a:rPr>
              <a:t>VNI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080" y="2550245"/>
            <a:ext cx="7080118" cy="344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807331" y="2284447"/>
            <a:ext cx="3231769" cy="2222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91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423507"/>
              </p:ext>
            </p:extLst>
          </p:nvPr>
        </p:nvGraphicFramePr>
        <p:xfrm>
          <a:off x="866775" y="1853542"/>
          <a:ext cx="10462572" cy="419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524">
                  <a:extLst>
                    <a:ext uri="{9D8B030D-6E8A-4147-A177-3AD203B41FA5}">
                      <a16:colId xmlns:a16="http://schemas.microsoft.com/office/drawing/2014/main" val="95759446"/>
                    </a:ext>
                  </a:extLst>
                </a:gridCol>
              </a:tblGrid>
              <a:tr h="49013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Chữ cần có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Cách gõ kiểu Telex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Cách gõ kiểu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</a:rPr>
                        <a:t>Vni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â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ô</a:t>
                      </a:r>
                      <a:endParaRPr lang="vi-VN" sz="2800" b="1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ê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đ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ă</a:t>
                      </a: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ư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000066"/>
                          </a:solidFill>
                        </a:rPr>
                        <a:t>ơ</a:t>
                      </a: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082" y="849960"/>
            <a:ext cx="5186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Các kí tự â ; ô ; ê ; đ ; ă ; ư ; ơ</a:t>
            </a:r>
            <a:endParaRPr lang="vi-VN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74023" y="2358845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66"/>
                </a:solidFill>
              </a:rPr>
              <a:t>aa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C0D8B6-B931-4111-8C5C-C951340C99B0}"/>
              </a:ext>
            </a:extLst>
          </p:cNvPr>
          <p:cNvGrpSpPr/>
          <p:nvPr/>
        </p:nvGrpSpPr>
        <p:grpSpPr>
          <a:xfrm>
            <a:off x="5754787" y="2882720"/>
            <a:ext cx="728395" cy="3199745"/>
            <a:chOff x="5754787" y="2882720"/>
            <a:chExt cx="728395" cy="3199745"/>
          </a:xfrm>
        </p:grpSpPr>
        <p:sp>
          <p:nvSpPr>
            <p:cNvPr id="10" name="Rectangle 9"/>
            <p:cNvSpPr/>
            <p:nvPr/>
          </p:nvSpPr>
          <p:spPr>
            <a:xfrm>
              <a:off x="5774023" y="2882720"/>
              <a:ext cx="623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err="1">
                  <a:solidFill>
                    <a:srgbClr val="000066"/>
                  </a:solidFill>
                </a:rPr>
                <a:t>oo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4787" y="3959045"/>
              <a:ext cx="623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dd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62927" y="4492445"/>
              <a:ext cx="663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aw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74825" y="5025845"/>
              <a:ext cx="6832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uw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9982" y="5559245"/>
              <a:ext cx="6832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ow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76622" y="3425645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err="1">
                  <a:solidFill>
                    <a:srgbClr val="000066"/>
                  </a:solidFill>
                </a:rPr>
                <a:t>ee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375917" y="238045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000066"/>
                </a:solidFill>
              </a:rPr>
              <a:t>a6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4C7BE6-1B1F-4284-A6FA-51B11BFFE680}"/>
              </a:ext>
            </a:extLst>
          </p:cNvPr>
          <p:cNvGrpSpPr/>
          <p:nvPr/>
        </p:nvGrpSpPr>
        <p:grpSpPr>
          <a:xfrm>
            <a:off x="9366299" y="2904330"/>
            <a:ext cx="629810" cy="3199745"/>
            <a:chOff x="9366299" y="2904330"/>
            <a:chExt cx="629810" cy="3199745"/>
          </a:xfrm>
        </p:grpSpPr>
        <p:sp>
          <p:nvSpPr>
            <p:cNvPr id="28" name="Rectangle 27"/>
            <p:cNvSpPr/>
            <p:nvPr/>
          </p:nvSpPr>
          <p:spPr>
            <a:xfrm>
              <a:off x="9375917" y="2904330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000066"/>
                  </a:solidFill>
                </a:rPr>
                <a:t>o6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6299" y="3980655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d9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74311" y="451405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a8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6299" y="5047455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u7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391456" y="5580855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o7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388935" y="3447255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>
                  <a:solidFill>
                    <a:srgbClr val="000066"/>
                  </a:solidFill>
                </a:rPr>
                <a:t>e6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9B3E85-BFCD-4B41-95C0-4D108E7693AF}"/>
              </a:ext>
            </a:extLst>
          </p:cNvPr>
          <p:cNvSpPr txBox="1"/>
          <p:nvPr/>
        </p:nvSpPr>
        <p:spPr>
          <a:xfrm>
            <a:off x="466247" y="312147"/>
            <a:ext cx="1009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6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58610"/>
              </p:ext>
            </p:extLst>
          </p:nvPr>
        </p:nvGraphicFramePr>
        <p:xfrm>
          <a:off x="893239" y="2329055"/>
          <a:ext cx="10602495" cy="365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4165">
                  <a:extLst>
                    <a:ext uri="{9D8B030D-6E8A-4147-A177-3AD203B41FA5}">
                      <a16:colId xmlns:a16="http://schemas.microsoft.com/office/drawing/2014/main" val="3140301929"/>
                    </a:ext>
                  </a:extLst>
                </a:gridCol>
              </a:tblGrid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Dấu cần có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Phím gõ kiểu Telex</a:t>
                      </a:r>
                      <a:endParaRPr lang="vi-VN" sz="28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rgbClr val="FFFF00"/>
                          </a:solidFill>
                        </a:rPr>
                        <a:t>Phím gõ kiểu</a:t>
                      </a:r>
                      <a:r>
                        <a:rPr lang="en-US" sz="2800" b="1" baseline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FF00"/>
                          </a:solidFill>
                        </a:rPr>
                        <a:t>Vni</a:t>
                      </a:r>
                      <a:endParaRPr lang="vi-VN" sz="2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SẮC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HUYỀN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HỎI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NGÃ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79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66"/>
                          </a:solidFill>
                        </a:rPr>
                        <a:t>NẶNG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6100" y="1203137"/>
            <a:ext cx="777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Các dấu “sắc”, “huyền”, “hỏi”, “ngã”, “nặng”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90513" y="306287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S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0513" y="358609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F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0513" y="4234367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R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0513" y="4822359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X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0513" y="5355759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J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0063" y="306287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1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00063" y="358609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2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00063" y="4111535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3</a:t>
            </a:r>
            <a:endParaRPr lang="vi-VN" sz="2800" b="1">
              <a:solidFill>
                <a:srgbClr val="0000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0063" y="4740471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4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00063" y="5369407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5</a:t>
            </a:r>
            <a:endParaRPr lang="vi-VN" sz="2800" b="1" dirty="0">
              <a:solidFill>
                <a:srgbClr val="00006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0D8EA-FF34-4ED5-86E2-EB70CF99ED85}"/>
              </a:ext>
            </a:extLst>
          </p:cNvPr>
          <p:cNvSpPr txBox="1"/>
          <p:nvPr/>
        </p:nvSpPr>
        <p:spPr>
          <a:xfrm>
            <a:off x="809147" y="559797"/>
            <a:ext cx="1009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Telex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5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00" y="420164"/>
            <a:ext cx="11499400" cy="195096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66"/>
                </a:solidFill>
              </a:rPr>
              <a:t>2. </a:t>
            </a:r>
            <a:r>
              <a:rPr lang="en-US" b="1" dirty="0" err="1">
                <a:solidFill>
                  <a:srgbClr val="000066"/>
                </a:solidFill>
              </a:rPr>
              <a:t>Em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hãy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chọn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cụm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từ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thích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hợp</a:t>
            </a:r>
            <a:r>
              <a:rPr lang="en-US" b="1" dirty="0">
                <a:solidFill>
                  <a:srgbClr val="000066"/>
                </a:solidFill>
              </a:rPr>
              <a:t>:                                ;            ;</a:t>
            </a:r>
            <a:br>
              <a:rPr lang="en-US" b="1" dirty="0">
                <a:solidFill>
                  <a:srgbClr val="000066"/>
                </a:solidFill>
              </a:rPr>
            </a:br>
            <a:r>
              <a:rPr lang="en-US" b="1" dirty="0">
                <a:solidFill>
                  <a:srgbClr val="000066"/>
                </a:solidFill>
              </a:rPr>
              <a:t>           ;                    ;                     ;                  ;                      ;  </a:t>
            </a:r>
            <a:br>
              <a:rPr lang="en-US" b="1" dirty="0">
                <a:solidFill>
                  <a:srgbClr val="000066"/>
                </a:solidFill>
              </a:rPr>
            </a:br>
            <a:br>
              <a:rPr lang="en-US" b="1" dirty="0">
                <a:solidFill>
                  <a:srgbClr val="000066"/>
                </a:solidFill>
              </a:rPr>
            </a:b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25" y="2101391"/>
            <a:ext cx="10986247" cy="4580616"/>
          </a:xfrm>
        </p:spPr>
        <p:txBody>
          <a:bodyPr>
            <a:noAutofit/>
          </a:bodyPr>
          <a:lstStyle/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chèn.................................vào văn bản, trước tiên ta phải chọn thẻ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 ................................. vào văn bản,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 ................................. vào văn bản,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chèn ................................. vào văn bản,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;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lnSpc>
                <a:spcPct val="15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................................. đoạn văn bản ta chọn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556808" y="398249"/>
            <a:ext cx="3132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“đối tượng nào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đó</a:t>
            </a:r>
            <a:r>
              <a:rPr lang="en-US" sz="2800" i="1" dirty="0">
                <a:solidFill>
                  <a:srgbClr val="FF0000"/>
                </a:solidFill>
              </a:rPr>
              <a:t>”</a:t>
            </a:r>
            <a:endParaRPr lang="vi-VN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787018" y="400239"/>
            <a:ext cx="129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“bảng” </a:t>
            </a:r>
            <a:endParaRPr lang="vi-VN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98483" y="874412"/>
            <a:ext cx="1178268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“hình” </a:t>
            </a:r>
            <a:endParaRPr lang="vi-VN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24440" y="874412"/>
            <a:ext cx="193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“tranh/ảnh”</a:t>
            </a:r>
            <a:endParaRPr lang="vi-VN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90635" y="1361028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vi-VN" sz="2800" i="1" dirty="0">
                <a:solidFill>
                  <a:srgbClr val="FF0000"/>
                </a:solidFill>
              </a:rPr>
              <a:t>“căn đều hai bên” </a:t>
            </a:r>
            <a:endParaRPr lang="vi-VN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189877" y="943384"/>
            <a:ext cx="193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“căn giữa”</a:t>
            </a:r>
            <a:endParaRPr lang="vi-VN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09292" y="943384"/>
            <a:ext cx="208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“căn </a:t>
            </a:r>
            <a:r>
              <a:rPr lang="en-US" sz="2800" i="1" dirty="0" err="1">
                <a:solidFill>
                  <a:srgbClr val="FF0000"/>
                </a:solidFill>
              </a:rPr>
              <a:t>lề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trái</a:t>
            </a:r>
            <a:r>
              <a:rPr lang="vi-VN" sz="2800" i="1" dirty="0">
                <a:solidFill>
                  <a:srgbClr val="FF0000"/>
                </a:solidFill>
              </a:rPr>
              <a:t>”</a:t>
            </a:r>
            <a:endParaRPr lang="vi-VN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17200" y="924071"/>
            <a:ext cx="218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solidFill>
                  <a:srgbClr val="FF0000"/>
                </a:solidFill>
              </a:rPr>
              <a:t>“căn </a:t>
            </a:r>
            <a:r>
              <a:rPr lang="en-US" sz="2800" i="1" dirty="0" err="1">
                <a:solidFill>
                  <a:srgbClr val="FF0000"/>
                </a:solidFill>
              </a:rPr>
              <a:t>lề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phải</a:t>
            </a:r>
            <a:r>
              <a:rPr lang="vi-VN" sz="2800" i="1" dirty="0">
                <a:solidFill>
                  <a:srgbClr val="FF0000"/>
                </a:solidFill>
              </a:rPr>
              <a:t>”</a:t>
            </a:r>
            <a:endParaRPr lang="vi-VN" sz="2800" i="1" dirty="0"/>
          </a:p>
        </p:txBody>
      </p:sp>
      <p:sp>
        <p:nvSpPr>
          <p:cNvPr id="13" name="Rectangle 12"/>
          <p:cNvSpPr/>
          <p:nvPr/>
        </p:nvSpPr>
        <p:spPr>
          <a:xfrm>
            <a:off x="3594859" y="1411811"/>
            <a:ext cx="4677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2800" b="1" dirty="0">
                <a:solidFill>
                  <a:srgbClr val="000066"/>
                </a:solidFill>
              </a:rPr>
              <a:t>để điền vào chỗ chấm (...) </a:t>
            </a:r>
            <a:endParaRPr lang="vi-VN" sz="2800" dirty="0">
              <a:solidFill>
                <a:srgbClr val="0000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15569" y="2873963"/>
            <a:ext cx="1416766" cy="3412537"/>
            <a:chOff x="6252950" y="2709478"/>
            <a:chExt cx="1697174" cy="338718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r="5881" b="9876"/>
            <a:stretch/>
          </p:blipFill>
          <p:spPr bwMode="auto">
            <a:xfrm>
              <a:off x="7056168" y="2709478"/>
              <a:ext cx="893955" cy="9877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5"/>
            <a:srcRect t="6264" r="7026" b="20738"/>
            <a:stretch/>
          </p:blipFill>
          <p:spPr bwMode="auto">
            <a:xfrm>
              <a:off x="6968369" y="3766262"/>
              <a:ext cx="981755" cy="6985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 rotWithShape="1">
            <a:blip r:embed="rId6"/>
            <a:srcRect l="13913" t="5097" r="14184" b="5679"/>
            <a:stretch/>
          </p:blipFill>
          <p:spPr bwMode="auto">
            <a:xfrm>
              <a:off x="7041715" y="4559962"/>
              <a:ext cx="908407" cy="8671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7"/>
            <a:srcRect l="17715" t="6742" r="16352" b="19870"/>
            <a:stretch/>
          </p:blipFill>
          <p:spPr bwMode="auto">
            <a:xfrm>
              <a:off x="6252950" y="5576155"/>
              <a:ext cx="703385" cy="520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693576" y="221509"/>
            <a:ext cx="11250871" cy="1836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000066"/>
              </a:buClr>
              <a:buFont typeface="Arial" panose="020B0604020202020204" pitchFamily="34" charset="0"/>
              <a:buNone/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b="1" dirty="0">
                <a:solidFill>
                  <a:srgbClr val="000066"/>
                </a:solidFill>
              </a:rPr>
              <a:t>2. </a:t>
            </a:r>
            <a:r>
              <a:rPr lang="en-US" b="1" dirty="0" err="1">
                <a:solidFill>
                  <a:srgbClr val="000066"/>
                </a:solidFill>
              </a:rPr>
              <a:t>Em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hãy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chọn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cụm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từ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thích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hợp</a:t>
            </a:r>
            <a:r>
              <a:rPr lang="en-US" b="1" dirty="0">
                <a:solidFill>
                  <a:srgbClr val="000066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</a:rPr>
              <a:t>“</a:t>
            </a:r>
            <a:r>
              <a:rPr lang="vi-VN" i="1" dirty="0">
                <a:solidFill>
                  <a:srgbClr val="FF0000"/>
                </a:solidFill>
              </a:rPr>
              <a:t>đối tượng nào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đó</a:t>
            </a:r>
            <a:r>
              <a:rPr lang="en-US" i="1" dirty="0">
                <a:solidFill>
                  <a:srgbClr val="FF0000"/>
                </a:solidFill>
              </a:rPr>
              <a:t>”</a:t>
            </a:r>
            <a:r>
              <a:rPr lang="en-US" b="1" dirty="0">
                <a:solidFill>
                  <a:srgbClr val="000066"/>
                </a:solidFill>
              </a:rPr>
              <a:t>   </a:t>
            </a:r>
            <a:r>
              <a:rPr lang="vi-VN" i="1" dirty="0">
                <a:solidFill>
                  <a:srgbClr val="FF0000"/>
                </a:solidFill>
              </a:rPr>
              <a:t>“bảng”</a:t>
            </a:r>
            <a:endParaRPr lang="en-US" b="1" dirty="0">
              <a:solidFill>
                <a:srgbClr val="000066"/>
              </a:solidFill>
            </a:endParaRPr>
          </a:p>
          <a:p>
            <a:pPr>
              <a:lnSpc>
                <a:spcPct val="114000"/>
              </a:lnSpc>
            </a:pPr>
            <a:r>
              <a:rPr lang="vi-VN" i="1" dirty="0">
                <a:solidFill>
                  <a:srgbClr val="FF0000"/>
                </a:solidFill>
              </a:rPr>
              <a:t>“hình” </a:t>
            </a:r>
            <a:r>
              <a:rPr lang="en-US" i="1" dirty="0">
                <a:solidFill>
                  <a:srgbClr val="FF0000"/>
                </a:solidFill>
              </a:rPr>
              <a:t>  </a:t>
            </a:r>
            <a:r>
              <a:rPr lang="vi-VN" i="1" dirty="0">
                <a:solidFill>
                  <a:srgbClr val="FF0000"/>
                </a:solidFill>
              </a:rPr>
              <a:t> “tranh/ảnh”</a:t>
            </a:r>
            <a:r>
              <a:rPr lang="en-US" b="1" dirty="0">
                <a:solidFill>
                  <a:srgbClr val="000066"/>
                </a:solidFill>
              </a:rPr>
              <a:t> ; </a:t>
            </a:r>
          </a:p>
          <a:p>
            <a:pPr>
              <a:lnSpc>
                <a:spcPct val="114000"/>
              </a:lnSpc>
            </a:pPr>
            <a:r>
              <a:rPr lang="vi-VN" i="1" dirty="0">
                <a:solidFill>
                  <a:srgbClr val="FF0000"/>
                </a:solidFill>
              </a:rPr>
              <a:t>“căn đều hai bên”</a:t>
            </a:r>
            <a:endParaRPr lang="vi-VN" dirty="0">
              <a:solidFill>
                <a:srgbClr val="00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8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416 L -0.34115 0.2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2396 0.384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555 L 0.07969 0.49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5349 0.67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5" y="3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24 L 0.09804 0.635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3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7113" y="3473307"/>
            <a:ext cx="2417068" cy="30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540202" y="359855"/>
            <a:ext cx="542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Chèn hình vào văn bản</a:t>
            </a:r>
            <a:endParaRPr lang="en-US" sz="3600" b="1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6" b="95708" l="2216" r="97637">
                        <a14:foregroundMark x1="2511" y1="17597" x2="94830" y2="24034"/>
                        <a14:foregroundMark x1="97932" y1="5579" x2="96455" y2="33906"/>
                        <a14:foregroundMark x1="92319" y1="7725" x2="33235" y2="8155"/>
                        <a14:foregroundMark x1="19202" y1="2146" x2="22452" y2="7725"/>
                        <a14:foregroundMark x1="51994" y1="36481" x2="88035" y2="53648"/>
                        <a14:foregroundMark x1="51994" y1="55365" x2="40473" y2="81545"/>
                        <a14:foregroundMark x1="54357" y1="57511" x2="53323" y2="86695"/>
                        <a14:foregroundMark x1="9601" y1="52790" x2="38700" y2="95708"/>
                        <a14:foregroundMark x1="63516" y1="87554" x2="97637" y2="87983"/>
                        <a14:foregroundMark x1="5170" y1="4721" x2="2806" y2="7725"/>
                        <a14:backgroundMark x1="59527" y1="72532" x2="59675" y2="78112"/>
                        <a14:backgroundMark x1="88035" y1="73391" x2="90842" y2="77253"/>
                        <a14:backgroundMark x1="94535" y1="74249" x2="96455" y2="77253"/>
                        <a14:backgroundMark x1="92910" y1="78970" x2="93501" y2="79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318508"/>
            <a:ext cx="11706225" cy="4928252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rot="10800000">
            <a:off x="1396510" y="2664389"/>
            <a:ext cx="2451122" cy="1149024"/>
          </a:xfrm>
          <a:prstGeom prst="wedgeEllipseCallout">
            <a:avLst>
              <a:gd name="adj1" fmla="val -7206"/>
              <a:gd name="adj2" fmla="val 1286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884520" y="1569570"/>
            <a:ext cx="3698325" cy="1158806"/>
          </a:xfrm>
          <a:prstGeom prst="wedgeEllipseCallout">
            <a:avLst>
              <a:gd name="adj1" fmla="val -112432"/>
              <a:gd name="adj2" fmla="val 41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Shapes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645392" y="4762888"/>
            <a:ext cx="3359278" cy="1205325"/>
          </a:xfrm>
          <a:prstGeom prst="wedgeEllipseCallout">
            <a:avLst>
              <a:gd name="adj1" fmla="val 85368"/>
              <a:gd name="adj2" fmla="val -153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7877881" y="3316112"/>
            <a:ext cx="3371794" cy="2027691"/>
          </a:xfrm>
          <a:prstGeom prst="wedgeEllipseCallout">
            <a:avLst>
              <a:gd name="adj1" fmla="val 24462"/>
              <a:gd name="adj2" fmla="val 771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4: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Nháy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chuột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trí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chèn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96509" y="2728376"/>
            <a:ext cx="2477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Bước</a:t>
            </a:r>
            <a:r>
              <a:rPr lang="en-US" sz="2800" b="1" dirty="0"/>
              <a:t> 1: </a:t>
            </a:r>
            <a:r>
              <a:rPr lang="en-US" sz="2800" b="1" dirty="0" err="1"/>
              <a:t>Chọn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Insert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0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171514"/>
  <p:tag name="ISPRING_UUID" val="{99F1FE3A-84F3-451C-9951-8504F00B8C5B}"/>
  <p:tag name="ISPRING_RESOURCE_FOLDER" val="D:\MỸ HẠNH\GIÁO ÁN\GA online\TUẦN 5\LỚP 5\Tiết 1\Tin học lớp 5 - Tuần 5 - Tiết 1\"/>
  <p:tag name="ISPRING_PRESENTATION_PATH" val="D:\MỸ HẠNH\GIÁO ÁN\GA online\TUẦN 5\LỚP 5\Tiết 1\Tin học lớp 5 - Tuần 5 - Tiết 1.pptx"/>
  <p:tag name="ISPRING_PROJECT_VERSION" val="9"/>
  <p:tag name="ISPRING_PROJECT_FOLDER_UPDATED" val="1"/>
  <p:tag name="ISPRING_SCREEN_RECS_UPDATED" val="D:\MỸ HẠNH\GIÁO ÁN\GA online\TUẦN 5\LỚP 5\Tiết 1\Tin học lớp 5 - Tuần 5 - Tiết 1\"/>
  <p:tag name="FLASHSPRING_ZOOM_TAG" val="59"/>
  <p:tag name="ISPRING_PRESENTATION_INFO_2" val="&lt;?xml version=&quot;1.0&quot; encoding=&quot;UTF-8&quot; standalone=&quot;no&quot; ?&gt;&#10;&lt;presentation2&gt;&#10;&#10;  &lt;slides&gt;&#10;    &lt;slide id=&quot;{A904CC9F-073C-4FBE-8329-C783AB34C3AB}&quot; pptId=&quot;307&quot;/&gt;&#10;    &lt;slide id=&quot;{D0029216-6F12-4B55-9197-0CA4AE2301CB}&quot; pptId=&quot;258&quot;/&gt;&#10;    &lt;slide id=&quot;{09333597-A89E-42E1-8A64-B101FCF210D0}&quot; pptId=&quot;260&quot;/&gt;&#10;    &lt;slide id=&quot;{2329B38E-9DED-41C3-9E00-45B73EB79F2E}&quot; pptId=&quot;257&quot;/&gt;&#10;    &lt;slide id=&quot;{1F1C0556-C77A-4E46-8A8A-67A491F884A0}&quot; pptId=&quot;261&quot;/&gt;&#10;    &lt;slide id=&quot;{FB38E1B3-BE46-4FE8-BD6A-C7CC6BA78ACE}&quot; pptId=&quot;262&quot;/&gt;&#10;    &lt;slide id=&quot;{7A84CE5C-9FD1-47A6-A1E9-C1FBF030B4E4}&quot; pptId=&quot;264&quot;/&gt;&#10;    &lt;slide id=&quot;{C53F0E43-95C9-4A71-9315-14F39C38988E}&quot; pptId=&quot;265&quot;/&gt;&#10;    &lt;slide id=&quot;{A7B3EDF4-1D64-42F7-ACBB-15B4A40AB036}&quot; pptId=&quot;267&quot;/&gt;&#10;    &lt;slide id=&quot;{8E0DD24B-7478-4203-AF76-9E0AFD4EB339}&quot; pptId=&quot;268&quot;/&gt;&#10;    &lt;slide id=&quot;{A9BDB0FF-57A2-4F0C-A9ED-334D96E94F6E}&quot; pptId=&quot;269&quot;/&gt;&#10;    &lt;slide id=&quot;{F59035E8-EAF7-4531-AF9C-264C3A703B50}&quot; pptId=&quot;270&quot;/&gt;&#10;    &lt;slide id=&quot;{3E296552-A5A4-44DA-A51A-859FE34240FD}&quot; pptId=&quot;266&quot;/&gt;&#10;    &lt;slide id=&quot;{6586EDEC-0014-469B-93D9-2A3155D25554}&quot; pptId=&quot;280&quot;/&gt;&#10;    &lt;slide id=&quot;{D349BF40-4C5A-422C-8F91-D89E7910E3EB}&quot; pptId=&quot;274&quot;/&gt;&#10;    &lt;slide id=&quot;{36A191F6-2AEC-409B-9914-215C27D6BDD1}&quot; pptId=&quot;275&quot;/&gt;&#10;    &lt;slide id=&quot;{DE951645-06E6-4F7F-BDEC-192C6CC78E1A}&quot; pptId=&quot;276&quot;/&gt;&#10;    &lt;slide id=&quot;{FE55EB8C-561B-4AD9-AED7-637F6EB080A8}&quot; pptId=&quot;282&quot;/&gt;&#10;    &lt;slide id=&quot;{64122D80-D16B-40D5-85F5-40C290AB840B}&quot; pptId=&quot;306&quot;/&gt;&#10;  &lt;/slides&gt;&#10;&#10;  &lt;narration&gt;&#10;    &lt;audioTracks&gt;&#10;      &lt;audioTrack muted=&quot;false&quot; name=&quot;1&quot; resource=&quot;88d0c1ae&quot; slideId=&quot;{A904CC9F-073C-4FBE-8329-C783AB34C3AB}&quot; startTime=&quot;0&quot; stepIndex=&quot;0&quot; volume=&quot;1&quot;&gt;&#10;        &lt;audio channels=&quot;1&quot; format=&quot;s16p&quot; sampleRate=&quot;44100&quot;/&gt;&#10;      &lt;/audioTrack&gt;&#10;      &lt;audioTrack muted=&quot;false&quot; name=&quot;2&quot; resource=&quot;f88ed906&quot; slideId=&quot;{D0029216-6F12-4B55-9197-0CA4AE2301CB}&quot; startTime=&quot;5322&quot; stepIndex=&quot;5&quot; volume=&quot;1&quot;&gt;&#10;        &lt;audio channels=&quot;1&quot; format=&quot;s16p&quot; sampleRate=&quot;44100&quot;/&gt;&#10;      &lt;/audioTrack&gt;&#10;      &lt;audioTrack muted=&quot;false&quot; name=&quot;3&quot; resource=&quot;b92c40a4&quot; slideId=&quot;{09333597-A89E-42E1-8A64-B101FCF210D0}&quot; startTime=&quot;2329&quot; stepIndex=&quot;2&quot; volume=&quot;1&quot;&gt;&#10;        &lt;audio channels=&quot;1&quot; format=&quot;s16p&quot; sampleRate=&quot;44100&quot;/&gt;&#10;      &lt;/audioTrack&gt;&#10;      &lt;audioTrack muted=&quot;false&quot; name=&quot;4&quot; resource=&quot;d23eef3d&quot; slideId=&quot;{1F1C0556-C77A-4E46-8A8A-67A491F884A0}&quot; startTime=&quot;2314&quot; stepIndex=&quot;0&quot; volume=&quot;1&quot;&gt;&#10;        &lt;audio channels=&quot;1&quot; format=&quot;s16p&quot; sampleRate=&quot;44100&quot;/&gt;&#10;      &lt;/audioTrack&gt;&#10;      &lt;audioTrack muted=&quot;false&quot; name=&quot;5&quot; resource=&quot;b2bd3ebc&quot; slideId=&quot;{FB38E1B3-BE46-4FE8-BD6A-C7CC6BA78ACE}&quot; startTime=&quot;601&quot; stepIndex=&quot;1&quot; volume=&quot;1&quot;&gt;&#10;        &lt;audio channels=&quot;1&quot; format=&quot;s16p&quot; sampleRate=&quot;44100&quot;/&gt;&#10;      &lt;/audioTrack&gt;&#10;      &lt;audioTrack muted=&quot;false&quot; name=&quot;6&quot; resource=&quot;10605a2e&quot; slideId=&quot;{FB38E1B3-BE46-4FE8-BD6A-C7CC6BA78ACE}&quot; startTime=&quot;8003&quot; stepIndex=&quot;4&quot; volume=&quot;1&quot;&gt;&#10;        &lt;audio channels=&quot;1&quot; format=&quot;s16p&quot; sampleRate=&quot;44100&quot;/&gt;&#10;      &lt;/audioTrack&gt;&#10;      &lt;audioTrack muted=&quot;false&quot; name=&quot;7&quot; resource=&quot;6b218416&quot; slideId=&quot;{7A84CE5C-9FD1-47A6-A1E9-C1FBF030B4E4}&quot; startTime=&quot;0&quot; stepIndex=&quot;0&quot; volume=&quot;1&quot;&gt;&#10;        &lt;audio channels=&quot;1&quot; format=&quot;s16p&quot; sampleRate=&quot;44100&quot;/&gt;&#10;      &lt;/audioTrack&gt;&#10;      &lt;audioTrack muted=&quot;false&quot; name=&quot;8&quot; resource=&quot;39a79756&quot; slideId=&quot;{7A84CE5C-9FD1-47A6-A1E9-C1FBF030B4E4}&quot; startTime=&quot;5516&quot; stepIndex=&quot;4&quot; volume=&quot;1&quot;&gt;&#10;        &lt;audio channels=&quot;1&quot; format=&quot;s16p&quot; sampleRate=&quot;44100&quot;/&gt;&#10;      &lt;/audioTrack&gt;&#10;      &lt;audioTrack muted=&quot;false&quot; name=&quot;9&quot; resource=&quot;df7e6440&quot; slideId=&quot;{7A84CE5C-9FD1-47A6-A1E9-C1FBF030B4E4}&quot; startTime=&quot;4752&quot; stepIndex=&quot;5&quot; volume=&quot;1&quot;&gt;&#10;        &lt;audio channels=&quot;1&quot; format=&quot;s16p&quot; sampleRate=&quot;44100&quot;/&gt;&#10;      &lt;/audioTrack&gt;&#10;      &lt;audioTrack muted=&quot;false&quot; name=&quot;10&quot; resource=&quot;c3d567a4&quot; slideId=&quot;{C53F0E43-95C9-4A71-9315-14F39C38988E}&quot; startTime=&quot;20492&quot; stepIndex=&quot;0&quot; volume=&quot;1&quot;&gt;&#10;        &lt;audio channels=&quot;1&quot; format=&quot;s16p&quot; sampleRate=&quot;44100&quot;/&gt;&#10;      &lt;/audioTrack&gt;&#10;      &lt;audioTrack muted=&quot;false&quot; name=&quot;11&quot; resource=&quot;ed641b34&quot; slideId=&quot;{C53F0E43-95C9-4A71-9315-14F39C38988E}&quot; startTime=&quot;6028&quot; stepIndex=&quot;5&quot; volume=&quot;1&quot;&gt;&#10;        &lt;audio channels=&quot;1&quot; format=&quot;s16p&quot; sampleRate=&quot;44100&quot;/&gt;&#10;      &lt;/audioTrack&gt;&#10;      &lt;audioTrack muted=&quot;false&quot; name=&quot;12&quot; resource=&quot;ff129ebc&quot; slideId=&quot;{A7B3EDF4-1D64-42F7-ACBB-15B4A40AB036}&quot; startTime=&quot;3542&quot; stepIndex=&quot;0&quot; volume=&quot;1&quot;&gt;&#10;        &lt;audio channels=&quot;1&quot; format=&quot;s16p&quot; sampleRate=&quot;44100&quot;/&gt;&#10;      &lt;/audioTrack&gt;&#10;      &lt;audioTrack muted=&quot;false&quot; name=&quot;13&quot; resource=&quot;76df14fc&quot; slideId=&quot;{8E0DD24B-7478-4203-AF76-9E0AFD4EB339}&quot; startTime=&quot;367&quot; stepIndex=&quot;0&quot; volume=&quot;1&quot;&gt;&#10;        &lt;audio channels=&quot;1&quot; format=&quot;s16p&quot; sampleRate=&quot;44100&quot;/&gt;&#10;      &lt;/audioTrack&gt;&#10;      &lt;audioTrack muted=&quot;false&quot; name=&quot;14&quot; resource=&quot;5c07da4d&quot; slideId=&quot;{A9BDB0FF-57A2-4F0C-A9ED-334D96E94F6E}&quot; startTime=&quot;743&quot; stepIndex=&quot;0&quot; volume=&quot;1&quot;&gt;&#10;        &lt;audio channels=&quot;1&quot; format=&quot;s16p&quot; sampleRate=&quot;44100&quot;/&gt;&#10;      &lt;/audioTrack&gt;&#10;      &lt;audioTrack muted=&quot;false&quot; name=&quot;15&quot; resource=&quot;338118e8&quot; slideId=&quot;{F59035E8-EAF7-4531-AF9C-264C3A703B50}&quot; startTime=&quot;0&quot; stepIndex=&quot;0&quot; volume=&quot;1&quot;&gt;&#10;        &lt;audio channels=&quot;1&quot; format=&quot;s16p&quot; sampleRate=&quot;44100&quot;/&gt;&#10;      &lt;/audioTrack&gt;&#10;      &lt;audioTrack muted=&quot;false&quot; name=&quot;16&quot; resource=&quot;57a8a8f6&quot; slideId=&quot;{3E296552-A5A4-44DA-A51A-859FE34240FD}&quot; startTime=&quot;633&quot; stepIndex=&quot;0&quot; volume=&quot;1&quot;&gt;&#10;        &lt;audio channels=&quot;1&quot; format=&quot;s16p&quot; sampleRate=&quot;44100&quot;/&gt;&#10;      &lt;/audioTrack&gt;&#10;      &lt;audioTrack muted=&quot;false&quot; name=&quot;17&quot; resource=&quot;6a5e52aa&quot; slideId=&quot;{D349BF40-4C5A-422C-8F91-D89E7910E3EB}&quot; startTime=&quot;0&quot; stepIndex=&quot;0&quot; volume=&quot;1&quot;&gt;&#10;        &lt;audio channels=&quot;1&quot; format=&quot;s16p&quot; sampleRate=&quot;44100&quot;/&gt;&#10;      &lt;/audioTrack&gt;&#10;      &lt;audioTrack muted=&quot;false&quot; name=&quot;18&quot; resource=&quot;46229c0e&quot; slideId=&quot;{DE951645-06E6-4F7F-BDEC-192C6CC78E1A}&quot; startTime=&quot;0&quot; stepIndex=&quot;0&quot; volume=&quot;1&quot;&gt;&#10;        &lt;audio channels=&quot;1&quot; format=&quot;s16p&quot; sampleRate=&quot;44100&quot;/&gt;&#10;      &lt;/audioTrack&gt;&#10;      &lt;audioTrack muted=&quot;false&quot; name=&quot;19&quot; resource=&quot;2423d6db&quot; slideId=&quot;{FE55EB8C-561B-4AD9-AED7-637F6EB080A8}&quot; startTime=&quot;0&quot; stepIndex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Bsjx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QbI8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BsjxTr43q8HYDAAAJDgAAJwAAAHVuaXZlcnNhbC9mbGFzaF9wdWJsaXNoaW5nX3NldHRpbmdzLnhtbOVX224bNxB911cQW+QxWjtxmtRYyQh0QYU4kmFt2/jJGC0pLWFetrxIUZ76Nf2wfkmHS0mRaiddJ1ERoA+CdoczZw5nhjPc7OK9FGTJjOVadZLT9klCmCo05WrRSX7Jh09fJcQ6UBSEVqyTKJ2Qi24rq/xMcFtOmXOoagnCKHteuU5SOledp+lqtWpzW5mwqoV3iG/bhZZpZZhlyjGTVgLW+OfWFbPJBqEBAP6kVhuzbqtFSBaR3mrqBSOcInPFw6ZADAXYMkmj2gyKu4XRXtGeFtoQs5h1kh96g/5p//lWJ0L1uWQqxMR2URjE7hwo5YEFiCn/wEjJ+KJEus/OErLi1JX1Yxr0s/Q+So0dtw4BpacxBspt4CVzQMFBfI3+HHvv7FYQRXStQPIixxUS9t9J+vntzzdXg+vL0fjNbT6ZXOajq0iitkkPcbL00FGGhLQ3Bdv5ycA5KErkjTZzEJZl6b5oq8ZDBqFwfIkxYf+gOfdCTH1VaeO6znhW09gX7uh9Aiaba3Ww9/BOZlpgamtSWKVyxugYJNtL9vSOqyFqniZkjnES604yqZgiU1BYYNyB4MUOwPqZddzVhTXcaL82HARBPDwBjLydJh8pxJ0VJRjL9qltV2xIa9H9TXtByVp7IvgdI04TDLGX+FQysp9/Mjda1lKsUEes4OhxydmK0Ys6XhvATzm6QRfSoyUeh0owFz387vkHMmNzbRCXwRIPD8q5jfjtRwFXYO1HUNhyfDK9HPUHt6Nxf/DuSdgg0CWo4pHgWFNMVu4o+LAmSrutHYajAG9ZnRTKab3WZG/tL0/Drqwxz98oGwf4lksv4FvC7wKyB33ElB/Hy2MS/68MGrstYVkf9HB4a2g84hxTEjFxocCWxNWmDTYALEARrcSaQIGd2Ya2seTaW5TEBhGh7ZczjPZYpvXbAtsnejSUmUaQJ6fPnp+9+PHlq5/O2+lff/z59LNGm5l1JSC4i0Or99mpdc92qI0M1UP37EfjfHD9upePfh3lN7f54F1+CFBzut+uszSMkocnSxhV3+1guRlMm+RmPGmiNXnTROs6Tq6rvanViAJ2okU8WdiLBJccM3e0uvqPauOrbx2xuI5TG99z4L72UP1/4hbfdjf1g6t5lj747RBWJFdcYjRDS999cHRfnJ3gZf/BpVYL0Q4/37qtvwFQSwMEFAACAAgAQbI8U7ThkXBXAwAAQQwAACEAAAB1bml2ZXJzYWwvZmxhc2hfc2tpbl9zZXR0aW5ncy54bWyVV9tO4zAQfecrqu47WUp3C1KoVNoioe0CWljenWbaWnXsyHbK9u93fEnjtAkNREh45hx7LsdjEast5b0dSEUFv+sP+uOLXi9eFlIC12+Q5Yxo6CVEwWN613/4u1j0IwcRTMhX0JrytTKW0tajCEwKrQW/XAqucZ9LLmRGWH/87cH+xJFFnmMJDKsrZ0WWUB3zY3BzP+tE8WcM70ez6W0bYSmynPD9QqzFZUKW27UUBU9NaNfma6Nt9jlIRvn2bESMKv2oIavFNL+aD+aDbpRcglJgQrqdTQaTn2dZjCTADtmPhjfDSUdOddTnjTmi7aii2tJGg9H1aNhGy8ka6kWezmdXs+t2PMfd6135NC5H0PBPn80cxb8H+aXNRV7kX9FILsXaFPSIMzLfWQ4TJMXrh4TZrfnOEkxC5qCzglSMptgGIVMnxe/mawO31dL/GQ6J2NxtKdiLacLR9DAKSRiMV4QpiKNy6ZxqIz6eC4236QAITRXoBVN8IYWCsZaFR1W2CvcHPihPA5A3VIh3wYoMpi7gAFi3V/jp9N4OljC+gy0IUMLOG4MIK2OFfMK6niADY4V8Ne165mx/Aj/2OE4piHviuxmU33Fr1UcvcILLsl7lqvSakxbmmqvgaG8oMZlIYWx19UYzMF2LI2tzIUUnMcWc7OiaaHyYfhtcsrfJqDg6cnipNQsr1lQzaNKbjRFHetgvu+4gR/eEVMm5dU/jxL/rZ0RuQb4JwVS/53l4S7Aw7u08ZZiZii8eyEe+Eh05XGgI97dxtoGFuydd4URrstxkGFJbBnEUlCCOmosc+2Obqs+LLAE5x6ZRKFVTtznchq43DH/1O4UPSOuEFqdj6g1uxwk9iDIweAUAkctNKVm3cJ6sYJoy2EF58QODTbgts1ihRNvUNtELWOlQb97SSZB+TlRCCXF1RwPhHeMS9YkTOjpoXpNE2cxq176cwNXOtZlcjjIj1nCK2bVXUm1j9DdVEHtVKycptHjVRGq/abX2uZMdTDjN7JRAR3B8g8dxmBC5L4t1lmU4sVchmJflsJkqCQ2eNoqZheNBE8V6jgfhG17P8UoChEPQGi+CMf0L9okgMn06QGpzu8Ht2Jgjvmx2puI0znIdR4HJNefQBvwb/3UY/wdQSwMEFAACAAgAQbI8UwFpVjNcAwAAmg0AACYAAAB1bml2ZXJzYWwvaHRtbF9wdWJsaXNoaW5nX3NldHRpbmdzLnhtbO1XzXLTMBC+5yk0ZjgSt/zTcdJhknTIUJJMY3566mwsJdYgS0Y/CeHE0/BgPAkrK0kTWorLEODAIRNrtfvtp93Vrp0cfywEmTNtuJKt6LB5EBEmM0W5nLWi1+nJvacRMRYkBaEka0VSReS43UhKNxHc5GNmLaoagjDSHJW2FeXWlkdxvFgsmtyU2u8q4Szim2amirjUzDBpmY5LAUv8s8uSmWiFUAMAf4WSK7N2o0FIEpBeKeoEI5wic8n9oUC8sIWI4qA1gez9TCsnaUcJpYmeTVrRnU6ve9h9sNYJSF1eMOlDYtoo9GJ7BJRyTwLEmH9iJGd8liPb+w8jsuDU5tVj7PWT+CpKhR1ODh6lozAE0q7gC2aBgoWwDP4s+2jNWhBEdCmh4FmKO8QfvxV104sX56Pe2Wl/8PIiHQ5P0/4okKhs4l2cJN51lCAh5XTGNn4SsBayHHmjzRSEYUm8LVqrcZ9AyCyfY0zYdzSnToixK0ulbdtqxyoa28INvR/AJFMld87u12SiBGa2IoVFWkwYHUCBMRidyIhMMTBi2YqGJZNkDBILilsQPNtYGDcxltuqkE5W2s81B0GwWLDiGXk1ji59hqNkOWjDtrmsd4zPY9Z+q5ygZKkcEfw9I1YRjKkr8ClnZDvhZKpVUUkFGEuM4OhxztmC0eMqQCvAHzk6RxeFQ0ss/1IwGzx8cPwTmbCp0ojLYI6XBeXcBPzmrYBLMOYSFNYc745P+93eRX/Q7b276w8IdA4yuyU4FhErSrsXfFgSqezaDsORgTOsSgrltNqrc7bmr6dhU8eY59+UjR18wwsn4HfCbwKyBb3HlO/Hy20S/1MGtd3mMK8uur+8FTRecY4pCZi4kWG34nLV92oAZiCJkmJJIMNWbHzbmHPlDEpCgwjQ5tcZBnss02o1w9mIHjVluhbkweH9Bw8fPX7y9NlRM/76+cu9G41WQ2okwLsLU6pz45i6YnuidOGrh27Z9wdp7+x5J+2/6afnF2nvXboLUHG62q6T2M+O60eJn03fT5LJ3xsl571xnWwMhnW0hi/raJ2FWTXamlO1KGDvmYW7hN1H8IJjrvZWSX+oGq59seA3lkMooP1Uw78cqmsvzv9Qba82b9w7r9hJfO03QAPlu99T7cY3UEsDBBQAAgAIAEGyPFPAeLmksgEAAFIGAAAfAAAAdW5pdmVyc2FsL2h0bWxfc2tpbl9zZXR0aW5ncy5qc42UUU+DMBDH3/cpFnw1izKUzbdtYGLig4m+GR8K3BhZ6TVtN53G7y5lcytw6OgL/fPr/3pXel+DYfV4qTe8G37V7/X8qTmvNbCaURu4bOq8Ry+t7mleZPBSlMALAV4L2f4uPcrfJ4Iy9kRtmuyera12/Dy0X5aMaxeXhIUiNE1oW8rwnQA/KPCzkdohrX1KTp2TjTEoRikKA8KMBKqS1Yx3cV8/boYtGLeg/kGXLIWG6Y0/mUe95MkxmIfRYupyKZaSid0j5jhKWLrOFW5Edog/tsOlVzsJqjrxdV9YXmjzYKBsB46vYz/2+0mpQGs4xJ1GM392S8KcJcDdhMJgEsz+QBvG3YK26G2hC/NLh344DgOXliyHTpUWcXQdjZuYqLw61ewE33MGPkxfMpKzHahzrFBu5BkHKBXmtiJdNLSDRDmyrBD5noumdpCc3ay17fs36pYxSlBlx7/iyg6X6RSjcc2wdc1WxK0t+7rLGa3BkJdbt6I+Un2BUyIVFwlNUotPfaqxG9NuNXb+WuXN1BrUCyKv2qc9FdBVNwH1IJZoBWYMS1dlpVX5vP2383bwwfcPUEsDBBQAAgAIAEGyPFPyGhxS7AAAALAOAAAXAAAAdW5pdmVyc2FsL3VuaXZlcnNhbC5wbmfrDPBz5+WS4mJgYOD19HAJYmBgTmRgYOrnYAOKPDE9VAmkGIuD3J0Y1p2TeQnksKQ7+joyMGzs5/6TyArkcxZ4RBYzMPAdBmHG4/krUoAMV08Xx5CKuLfXN/I2GDAcMPi3fxP/lzajKY0TuTQn6z7tiOFmYGjo4WRmYOCYaQBkTiCZKet7Q8J5kornpC+vrnxsYWRg2ECmQaPMUeYoc5Q5yhxljjJHmaPMUeYoc5Q5yiSdGWCUCOqSLbk75/POpe/71HiAYvU+EgwMDidAXbQWEpgp13YxPjv3L7eR50EYsJfJ4Onq57LOKaEJAFBLAwQUAAIACABBsjxT5OxXDEoAAABqAAAAGwAAAHVuaXZlcnNhbC91bml2ZXJzYWwucG5nLnhtbLOxr8jNUShLLSrOzM+zVTLUM1Cyt+PlsikoSi3LTC1XqACKAQUhQEmhEsg1QnDLM1NKMmyVLEyQlGSkZqZnlNgqmRkjBPWBRgIAUEsBAgAAFAACAAgA81bJTNajftpHAwAA4QkAABQAAAAAAAAAAQAAAAAAAAAAAHVuaXZlcnNhbC9wbGF5ZXIueG1sUEsBAgAAFAACAAgAQbI8U39k7af6BAAAYhMAAB0AAAAAAAAAAQAAAAAAeQMAAHVuaXZlcnNhbC9jb21tb25fbWVzc2FnZXMubG5nUEsBAgAAFAACAAgAQbI8UxUeYBujAAAAfwEAAC4AAAAAAAAAAQAAAAAArggAAHVuaXZlcnNhbC9wbGF5YmFja19hbmRfbmF2aWdhdGlvbl9zZXR0aW5ncy54bWxQSwECAAAUAAIACABBsjxTr43q8HYDAAAJDgAAJwAAAAAAAAABAAAAAACdCQAAdW5pdmVyc2FsL2ZsYXNoX3B1Ymxpc2hpbmdfc2V0dGluZ3MueG1sUEsBAgAAFAACAAgAQbI8U7ThkXBXAwAAQQwAACEAAAAAAAAAAQAAAAAAWA0AAHVuaXZlcnNhbC9mbGFzaF9za2luX3NldHRpbmdzLnhtbFBLAQIAABQAAgAIAEGyPFMBaVYzXAMAAJoNAAAmAAAAAAAAAAEAAAAAAO4QAAB1bml2ZXJzYWwvaHRtbF9wdWJsaXNoaW5nX3NldHRpbmdzLnhtbFBLAQIAABQAAgAIAEGyPFPAeLmksgEAAFIGAAAfAAAAAAAAAAEAAAAAAI4UAAB1bml2ZXJzYWwvaHRtbF9za2luX3NldHRpbmdzLmpzUEsBAgAAFAACAAgAQbI8U/IaHFLsAAAAsA4AABcAAAAAAAAAAAAAAAAAfRYAAHVuaXZlcnNhbC91bml2ZXJzYWwucG5nUEsBAgAAFAACAAgAQbI8U+TsVwxKAAAAagAAABsAAAAAAAAAAQAAAAAAnhcAAHVuaXZlcnNhbC91bml2ZXJzYWwucG5nLnhtbFBLBQYAAAAACQAJALwCAAAhGAAAAAA="/>
  <p:tag name="ISPRING_CURRENT_PLAYER_ID" val="universal"/>
  <p:tag name="ISPRING_LMS_API_VERSION" val="SCORM 1.2"/>
  <p:tag name="ISPRING_ULTRA_SCORM_COURSE_ID" val="97483E7A-0564-4BAD-A7AC-DCAAD37FC53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PRESENTATION_TITLE" val="Tin học lớp 5 - Tuần 5 -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7B3EDF4-1D64-42F7-ACBB-15B4A40AB036}"/>
  <p:tag name="GENSWF_ADVANCE_TIME" val="21.63"/>
  <p:tag name="TIMING" val="|8.582|3.19|2.359|2.33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E0DD24B-7478-4203-AF76-9E0AFD4EB339}"/>
  <p:tag name="GENSWF_ADVANCE_TIME" val="23.356"/>
  <p:tag name="TIMING" val="|4.628|4.302|4.419|6.733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9BDB0FF-57A2-4F0C-A9ED-334D96E94F6E}"/>
  <p:tag name="GENSWF_ADVANCE_TIME" val="19.022"/>
  <p:tag name="TIMING" val="|6.212|3.437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59035E8-EAF7-4531-AF9C-264C3A703B50}"/>
  <p:tag name="GENSWF_ADVANCE_TIME" val="12.109"/>
  <p:tag name="TIMING" val="|5.108|2.673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E296552-A5A4-44DA-A51A-859FE34240FD}"/>
  <p:tag name="GENSWF_ADVANCE_TIME" val="33.837"/>
  <p:tag name="TIMING" val="|12.724|3.264|3.966|3.238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586EDEC-0014-469B-93D9-2A3155D25554}"/>
  <p:tag name="GENSWF_ADVANCE_TIME" val="26.418"/>
  <p:tag name="TIMING" val="|1.117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349BF40-4C5A-422C-8F91-D89E7910E3EB}"/>
  <p:tag name="GENSWF_ADVANCE_TIME" val="21.447"/>
  <p:tag name="TIMING" val="|6.39|6.64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6A191F6-2AEC-409B-9914-215C27D6BDD1}"/>
  <p:tag name="GENSWF_ADVANCE_TIME" val="29.101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E951645-06E6-4F7F-BDEC-192C6CC78E1A}"/>
  <p:tag name="GENSWF_ADVANCE_TIME" val="20.242"/>
  <p:tag name="TIMING" val="|2.899|1.846|4.06|5.302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E55EB8C-561B-4AD9-AED7-637F6EB080A8}"/>
  <p:tag name="GENSWF_ADVANCE_TIME" val="14.767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A904CC9F-073C-4FBE-8329-C783AB34C3AB}"/>
  <p:tag name="GENSWF_ADVANCE_TIME" val="7.8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4122D80-D16B-40D5-85F5-40C290AB840B}"/>
  <p:tag name="GENSWF_ADVANCE_TIME" val="4.313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SLIDE_ID_2" val="{D0029216-6F12-4B55-9197-0CA4AE2301CB}"/>
  <p:tag name="GENSWF_ADVANCE_TIME" val="21.585"/>
  <p:tag name="TIMING" val="|1.178|1.887|4.931|4.026|4.076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9333597-A89E-42E1-8A64-B101FCF210D0}"/>
  <p:tag name="GENSWF_ADVANCE_TIME" val="19.326"/>
  <p:tag name="TIMING" val="|13.537|2.987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329B38E-9DED-41C3-9E00-45B73EB79F2E}"/>
  <p:tag name="GENSWF_ADVANCE_TIME" val="33.237"/>
  <p:tag name="TIMING" val="|0.871|2.446|7.968|7.561|3.03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F1C0556-C77A-4E46-8A8A-67A491F884A0}"/>
  <p:tag name="GENSWF_ADVANCE_TIME" val="28.127"/>
  <p:tag name="TIMING" val="|10.907|5.1|2.798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B38E1B3-BE46-4FE8-BD6A-C7CC6BA78ACE}"/>
  <p:tag name="GENSWF_ADVANCE_TIME" val="42.55"/>
  <p:tag name="TIMING" val="|1.031|1.404|15.401|2.389|9.914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84CE5C-9FD1-47A6-A1E9-C1FBF030B4E4}"/>
  <p:tag name="GENSWF_ADVANCE_TIME" val="38.678"/>
  <p:tag name="TIMING" val="|5.159|3.431|14.082|3.16|7.452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53F0E43-95C9-4A71-9315-14F39C38988E}"/>
  <p:tag name="GENSWF_ADVANCE_TIME" val="51.643"/>
  <p:tag name="TIMING" val="|20.999|9.957|4.62|4.658|4.951"/>
  <p:tag name="ISPRING_CUSTOM_TIMING_USED" val="1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904</Words>
  <Application>Microsoft Office PowerPoint</Application>
  <PresentationFormat>Widescreen</PresentationFormat>
  <Paragraphs>142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 new roman</vt:lpstr>
      <vt:lpstr>Times New Roman</vt:lpstr>
      <vt:lpstr>Basis</vt:lpstr>
      <vt:lpstr>MÔN TIN HỌC KHỐI 5 TUẦN 5</vt:lpstr>
      <vt:lpstr>PowerPoint Presentation</vt:lpstr>
      <vt:lpstr>CHỦ ĐỀ 2: SOẠN THẢO VĂN BẢN</vt:lpstr>
      <vt:lpstr>MỤC TIÊU BÀI HỌC</vt:lpstr>
      <vt:lpstr>A. HOẠT ĐỘNG THỰC HÀNH</vt:lpstr>
      <vt:lpstr>PowerPoint Presentation</vt:lpstr>
      <vt:lpstr>PowerPoint Presentation</vt:lpstr>
      <vt:lpstr>2. Em hãy chọn cụm từ thích hợp:                                ;            ;            ;                    ;                     ;                  ;                      ;    </vt:lpstr>
      <vt:lpstr>PowerPoint Presentation</vt:lpstr>
      <vt:lpstr>PowerPoint Presentation</vt:lpstr>
      <vt:lpstr>PowerPoint Presentation</vt:lpstr>
      <vt:lpstr>PowerPoint Presentation</vt:lpstr>
      <vt:lpstr>3a) Để di chuyển một phần văn bản đến vị trí mới, ta làm thế nào?</vt:lpstr>
      <vt:lpstr>PowerPoint Presentation</vt:lpstr>
      <vt:lpstr>PowerPoint Presentation</vt:lpstr>
      <vt:lpstr>PowerPoint Presentation</vt:lpstr>
      <vt:lpstr>EM CẦN GHI NHỚ</vt:lpstr>
      <vt:lpstr>CHUẨN BỊ BÀI CHO TIẾT SAU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lớp 5 - Tuần 5 - Tiết 1</dc:title>
  <dc:creator/>
  <cp:lastModifiedBy/>
  <cp:revision>1</cp:revision>
  <dcterms:created xsi:type="dcterms:W3CDTF">2021-09-27T06:18:10Z</dcterms:created>
  <dcterms:modified xsi:type="dcterms:W3CDTF">2021-09-29T10:56:49Z</dcterms:modified>
</cp:coreProperties>
</file>