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9" r:id="rId3"/>
    <p:sldId id="259" r:id="rId4"/>
    <p:sldId id="261" r:id="rId5"/>
    <p:sldId id="262" r:id="rId6"/>
    <p:sldId id="263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60"/>
  </p:normalViewPr>
  <p:slideViewPr>
    <p:cSldViewPr>
      <p:cViewPr varScale="1">
        <p:scale>
          <a:sx n="42" d="100"/>
          <a:sy n="42" d="100"/>
        </p:scale>
        <p:origin x="7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C97447-BC25-4401-81DA-9C9AAAC03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33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A63CC6-C227-42A9-9941-5D395A60FB7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898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681CA-20C8-48A7-A4B1-A774DAC1BF8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152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280E3-2C7F-43A0-A0B5-60EDB22C0BB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279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681CA-20C8-48A7-A4B1-A774DAC1BF8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776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01CC2-793D-487D-87DF-6096724DCAE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1897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58D50-ACCC-4C2C-8015-41B59E6AA34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5471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11F4C-1A3A-4183-8DAE-6771DCD747B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5309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C9B89-6F6E-4278-9139-262B97194CA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836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4082E-D381-4383-A500-73DE4B735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2A54D-56BF-4CBD-BC88-6FA28567A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7593C-E30D-42CB-B502-A5E3A95B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6D194-E3B0-4D8D-8FBB-E8EA23E74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29CD-8A1F-414C-90BE-F26517D8A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949AB-B3FA-46FE-9FF0-C15F14C23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968FE-214F-4F3B-92C5-BA9237177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CFD0C-C729-4FD0-A000-A1B02976A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78311-D5F7-4679-8C54-A004E33D2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4083-9BE1-43E8-A751-61C22F1F3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4B9C0-4D9C-4EE1-A24A-35CF6451B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D026AA-BA0E-41A2-96AE-1534487CA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u="sng">
              <a:solidFill>
                <a:schemeClr val="hlink"/>
              </a:solidFill>
            </a:endParaRPr>
          </a:p>
        </p:txBody>
      </p:sp>
      <p:pic>
        <p:nvPicPr>
          <p:cNvPr id="307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209800" y="2286000"/>
            <a:ext cx="4800600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cs typeface="Arial" charset="0"/>
              </a:rPr>
              <a:t>Hãy nêu quy trình lu</a:t>
            </a:r>
            <a:r>
              <a:rPr lang="en-US" sz="2800" b="1">
                <a:solidFill>
                  <a:srgbClr val="0000FF"/>
                </a:solidFill>
              </a:rPr>
              <a:t>ộc rau .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819400" y="1676400"/>
            <a:ext cx="33528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 dirty="0" smtClean="0">
                <a:solidFill>
                  <a:srgbClr val="FF3300"/>
                </a:solidFill>
                <a:cs typeface="Arial" charset="0"/>
              </a:rPr>
              <a:t>KHỞI ĐỘNG</a:t>
            </a:r>
            <a:endParaRPr lang="en-US" sz="2800" b="1" u="sng" dirty="0">
              <a:solidFill>
                <a:srgbClr val="FF3300"/>
              </a:solidFill>
            </a:endParaRPr>
          </a:p>
        </p:txBody>
      </p:sp>
      <p:sp>
        <p:nvSpPr>
          <p:cNvPr id="3094" name="WordArt 22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56007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Bày, dọn bữa ăn trong gia đình</a:t>
            </a:r>
            <a:endParaRPr lang="en-US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pic>
        <p:nvPicPr>
          <p:cNvPr id="3095" name="Picture 23" descr="yunnan_fest_m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684337"/>
            <a:ext cx="6477000" cy="46402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3" grpId="1"/>
      <p:bldP spid="3088" grpId="0"/>
      <p:bldP spid="3088" grpId="1"/>
      <p:bldP spid="30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</a:endParaRPr>
          </a:p>
        </p:txBody>
      </p:sp>
      <p:pic>
        <p:nvPicPr>
          <p:cNvPr id="512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09600" y="1088073"/>
            <a:ext cx="80772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3300"/>
                </a:solidFill>
                <a:cs typeface="Arial" charset="0"/>
              </a:rPr>
              <a:t>YÊU CẦU CẦN ĐẠT   </a:t>
            </a:r>
            <a:endParaRPr lang="en-US" sz="3200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914400" y="2031525"/>
            <a:ext cx="73914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FF"/>
                </a:solidFill>
                <a:cs typeface="Arial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  <a:p>
            <a:pPr lvl="0"/>
            <a:endParaRPr lang="en-US" sz="2400" dirty="0"/>
          </a:p>
          <a:p>
            <a:pPr eaLnBrk="0" hangingPunct="0"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38200" y="3257550"/>
            <a:ext cx="75438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cs typeface="Arial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12305" grpId="0"/>
      <p:bldP spid="123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</a:endParaRPr>
          </a:p>
        </p:txBody>
      </p:sp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971800" y="838200"/>
            <a:ext cx="56388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KHÁM PHÁ</a:t>
            </a:r>
            <a:endParaRPr lang="en-US" sz="24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514600" y="1371600"/>
            <a:ext cx="609600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cs typeface="Arial" charset="0"/>
              </a:rPr>
              <a:t>T</a:t>
            </a:r>
            <a:r>
              <a:rPr lang="en-US" sz="2000" b="1">
                <a:solidFill>
                  <a:srgbClr val="FF3300"/>
                </a:solidFill>
              </a:rPr>
              <a:t>ìm hiểu cách bày món ăn và dụng cụ ăn uống trước bữa ăn.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143000" y="2057400"/>
            <a:ext cx="74676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Em h</a:t>
            </a:r>
            <a:r>
              <a:rPr lang="en-US" sz="2000" b="1">
                <a:solidFill>
                  <a:srgbClr val="0000FF"/>
                </a:solidFill>
              </a:rPr>
              <a:t>ãy kể các dụng cụ thường gặp trên bàn ăn ?</a:t>
            </a:r>
          </a:p>
        </p:txBody>
      </p:sp>
      <p:pic>
        <p:nvPicPr>
          <p:cNvPr id="8212" name="Picture 20" descr="DSCN0250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1066800" y="2590800"/>
            <a:ext cx="7391400" cy="39370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066800" y="2743200"/>
            <a:ext cx="3886200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- Ch</a:t>
            </a:r>
            <a:r>
              <a:rPr lang="en-US" sz="2000" b="1">
                <a:solidFill>
                  <a:srgbClr val="0000FF"/>
                </a:solidFill>
              </a:rPr>
              <a:t>én, đũa, muỗng,…</a:t>
            </a:r>
            <a:endParaRPr lang="en-US" sz="2000" b="1">
              <a:solidFill>
                <a:srgbClr val="0000FF"/>
              </a:solidFill>
              <a:cs typeface="Arial" charset="0"/>
            </a:endParaRPr>
          </a:p>
          <a:p>
            <a:pPr indent="457200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- T</a:t>
            </a:r>
            <a:r>
              <a:rPr lang="en-US" sz="2000" b="1">
                <a:solidFill>
                  <a:srgbClr val="0000FF"/>
                </a:solidFill>
              </a:rPr>
              <a:t>ô, dĩa,…</a:t>
            </a:r>
            <a:endParaRPr lang="en-US" sz="2000" b="1">
              <a:solidFill>
                <a:srgbClr val="0000FF"/>
              </a:solidFill>
              <a:cs typeface="Arial" charset="0"/>
            </a:endParaRPr>
          </a:p>
          <a:p>
            <a:pPr indent="457200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- Li,…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066800" y="2133600"/>
            <a:ext cx="412908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00FF"/>
                </a:solidFill>
                <a:cs typeface="Arial" charset="0"/>
              </a:rPr>
              <a:t>D</a:t>
            </a:r>
            <a:r>
              <a:rPr lang="en-US" sz="2000" b="1">
                <a:solidFill>
                  <a:srgbClr val="0000FF"/>
                </a:solidFill>
              </a:rPr>
              <a:t>ụng cụ ăn uống trước bữa ăn 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191000" y="2667000"/>
            <a:ext cx="4495800" cy="3810000"/>
            <a:chOff x="3792" y="2448"/>
            <a:chExt cx="1695" cy="1380"/>
          </a:xfrm>
        </p:grpSpPr>
        <p:pic>
          <p:nvPicPr>
            <p:cNvPr id="4113" name="Picture 24" descr="182404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80" y="2448"/>
              <a:ext cx="1132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25" descr="182384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92" y="2880"/>
              <a:ext cx="1134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26" descr="182363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16" y="2688"/>
              <a:ext cx="1071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/>
      <p:bldP spid="8211" grpId="0"/>
      <p:bldP spid="8213" grpId="0"/>
      <p:bldP spid="8213" grpId="1"/>
      <p:bldP spid="8214" grpId="0"/>
      <p:bldP spid="82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</a:endParaRPr>
          </a:p>
        </p:txBody>
      </p:sp>
      <p:pic>
        <p:nvPicPr>
          <p:cNvPr id="512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85800" y="1752600"/>
            <a:ext cx="8077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cs typeface="Arial" charset="0"/>
              </a:rPr>
              <a:t> Công vi</a:t>
            </a:r>
            <a:r>
              <a:rPr lang="en-US" sz="2000" b="1">
                <a:solidFill>
                  <a:srgbClr val="FF3300"/>
                </a:solidFill>
              </a:rPr>
              <a:t>ệc</a:t>
            </a:r>
            <a:r>
              <a:rPr lang="en-US" sz="2000" b="1">
                <a:solidFill>
                  <a:srgbClr val="FF3300"/>
                </a:solidFill>
                <a:cs typeface="Arial" charset="0"/>
              </a:rPr>
              <a:t> bày món ăn và d</a:t>
            </a:r>
            <a:r>
              <a:rPr lang="en-US" sz="2000" b="1">
                <a:solidFill>
                  <a:srgbClr val="FF3300"/>
                </a:solidFill>
              </a:rPr>
              <a:t>ụng cụ</a:t>
            </a:r>
            <a:r>
              <a:rPr lang="en-US" sz="2000" b="1">
                <a:solidFill>
                  <a:srgbClr val="FF3300"/>
                </a:solidFill>
                <a:cs typeface="Arial" charset="0"/>
              </a:rPr>
              <a:t> ăn u</a:t>
            </a:r>
            <a:r>
              <a:rPr lang="en-US" sz="2000" b="1">
                <a:solidFill>
                  <a:srgbClr val="FF3300"/>
                </a:solidFill>
              </a:rPr>
              <a:t>ống trước bữa </a:t>
            </a:r>
            <a:r>
              <a:rPr lang="en-US" sz="2000" b="1">
                <a:solidFill>
                  <a:srgbClr val="FF3300"/>
                </a:solidFill>
                <a:cs typeface="Arial" charset="0"/>
              </a:rPr>
              <a:t>ăn ?     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371600" y="2692400"/>
            <a:ext cx="73152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- S</a:t>
            </a:r>
            <a:r>
              <a:rPr lang="en-US" sz="2400" b="1">
                <a:solidFill>
                  <a:srgbClr val="0000FF"/>
                </a:solidFill>
              </a:rPr>
              <a:t>ắp đủ dụng cụ ăn uống cho mọi người.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295400" y="3257550"/>
            <a:ext cx="75438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 - Lau kh</a:t>
            </a:r>
            <a:r>
              <a:rPr lang="en-US" sz="2400" b="1">
                <a:solidFill>
                  <a:srgbClr val="0000FF"/>
                </a:solidFill>
              </a:rPr>
              <a:t>ô dụng cụ, đặt vào vị trí mỗi người.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371600" y="3810000"/>
            <a:ext cx="693420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00FF"/>
                </a:solidFill>
                <a:cs typeface="Arial" charset="0"/>
              </a:rPr>
              <a:t>- S</a:t>
            </a:r>
            <a:r>
              <a:rPr lang="en-US" sz="2400" b="1">
                <a:solidFill>
                  <a:srgbClr val="0000FF"/>
                </a:solidFill>
              </a:rPr>
              <a:t>ắp xếp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 các món ăn cho </a:t>
            </a:r>
            <a:r>
              <a:rPr lang="en-US" sz="2400" b="1">
                <a:solidFill>
                  <a:srgbClr val="0000FF"/>
                </a:solidFill>
              </a:rPr>
              <a:t>đẹp mắt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 và thu</a:t>
            </a:r>
            <a:r>
              <a:rPr lang="en-US" sz="2400" b="1">
                <a:solidFill>
                  <a:srgbClr val="0000FF"/>
                </a:solidFill>
              </a:rPr>
              <a:t>ận tiện 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 cho m</a:t>
            </a:r>
            <a:r>
              <a:rPr lang="en-US" sz="2400" b="1">
                <a:solidFill>
                  <a:srgbClr val="0000FF"/>
                </a:solidFill>
              </a:rPr>
              <a:t>ọi người.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12305" grpId="0"/>
      <p:bldP spid="12306" grpId="0"/>
      <p:bldP spid="123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u="sng">
              <a:solidFill>
                <a:schemeClr val="hlink"/>
              </a:solidFill>
            </a:endParaRPr>
          </a:p>
        </p:txBody>
      </p:sp>
      <p:pic>
        <p:nvPicPr>
          <p:cNvPr id="6150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1789113" y="1676400"/>
            <a:ext cx="5256212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  <a:cs typeface="Arial" charset="0"/>
              </a:rPr>
              <a:t>T</a:t>
            </a:r>
            <a:r>
              <a:rPr lang="en-US" sz="2400" b="1" u="sng">
                <a:solidFill>
                  <a:srgbClr val="FF3300"/>
                </a:solidFill>
              </a:rPr>
              <a:t>ìm hiểu cách thu dọn sau bữa ăn.</a:t>
            </a:r>
          </a:p>
        </p:txBody>
      </p:sp>
      <p:pic>
        <p:nvPicPr>
          <p:cNvPr id="14353" name="Picture 17" descr="phongcach(1)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590800"/>
            <a:ext cx="3676650" cy="3675063"/>
          </a:xfrm>
          <a:prstGeom prst="rect">
            <a:avLst/>
          </a:prstGeom>
          <a:noFill/>
          <a:ln w="57150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74613" y="2209800"/>
            <a:ext cx="49466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00FF"/>
                </a:solidFill>
                <a:cs typeface="Arial" charset="0"/>
              </a:rPr>
              <a:t>Sau khi </a:t>
            </a:r>
            <a:r>
              <a:rPr lang="en-US" sz="2400" b="1">
                <a:solidFill>
                  <a:srgbClr val="0000FF"/>
                </a:solidFill>
              </a:rPr>
              <a:t>ăn, ta dọn như thế nào ?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04800" y="2667000"/>
            <a:ext cx="4572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Những công việc thu dọn sau bữa ăn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FF"/>
                </a:solidFill>
              </a:rPr>
              <a:t> Bỏ thức ăn thừa, cất thức ăn còn dùng tiếp được vào chạn hoặc tủ lạnh.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- Xếp các dụng cụ ăn uống theo từng loại đặt vào mâm để mang đi rửa.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- Lau sạch bàn ăn.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  <p:bldP spid="14354" grpId="0"/>
      <p:bldP spid="14354" grpId="1"/>
      <p:bldP spid="143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u="sng">
              <a:solidFill>
                <a:schemeClr val="hlink"/>
              </a:solidFill>
            </a:endParaRPr>
          </a:p>
        </p:txBody>
      </p:sp>
      <p:pic>
        <p:nvPicPr>
          <p:cNvPr id="7174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8" descr="yunnan_fest_m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905000"/>
            <a:ext cx="6477000" cy="46402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7180" name="WordArt 20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5628481" cy="115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92"/>
              </a:avLst>
            </a:prstTxWarp>
          </a:bodyPr>
          <a:lstStyle/>
          <a:p>
            <a:pPr algn="ctr"/>
            <a:endParaRPr lang="en-US" sz="2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vi-VN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Bày</a:t>
            </a:r>
            <a:r>
              <a:rPr lang="vi-VN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, dọn bữa ăn trong gia </a:t>
            </a:r>
            <a:r>
              <a:rPr lang="vi-VN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đình</a:t>
            </a:r>
            <a:endParaRPr lang="en-US" sz="2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Th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ực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hành</a:t>
            </a:r>
            <a:endParaRPr lang="en-US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/>
            <a:endParaRPr lang="en-US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pic>
        <p:nvPicPr>
          <p:cNvPr id="16405" name="Picture 21" descr="trang_tri_1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905000"/>
            <a:ext cx="6553200" cy="47244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406" name="Picture 22" descr="sp7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685800" y="1905000"/>
            <a:ext cx="4114800" cy="4724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6407" name="Picture 23" descr="ban%20tiec%20m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1905000"/>
            <a:ext cx="3886200" cy="472281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408" name="Picture 24" descr="ngon ma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1905000"/>
            <a:ext cx="8077200" cy="47244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</a:endParaRPr>
          </a:p>
        </p:txBody>
      </p:sp>
      <p:pic>
        <p:nvPicPr>
          <p:cNvPr id="8198" name="Picture 6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38200" y="2290763"/>
            <a:ext cx="7696200" cy="461962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185E1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    Trước bữa ăn cần bày món ăn và dụng cụ là :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295400" y="29718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a/ Dụng cụ đủ sach sẽ, món ăn đẹp mắt.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295400" y="36576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b/ Món ăn đắt tiền, dụng cụ nhiều.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1219200" y="43434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c/ Nhiều món ăn có nước và nhiều trái cây.</a:t>
            </a:r>
          </a:p>
        </p:txBody>
      </p:sp>
      <p:sp>
        <p:nvSpPr>
          <p:cNvPr id="8205" name="WordArt 19"/>
          <p:cNvSpPr>
            <a:spLocks noChangeArrowheads="1" noChangeShapeType="1" noTextEdit="1"/>
          </p:cNvSpPr>
          <p:nvPr/>
        </p:nvSpPr>
        <p:spPr bwMode="auto">
          <a:xfrm>
            <a:off x="2743200" y="1066800"/>
            <a:ext cx="5715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Bày, dọn bữa ăn trong gia đình</a:t>
            </a:r>
            <a:endParaRPr lang="en-US" sz="24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8206" name="WordArt 20" descr="Paper bag"/>
          <p:cNvSpPr>
            <a:spLocks noChangeArrowheads="1" noChangeShapeType="1" noTextEdit="1"/>
          </p:cNvSpPr>
          <p:nvPr/>
        </p:nvSpPr>
        <p:spPr bwMode="auto">
          <a:xfrm>
            <a:off x="2743200" y="1733550"/>
            <a:ext cx="3657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CHỌN Ý ĐÚNG NHẤT</a:t>
            </a:r>
            <a:endParaRPr lang="en-US" sz="2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1143000" y="2971800"/>
            <a:ext cx="533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6"/>
                  </p:tgtEl>
                </p:cond>
              </p:nextCondLst>
            </p:seq>
          </p:childTnLst>
        </p:cTn>
      </p:par>
    </p:tnLst>
    <p:bldLst>
      <p:bldP spid="23566" grpId="0" animBg="1"/>
      <p:bldP spid="23567" grpId="0"/>
      <p:bldP spid="23568" grpId="0"/>
      <p:bldP spid="23569" grpId="0"/>
      <p:bldP spid="235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</a:endParaRPr>
          </a:p>
        </p:txBody>
      </p:sp>
      <p:pic>
        <p:nvPicPr>
          <p:cNvPr id="9222" name="Picture 6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981200" y="1752600"/>
            <a:ext cx="5257800" cy="461963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185E1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      Sau bữa ăn cần thu dọn là :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981200" y="22860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a/ Thu dọn theo thói quen.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981200" y="27432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b/ Thu dọn gọn gàng, cẩn thận, đảm bảo vệ sinh.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905000" y="32766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 c/ Thu dọn hết thức ăn cất vào tủ lạnh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905000" y="38100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d/ Thu dọn chậm, tỉ mĩ.</a:t>
            </a:r>
          </a:p>
        </p:txBody>
      </p:sp>
      <p:sp>
        <p:nvSpPr>
          <p:cNvPr id="9230" name="WordArt 21"/>
          <p:cNvSpPr>
            <a:spLocks noChangeArrowheads="1" noChangeShapeType="1" noTextEdit="1"/>
          </p:cNvSpPr>
          <p:nvPr/>
        </p:nvSpPr>
        <p:spPr bwMode="auto">
          <a:xfrm>
            <a:off x="2895600" y="762000"/>
            <a:ext cx="5715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Bày, dọn bữa ăn trong gia đình</a:t>
            </a:r>
            <a:endParaRPr lang="en-US" sz="24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9231" name="WordArt 22" descr="Paper bag"/>
          <p:cNvSpPr>
            <a:spLocks noChangeArrowheads="1" noChangeShapeType="1" noTextEdit="1"/>
          </p:cNvSpPr>
          <p:nvPr/>
        </p:nvSpPr>
        <p:spPr bwMode="auto">
          <a:xfrm>
            <a:off x="2743200" y="1371600"/>
            <a:ext cx="3657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CHỌN Ý ĐÚNG NHẤT</a:t>
            </a:r>
            <a:endParaRPr lang="en-US" sz="24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1752600" y="2743200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5"/>
                  </p:tgtEl>
                </p:cond>
              </p:nextCondLst>
            </p:seq>
          </p:childTnLst>
        </p:cTn>
      </p:par>
    </p:tnLst>
    <p:bldLst>
      <p:bldP spid="25615" grpId="0" animBg="1"/>
      <p:bldP spid="25616" grpId="0"/>
      <p:bldP spid="25617" grpId="0"/>
      <p:bldP spid="25618" grpId="0"/>
      <p:bldP spid="25619" grpId="0"/>
      <p:bldP spid="2562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376</Words>
  <Application>Microsoft Office PowerPoint</Application>
  <PresentationFormat>On-screen Show (4:3)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81</cp:revision>
  <dcterms:created xsi:type="dcterms:W3CDTF">2002-01-04T09:51:15Z</dcterms:created>
  <dcterms:modified xsi:type="dcterms:W3CDTF">2021-11-04T09:12:46Z</dcterms:modified>
</cp:coreProperties>
</file>