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311" r:id="rId6"/>
    <p:sldId id="312" r:id="rId7"/>
    <p:sldId id="313" r:id="rId8"/>
    <p:sldId id="314" r:id="rId9"/>
    <p:sldId id="259" r:id="rId10"/>
    <p:sldId id="261" r:id="rId11"/>
    <p:sldId id="264" r:id="rId12"/>
    <p:sldId id="262" r:id="rId13"/>
    <p:sldId id="268" r:id="rId14"/>
    <p:sldId id="266" r:id="rId15"/>
    <p:sldId id="263" r:id="rId16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Patrick Hand" panose="020B0604020202020204" charset="0"/>
      <p:regular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1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0C"/>
    <a:srgbClr val="CE7410"/>
    <a:srgbClr val="F5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2D82E-8416-45C2-9843-AFFB25A0B774}">
  <a:tblStyle styleId="{EC62D82E-8416-45C2-9843-AFFB25A0B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3" autoAdjust="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18:21:33.9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049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67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5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31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84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63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19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09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3c1f8bf3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3c1f8bf3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35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95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22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41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23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57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612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227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70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81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9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1" r:id="rId4"/>
    <p:sldLayoutId id="2147483653" r:id="rId5"/>
    <p:sldLayoutId id="2147483698" r:id="rId6"/>
    <p:sldLayoutId id="2147483655" r:id="rId7"/>
    <p:sldLayoutId id="2147483696" r:id="rId8"/>
    <p:sldLayoutId id="2147483658" r:id="rId9"/>
    <p:sldLayoutId id="2147483659" r:id="rId10"/>
    <p:sldLayoutId id="2147483660" r:id="rId11"/>
    <p:sldLayoutId id="2147483695" r:id="rId12"/>
    <p:sldLayoutId id="2147483694" r:id="rId13"/>
    <p:sldLayoutId id="2147483693" r:id="rId14"/>
    <p:sldLayoutId id="2147483692" r:id="rId15"/>
    <p:sldLayoutId id="2147483661" r:id="rId16"/>
    <p:sldLayoutId id="2147483668" r:id="rId17"/>
    <p:sldLayoutId id="2147483671" r:id="rId18"/>
    <p:sldLayoutId id="2147483699" r:id="rId19"/>
    <p:sldLayoutId id="2147483678" r:id="rId20"/>
    <p:sldLayoutId id="2147483697" r:id="rId21"/>
    <p:sldLayoutId id="2147483684" r:id="rId22"/>
    <p:sldLayoutId id="2147483685" r:id="rId23"/>
    <p:sldLayoutId id="2147483686" r:id="rId24"/>
    <p:sldLayoutId id="2147483687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76;p45">
            <a:extLst>
              <a:ext uri="{FF2B5EF4-FFF2-40B4-BE49-F238E27FC236}">
                <a16:creationId xmlns:a16="http://schemas.microsoft.com/office/drawing/2014/main" id="{3566ACFB-1B37-4762-89B6-7294367AC2F8}"/>
              </a:ext>
            </a:extLst>
          </p:cNvPr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12" name="Google Shape;877;p45">
              <a:extLst>
                <a:ext uri="{FF2B5EF4-FFF2-40B4-BE49-F238E27FC236}">
                  <a16:creationId xmlns:a16="http://schemas.microsoft.com/office/drawing/2014/main" id="{D9B392A2-4FA5-4E1A-BA73-867128B7929D}"/>
                </a:ext>
              </a:extLst>
            </p:cNvPr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8;p45">
              <a:extLst>
                <a:ext uri="{FF2B5EF4-FFF2-40B4-BE49-F238E27FC236}">
                  <a16:creationId xmlns:a16="http://schemas.microsoft.com/office/drawing/2014/main" id="{52360418-B0E3-4764-B7AE-7C4B711E1E5A}"/>
                </a:ext>
              </a:extLst>
            </p:cNvPr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075FB9-AABA-49B6-AD5B-27CC53314BD3}"/>
              </a:ext>
            </a:extLst>
          </p:cNvPr>
          <p:cNvSpPr txBox="1"/>
          <p:nvPr/>
        </p:nvSpPr>
        <p:spPr>
          <a:xfrm>
            <a:off x="1517454" y="1701767"/>
            <a:ext cx="5968174" cy="219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cách cộng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3,265 + 4,572 + 2,735 + 1,428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372A9-8D5E-405E-BD9D-CC9D1D95BFAB}"/>
              </a:ext>
            </a:extLst>
          </p:cNvPr>
          <p:cNvSpPr/>
          <p:nvPr/>
        </p:nvSpPr>
        <p:spPr>
          <a:xfrm>
            <a:off x="3132798" y="714642"/>
            <a:ext cx="3190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Khởi</a:t>
            </a:r>
            <a:r>
              <a:rPr lang="en-US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 </a:t>
            </a:r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động</a:t>
            </a:r>
            <a:endParaRPr lang="en-US" sz="66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9"/>
          <p:cNvSpPr/>
          <p:nvPr/>
        </p:nvSpPr>
        <p:spPr>
          <a:xfrm rot="-243456" flipH="1">
            <a:off x="98218" y="1718544"/>
            <a:ext cx="8582731" cy="3080163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1" name="Google Shape;1011;p49"/>
          <p:cNvSpPr/>
          <p:nvPr/>
        </p:nvSpPr>
        <p:spPr>
          <a:xfrm rot="-495299" flipH="1">
            <a:off x="7915869" y="1810124"/>
            <a:ext cx="1205303" cy="114340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2" name="Google Shape;1012;p49"/>
          <p:cNvSpPr/>
          <p:nvPr/>
        </p:nvSpPr>
        <p:spPr>
          <a:xfrm rot="-1111287" flipH="1">
            <a:off x="44972" y="4277383"/>
            <a:ext cx="1195246" cy="1133905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2ADB636-CB3E-430B-8093-22D17C57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4680"/>
            <a:ext cx="11769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12DAC11-FA01-40C7-9F64-94AC5807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4680"/>
            <a:ext cx="1175322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6C2A7D1-7E4D-4336-B07D-9C2A8603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87241"/>
            <a:ext cx="3505200" cy="830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+ 9,25 	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EC42BC2-69AD-47DF-874C-B08CEEEB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81" y="2473607"/>
            <a:ext cx="22098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5,27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+ 14,35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9,25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C409B285-0DE9-4507-9864-E043532C1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2881" y="368229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7E8B4E5-D313-40F1-ABF4-2380226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746" y="2510238"/>
            <a:ext cx="30480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6,4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D6B0859-859A-465D-AF0F-70E85A81C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85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4ACC15D-BDFB-457A-9CBD-27CD414F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32" y="756987"/>
            <a:ext cx="384175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	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E9008E1E-B559-48AA-865F-C24A34C6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93" y="3682291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6BF69B8D-0DF4-43DA-A1AB-1570B555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14" y="3682290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F7CD953-EA11-4083-91DB-A6C6D8F2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" y="1357115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20,08 + 32,91 + 7,15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DCB97DDC-6043-4C21-9216-47C82AEC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272" y="1227943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0,75 + 0,09 + 0,8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FA5D2-3B6B-41C8-A1F2-B78C0186957A}"/>
              </a:ext>
            </a:extLst>
          </p:cNvPr>
          <p:cNvSpPr txBox="1"/>
          <p:nvPr/>
        </p:nvSpPr>
        <p:spPr>
          <a:xfrm>
            <a:off x="4929825" y="2502206"/>
            <a:ext cx="4699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20,08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+ 32,91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7,15</a:t>
            </a:r>
            <a:endParaRPr lang="en-US" sz="24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BCBC7F0-3FB6-45D6-88A1-2E339FE8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07" y="3682290"/>
            <a:ext cx="877163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A5E74695-5B64-482D-A444-F2E4E6C72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7107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E7B96EC4-88FE-4320-B5EC-E41E2DFE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69" y="2555828"/>
            <a:ext cx="3505200" cy="112646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0,75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+ 0,09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0,8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E2E49E08-02D2-4DF6-BB41-2B958D281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02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A5B4A5D9-8B4C-4743-B695-5E9F908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86" y="3615901"/>
            <a:ext cx="723275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52"/>
          <p:cNvGrpSpPr/>
          <p:nvPr/>
        </p:nvGrpSpPr>
        <p:grpSpPr>
          <a:xfrm rot="340455">
            <a:off x="4278158" y="812561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6" name="Google Shape;1076;p52"/>
          <p:cNvSpPr/>
          <p:nvPr/>
        </p:nvSpPr>
        <p:spPr>
          <a:xfrm>
            <a:off x="453197" y="765076"/>
            <a:ext cx="8051683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75C17F-B061-4069-949D-3ACF1768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0"/>
            <a:ext cx="1733792" cy="600159"/>
          </a:xfrm>
          <a:prstGeom prst="rect">
            <a:avLst/>
          </a:prstGeom>
        </p:spPr>
      </p:pic>
      <p:grpSp>
        <p:nvGrpSpPr>
          <p:cNvPr id="1090" name="Google Shape;1090;p52"/>
          <p:cNvGrpSpPr/>
          <p:nvPr/>
        </p:nvGrpSpPr>
        <p:grpSpPr>
          <a:xfrm rot="-510665">
            <a:off x="8452775" y="510142"/>
            <a:ext cx="476081" cy="888570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18734817" flipH="1">
            <a:off x="372473" y="3293625"/>
            <a:ext cx="348257" cy="10232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97D127FF-7FA6-4E97-A3D6-9EB6B580353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00933"/>
            <a:ext cx="137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80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4F4D7A70-8645-4EBB-8D1D-AD865F0D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0933"/>
            <a:ext cx="8067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 + c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a +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4A7C5-C5E0-4ADC-AA5E-96259C29F9C8}"/>
              </a:ext>
            </a:extLst>
          </p:cNvPr>
          <p:cNvSpPr/>
          <p:nvPr/>
        </p:nvSpPr>
        <p:spPr>
          <a:xfrm>
            <a:off x="0" y="583018"/>
            <a:ext cx="9144000" cy="849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Group 64">
            <a:extLst>
              <a:ext uri="{FF2B5EF4-FFF2-40B4-BE49-F238E27FC236}">
                <a16:creationId xmlns:a16="http://schemas.microsoft.com/office/drawing/2014/main" id="{3E35FE72-6C07-4807-8D3F-E790B929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13769"/>
              </p:ext>
            </p:extLst>
          </p:nvPr>
        </p:nvGraphicFramePr>
        <p:xfrm>
          <a:off x="463800" y="802839"/>
          <a:ext cx="8336532" cy="3127260"/>
        </p:xfrm>
        <a:graphic>
          <a:graphicData uri="http://schemas.openxmlformats.org/drawingml/2006/table">
            <a:tbl>
              <a:tblPr/>
              <a:tblGrid>
                <a:gridCol w="94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1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+ (b+c)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ext Box 31">
            <a:extLst>
              <a:ext uri="{FF2B5EF4-FFF2-40B4-BE49-F238E27FC236}">
                <a16:creationId xmlns:a16="http://schemas.microsoft.com/office/drawing/2014/main" id="{4000DFB6-1ADF-49F7-84EC-A01BCD14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315876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id="{A9C23287-B52A-4121-BB6E-C32CAF1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329961"/>
            <a:ext cx="2547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(2,5+6,8) +1,2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id="{2F22397E-48DC-4724-85F1-83981A31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49" y="1329961"/>
            <a:ext cx="243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ED04A456-E1EC-4F64-ACD2-50CE3185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863361"/>
            <a:ext cx="24384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9,3   +    1,2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10,5</a:t>
            </a:r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7D9D2363-9632-45D9-B3FE-A507E08E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790" y="1834427"/>
            <a:ext cx="25908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2,5   +     8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    10,5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184E4B42-720C-49B3-AA74-6D8B9482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33" y="263422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(1,34+0,52) + 4</a:t>
            </a: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id="{3FC0E770-3161-42E4-9707-500CC840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589" y="2598492"/>
            <a:ext cx="2667000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1,34 + (0,52+4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04191499-2959-4B70-9412-B586DC13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233" y="3091420"/>
            <a:ext cx="25146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1,86    +    4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59" name="Text Box 39">
            <a:extLst>
              <a:ext uri="{FF2B5EF4-FFF2-40B4-BE49-F238E27FC236}">
                <a16:creationId xmlns:a16="http://schemas.microsoft.com/office/drawing/2014/main" id="{5A6B529E-04BA-4674-8D97-0E028ACE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123" y="3181487"/>
            <a:ext cx="25908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1,34  +  4,52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    5,86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E10511EA-3255-4291-A54E-AC4FA277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90" y="3990703"/>
            <a:ext cx="8763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/>
              <a:t>Nhận</a:t>
            </a: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xét</a:t>
            </a:r>
            <a:r>
              <a:rPr lang="en-US" altLang="en-US" sz="2000" u="sng" dirty="0"/>
              <a:t>:</a:t>
            </a:r>
            <a:r>
              <a:rPr lang="en-US" altLang="en-US" sz="2800" dirty="0"/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+ c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+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3" name="Text Box 65" descr="Purple mesh">
            <a:extLst>
              <a:ext uri="{FF2B5EF4-FFF2-40B4-BE49-F238E27FC236}">
                <a16:creationId xmlns:a16="http://schemas.microsoft.com/office/drawing/2014/main" id="{55D85390-9444-4C76-976C-C1B5254F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42" y="4204297"/>
            <a:ext cx="4876800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a+b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 +c = a + 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b+c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utoUpdateAnimBg="0"/>
      <p:bldP spid="49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2" grpId="0"/>
      <p:bldP spid="62" grpId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410004" y="451830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50"/>
          <p:cNvSpPr/>
          <p:nvPr/>
        </p:nvSpPr>
        <p:spPr>
          <a:xfrm flipH="1">
            <a:off x="630784" y="981208"/>
            <a:ext cx="4307679" cy="5528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47013" y="417467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5DFD31F9-8A41-4617-8BAC-B331C4F1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4F0B5E83-B9F5-47DE-973D-487EF6C2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Phép cộng các số thập phân có tính chất </a:t>
            </a:r>
            <a:r>
              <a:rPr lang="en-US" altLang="en-US" sz="2800" b="1">
                <a:latin typeface="Times New Roman" panose="02020603050405020304" pitchFamily="18" charset="0"/>
              </a:rPr>
              <a:t>kết hợp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</a:rPr>
              <a:t>Khi cộng một tổng hai số với số thứ ba, ta có thể cộng số thứ nhất với tổng của hai số còn lại.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83E2E4C4-00BF-48E9-BC2B-A928707E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28" name="Text Box 51" descr="Purple mesh">
            <a:extLst>
              <a:ext uri="{FF2B5EF4-FFF2-40B4-BE49-F238E27FC236}">
                <a16:creationId xmlns:a16="http://schemas.microsoft.com/office/drawing/2014/main" id="{A6E040DE-F25A-47F5-AEDB-EBBB696C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40135"/>
            <a:ext cx="44958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56"/>
          <p:cNvSpPr/>
          <p:nvPr/>
        </p:nvSpPr>
        <p:spPr>
          <a:xfrm rot="-5400000" flipH="1">
            <a:off x="3246790" y="-1522355"/>
            <a:ext cx="2677422" cy="9214585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6"/>
          <p:cNvSpPr/>
          <p:nvPr/>
        </p:nvSpPr>
        <p:spPr>
          <a:xfrm rot="10800000" flipH="1">
            <a:off x="514065" y="183932"/>
            <a:ext cx="8381961" cy="80566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6"/>
          <p:cNvSpPr/>
          <p:nvPr/>
        </p:nvSpPr>
        <p:spPr>
          <a:xfrm rot="5400000" flipH="1">
            <a:off x="3316710" y="3921912"/>
            <a:ext cx="1672379" cy="6458547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6"/>
          <p:cNvSpPr/>
          <p:nvPr/>
        </p:nvSpPr>
        <p:spPr>
          <a:xfrm rot="-5400000">
            <a:off x="-225599" y="1488088"/>
            <a:ext cx="785679" cy="894371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9FC67C27-8822-4256-B5FC-599C6EDE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5" y="2125282"/>
            <a:ext cx="308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984EB190-BAB4-4253-A436-A13097DD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95" y="2125282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9CA6A9BD-FE95-41A3-A093-37EDE807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29" y="156464"/>
            <a:ext cx="8019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F0FC96-3834-4776-B6AB-F673AA6A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95" y="3166682"/>
            <a:ext cx="397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11B87FB1-E18B-4D86-AF6D-F48B029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683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1123C56C-D1E0-4785-B799-BF33E6F5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08" y="2125282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id="{5B90F49D-8451-4AD0-B1B5-8CDCEB4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1" y="2665715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(12,7 +      ) +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9B504B-8763-4B18-BBD0-F38B8793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95" y="2657095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(5,75 +       ) + (      + 1,2)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E1CF1921-7373-411A-ACD2-F7BD4321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48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76" name="TextBox 3">
            <a:extLst>
              <a:ext uri="{FF2B5EF4-FFF2-40B4-BE49-F238E27FC236}">
                <a16:creationId xmlns:a16="http://schemas.microsoft.com/office/drawing/2014/main" id="{0E70CF29-5F2D-44AE-825B-33FAA90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0" y="2125282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CF218AE7-B790-4D02-8BF2-A9042A54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95" y="3160332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grpSp>
        <p:nvGrpSpPr>
          <p:cNvPr id="78" name="Google Shape;1062;p51">
            <a:extLst>
              <a:ext uri="{FF2B5EF4-FFF2-40B4-BE49-F238E27FC236}">
                <a16:creationId xmlns:a16="http://schemas.microsoft.com/office/drawing/2014/main" id="{2FB643AB-662F-47E1-8586-498968A49BE7}"/>
              </a:ext>
            </a:extLst>
          </p:cNvPr>
          <p:cNvGrpSpPr/>
          <p:nvPr/>
        </p:nvGrpSpPr>
        <p:grpSpPr>
          <a:xfrm rot="8932789">
            <a:off x="8058951" y="3496165"/>
            <a:ext cx="1360535" cy="500592"/>
            <a:chOff x="7110451" y="4123771"/>
            <a:chExt cx="2429676" cy="1216626"/>
          </a:xfrm>
        </p:grpSpPr>
        <p:sp>
          <p:nvSpPr>
            <p:cNvPr id="79" name="Google Shape;1063;p51">
              <a:extLst>
                <a:ext uri="{FF2B5EF4-FFF2-40B4-BE49-F238E27FC236}">
                  <a16:creationId xmlns:a16="http://schemas.microsoft.com/office/drawing/2014/main" id="{B873A163-1EF1-4EEE-BA2F-683050349972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4;p51">
              <a:extLst>
                <a:ext uri="{FF2B5EF4-FFF2-40B4-BE49-F238E27FC236}">
                  <a16:creationId xmlns:a16="http://schemas.microsoft.com/office/drawing/2014/main" id="{CFA2F1E0-7D48-4B9B-A5B7-92379C6CB824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11702 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0.09792 0.1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-0.10902 0.1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12587 0.1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 rot="-2703578">
            <a:off x="6921786" y="1112381"/>
            <a:ext cx="2039864" cy="2589117"/>
            <a:chOff x="1154976" y="632775"/>
            <a:chExt cx="2502430" cy="3877954"/>
          </a:xfrm>
        </p:grpSpPr>
        <p:sp>
          <p:nvSpPr>
            <p:cNvPr id="1153" name="Google Shape;1153;p5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54"/>
          <p:cNvSpPr/>
          <p:nvPr/>
        </p:nvSpPr>
        <p:spPr>
          <a:xfrm>
            <a:off x="2357275" y="539276"/>
            <a:ext cx="4429454" cy="52769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4"/>
          <p:cNvSpPr/>
          <p:nvPr/>
        </p:nvSpPr>
        <p:spPr>
          <a:xfrm rot="-5400000" flipH="1">
            <a:off x="3366829" y="-1075279"/>
            <a:ext cx="3001012" cy="843452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54"/>
          <p:cNvGrpSpPr/>
          <p:nvPr/>
        </p:nvGrpSpPr>
        <p:grpSpPr>
          <a:xfrm rot="899962">
            <a:off x="-537217" y="3988033"/>
            <a:ext cx="2876565" cy="1240919"/>
            <a:chOff x="-359358" y="-8"/>
            <a:chExt cx="3461082" cy="1493073"/>
          </a:xfrm>
        </p:grpSpPr>
        <p:sp>
          <p:nvSpPr>
            <p:cNvPr id="1188" name="Google Shape;1188;p54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Rectangle 13">
            <a:extLst>
              <a:ext uri="{FF2B5EF4-FFF2-40B4-BE49-F238E27FC236}">
                <a16:creationId xmlns:a16="http://schemas.microsoft.com/office/drawing/2014/main" id="{3E58F140-9ABC-48AC-9A2A-E6CBEFC0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34" y="1815704"/>
            <a:ext cx="8305800" cy="2169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215342" y="836592"/>
            <a:ext cx="6852212" cy="327158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762706" y="-953532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091112" y="2885421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955F19-50C3-4D75-A5D7-A5E11862F035}"/>
              </a:ext>
            </a:extLst>
          </p:cNvPr>
          <p:cNvSpPr txBox="1"/>
          <p:nvPr/>
        </p:nvSpPr>
        <p:spPr>
          <a:xfrm>
            <a:off x="1874122" y="1222446"/>
            <a:ext cx="5582975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STP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41B97-3ADC-451C-A1B6-CF02B351C70D}"/>
              </a:ext>
            </a:extLst>
          </p:cNvPr>
          <p:cNvSpPr/>
          <p:nvPr/>
        </p:nvSpPr>
        <p:spPr>
          <a:xfrm rot="18888543">
            <a:off x="-468049" y="605294"/>
            <a:ext cx="3002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Vận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dụng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953405" y="1546650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 err="1">
                <a:solidFill>
                  <a:srgbClr val="0F4FBE"/>
                </a:solidFill>
              </a:rPr>
              <a:t>Tổng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nhiều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số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thập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phân</a:t>
            </a:r>
            <a:endParaRPr sz="3900" dirty="0">
              <a:solidFill>
                <a:schemeClr val="dk2"/>
              </a:solidFill>
            </a:endParaRPr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1"/>
          </p:nvPr>
        </p:nvSpPr>
        <p:spPr>
          <a:xfrm>
            <a:off x="2206614" y="132649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/>
              <a:t>Toán</a:t>
            </a:r>
            <a:endParaRPr sz="3200" b="1" dirty="0"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1057826" y="2432017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9545" y="656711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915919" y="3589465"/>
            <a:ext cx="7021272" cy="115944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56299" y="2347816"/>
            <a:ext cx="6952299" cy="103715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764853" y="1156280"/>
            <a:ext cx="6876701" cy="100495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236707" y="353625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7050" y="1376222"/>
            <a:ext cx="5588768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Biết thực hiện tính tổng nhiều số thập phân.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3167" y="135963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592782" y="353627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Yêu cầu cần đạt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885183" y="2622036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1070166" y="398273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6F85"/>
                </a:solidFill>
              </a:rPr>
              <a:t>03</a:t>
            </a:r>
            <a:endParaRPr dirty="0">
              <a:solidFill>
                <a:srgbClr val="F56F85"/>
              </a:solidFill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70748" y="7718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817414" y="4449222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894;p46">
            <a:extLst>
              <a:ext uri="{FF2B5EF4-FFF2-40B4-BE49-F238E27FC236}">
                <a16:creationId xmlns:a16="http://schemas.microsoft.com/office/drawing/2014/main" id="{C33C7751-1E2E-49DA-B51A-0E41F3C57D13}"/>
              </a:ext>
            </a:extLst>
          </p:cNvPr>
          <p:cNvSpPr txBox="1">
            <a:spLocks/>
          </p:cNvSpPr>
          <p:nvPr/>
        </p:nvSpPr>
        <p:spPr>
          <a:xfrm>
            <a:off x="1584038" y="2646313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hợp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3" name="Google Shape;894;p46">
            <a:extLst>
              <a:ext uri="{FF2B5EF4-FFF2-40B4-BE49-F238E27FC236}">
                <a16:creationId xmlns:a16="http://schemas.microsoft.com/office/drawing/2014/main" id="{626CD2DF-2CD1-4D75-8AA4-06F702499FEF}"/>
              </a:ext>
            </a:extLst>
          </p:cNvPr>
          <p:cNvSpPr txBox="1">
            <a:spLocks/>
          </p:cNvSpPr>
          <p:nvPr/>
        </p:nvSpPr>
        <p:spPr>
          <a:xfrm>
            <a:off x="1712578" y="3893510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phép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cộng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thập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thuận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2" grpId="0" animBg="1"/>
      <p:bldP spid="894" grpId="0"/>
      <p:bldP spid="895" grpId="0"/>
      <p:bldP spid="902" grpId="0"/>
      <p:bldP spid="905" grpId="0"/>
      <p:bldP spid="910" grpId="0" animBg="1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596" y="799640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2801890" y="1411151"/>
            <a:ext cx="3542039" cy="1937776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2818006" y="1757598"/>
            <a:ext cx="3525923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hám phá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46760FC-AEE2-404D-BCBE-B1EADDA2A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480" y="38271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a)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27,5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36,75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14,5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/>
              <a:t>                 </a:t>
            </a:r>
            <a:r>
              <a:rPr lang="en-US" altLang="en-US" sz="2400" dirty="0"/>
              <a:t>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4B97977-8AE7-44B6-B812-D92C5972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040273"/>
            <a:ext cx="653034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: 27,5 +36,75 + 14,5 =             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58F3E2A4-A7F7-46D7-B3DC-C0C5D3FAA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1200" y="4672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BDE4F5AF-4A3F-41D3-991C-CDFAC7420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8482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id="{D8DCCE7A-717D-4821-8B06-1537FD521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848237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81">
            <a:extLst>
              <a:ext uri="{FF2B5EF4-FFF2-40B4-BE49-F238E27FC236}">
                <a16:creationId xmlns:a16="http://schemas.microsoft.com/office/drawing/2014/main" id="{456A4905-B3DD-46BF-B1FC-402968AA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848237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9" name="Line 82">
            <a:extLst>
              <a:ext uri="{FF2B5EF4-FFF2-40B4-BE49-F238E27FC236}">
                <a16:creationId xmlns:a16="http://schemas.microsoft.com/office/drawing/2014/main" id="{1CFF8A8B-B827-4BD7-B33B-0690E497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" y="13054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67AFEB-D181-41D6-B6F5-0F1544D2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" y="17760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CC54F1-D7CF-469F-A55F-D08C35A75028}"/>
              </a:ext>
            </a:extLst>
          </p:cNvPr>
          <p:cNvGrpSpPr/>
          <p:nvPr/>
        </p:nvGrpSpPr>
        <p:grpSpPr>
          <a:xfrm>
            <a:off x="350520" y="1633068"/>
            <a:ext cx="3815080" cy="1200329"/>
            <a:chOff x="1381760" y="1582802"/>
            <a:chExt cx="3815080" cy="1200329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293B40E3-FFBC-45A3-BFB4-65FBE4FD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460" y="1661442"/>
              <a:ext cx="124460" cy="1041118"/>
            </a:xfrm>
            <a:prstGeom prst="rightBrace">
              <a:avLst>
                <a:gd name="adj1" fmla="val 5716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64ABF0-0890-4D32-B043-F893B607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760" y="1582802"/>
              <a:ext cx="38150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1: 27,5lít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2: 36,75 lít      ? 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3: 14,5 lít </a:t>
              </a:r>
              <a:endPara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58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5DBF0C4C-FE15-4880-8839-6D31AD6D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80" y="1153036"/>
            <a:ext cx="150368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040F7F3B-48CD-4905-B826-0B51FB47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0" y="1217141"/>
            <a:ext cx="1468120" cy="14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id="{F00535AA-ADFB-49CF-85C7-E1B29A4A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1274379"/>
            <a:ext cx="1275080" cy="1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E6792F2-0C73-4C8E-B2B5-24E357BE08BE}"/>
              </a:ext>
            </a:extLst>
          </p:cNvPr>
          <p:cNvSpPr txBox="1"/>
          <p:nvPr/>
        </p:nvSpPr>
        <p:spPr>
          <a:xfrm>
            <a:off x="4693920" y="1099861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27,5lít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555B15-592D-4587-8A0C-04C50FDBB549}"/>
              </a:ext>
            </a:extLst>
          </p:cNvPr>
          <p:cNvSpPr txBox="1"/>
          <p:nvPr/>
        </p:nvSpPr>
        <p:spPr>
          <a:xfrm>
            <a:off x="5897880" y="1088697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36,75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538F81-EB4C-4E23-BC0C-8A9C9101F93F}"/>
              </a:ext>
            </a:extLst>
          </p:cNvPr>
          <p:cNvSpPr txBox="1"/>
          <p:nvPr/>
        </p:nvSpPr>
        <p:spPr>
          <a:xfrm>
            <a:off x="7269480" y="1129308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id="{DABFF218-78D1-45B3-BB7B-0445962E4DF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198487" y="843280"/>
            <a:ext cx="267466" cy="3456940"/>
          </a:xfrm>
          <a:prstGeom prst="rightBrace">
            <a:avLst>
              <a:gd name="adj1" fmla="val 57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2FF8BF-1772-4318-8755-24C2BE877D5D}"/>
              </a:ext>
            </a:extLst>
          </p:cNvPr>
          <p:cNvSpPr txBox="1"/>
          <p:nvPr/>
        </p:nvSpPr>
        <p:spPr>
          <a:xfrm>
            <a:off x="5999480" y="2674738"/>
            <a:ext cx="609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lít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628842-A805-4708-9C48-5AAA1C7DA406}"/>
              </a:ext>
            </a:extLst>
          </p:cNvPr>
          <p:cNvSpPr txBox="1"/>
          <p:nvPr/>
        </p:nvSpPr>
        <p:spPr>
          <a:xfrm>
            <a:off x="1855470" y="3382651"/>
            <a:ext cx="617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nl-NL" sz="2400" spc="-4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thế nào để tính được số lít dầu của 3 thùng?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2" grpId="0"/>
      <p:bldP spid="44" grpId="0"/>
      <p:bldP spid="46" grpId="0"/>
      <p:bldP spid="43" grpId="0" animBg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C02622F-3833-4255-A8D7-3460EC2D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71" y="571641"/>
            <a:ext cx="1524000" cy="2500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27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+ 36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75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14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68D91F-1754-4DE8-90DB-CB08E221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71" y="239885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945D9B-AA48-46D8-A20E-58AE78259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71" y="239885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97599B2-CE6F-49F0-92BC-72E6F38D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1168541"/>
            <a:ext cx="6553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  <a:r>
              <a:rPr lang="en-US" altLang="en-US" sz="2800" b="1">
                <a:solidFill>
                  <a:srgbClr val="0066FF"/>
                </a:solidFill>
              </a:rPr>
              <a:t>                                          </a:t>
            </a:r>
            <a:endParaRPr lang="en-US" altLang="en-US" sz="2800">
              <a:solidFill>
                <a:srgbClr val="0066FF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F5A82576-5340-4AB2-BF28-7A6FB626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93496DB-E187-4389-8241-D5ACE5CA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2BD88663-6E1B-43DA-B101-BDE4589B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4614A3F2-DF44-47E2-9FCB-D8D4BDA8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0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ECF5A5A6-CF88-4778-BD67-2929B97E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2551253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  <a:r>
              <a:rPr lang="en-US" altLang="en-US" sz="2800">
                <a:solidFill>
                  <a:srgbClr val="C00000"/>
                </a:solidFill>
              </a:rPr>
              <a:t>                                                                       </a:t>
            </a: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6C9F9F1-3B53-4646-8C6D-32B63ED7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71" y="2094053"/>
            <a:ext cx="5791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13879-CA0D-4BFA-B055-BAC49B80A7C8}"/>
              </a:ext>
            </a:extLst>
          </p:cNvPr>
          <p:cNvSpPr txBox="1"/>
          <p:nvPr/>
        </p:nvSpPr>
        <p:spPr>
          <a:xfrm>
            <a:off x="2860634" y="509192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EC6EAF2-5148-43D1-BC1B-0B1E12B4B946}"/>
              </a:ext>
            </a:extLst>
          </p:cNvPr>
          <p:cNvSpPr/>
          <p:nvPr/>
        </p:nvSpPr>
        <p:spPr>
          <a:xfrm>
            <a:off x="1200874" y="3795995"/>
            <a:ext cx="397397" cy="335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9AF92-8166-4D46-BBA8-BB1C35231DFA}"/>
              </a:ext>
            </a:extLst>
          </p:cNvPr>
          <p:cNvSpPr txBox="1"/>
          <p:nvPr/>
        </p:nvSpPr>
        <p:spPr>
          <a:xfrm>
            <a:off x="1826871" y="36177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i="1" dirty="0">
              <a:solidFill>
                <a:srgbClr val="C04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15247F-0152-4FCA-8FDB-29A22BBE076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498"/>
            <a:ext cx="803283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8,7dm; 6,25dm; 10dm.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1151BE3-A1D6-4D5A-8457-74D43235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8987"/>
            <a:ext cx="3657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1A2BAD7-5467-4C23-AB31-B7C4EA954E3A}"/>
              </a:ext>
            </a:extLst>
          </p:cNvPr>
          <p:cNvSpPr>
            <a:spLocks noChangeArrowheads="1"/>
          </p:cNvSpPr>
          <p:nvPr/>
        </p:nvSpPr>
        <p:spPr bwMode="auto">
          <a:xfrm rot="8665466">
            <a:off x="922338" y="2498725"/>
            <a:ext cx="2311400" cy="16764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61DA481-5975-4BBA-980A-C20ACDEC1A86}"/>
              </a:ext>
            </a:extLst>
          </p:cNvPr>
          <p:cNvSpPr txBox="1">
            <a:spLocks noChangeArrowheads="1"/>
          </p:cNvSpPr>
          <p:nvPr/>
        </p:nvSpPr>
        <p:spPr bwMode="auto">
          <a:xfrm rot="19441922">
            <a:off x="676275" y="2078037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7F173DD-AF43-4522-98B4-9603B4ADCD08}"/>
              </a:ext>
            </a:extLst>
          </p:cNvPr>
          <p:cNvSpPr txBox="1">
            <a:spLocks noChangeArrowheads="1"/>
          </p:cNvSpPr>
          <p:nvPr/>
        </p:nvSpPr>
        <p:spPr bwMode="auto">
          <a:xfrm rot="3306146">
            <a:off x="2493169" y="2161381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C66FB0B-3D8A-451C-BD30-09E09A31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305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CCA4E56-628A-4030-8872-5953FA37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11387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36313A7-7D44-46CD-B2D6-00245EB9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20987"/>
            <a:ext cx="472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8,7 + 6,25 + 10 = 24,95 (dm)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 24,95 dm.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78533B4-8524-480F-9215-874DAC389E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1067469"/>
            <a:ext cx="4730187" cy="13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483D0843-6F1D-465F-AE86-BB70870A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63498"/>
            <a:ext cx="773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B834FD04-C42F-4CD6-B7AB-E89642377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56349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9E506964-8978-449F-9CAB-E7554297D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3473" y="1529690"/>
            <a:ext cx="1618527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8B69B9EA-FF50-4D97-8F97-5A56E939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3434636"/>
            <a:ext cx="70866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93DD12C-8411-405B-A21D-5E3C1EA7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2734115"/>
            <a:ext cx="5791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5598971-DBE1-46B0-B1FB-30027680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5316"/>
            <a:ext cx="70104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Muốn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CF5F7-58E0-428F-B987-F7B70F9E005E}"/>
              </a:ext>
            </a:extLst>
          </p:cNvPr>
          <p:cNvSpPr txBox="1"/>
          <p:nvPr/>
        </p:nvSpPr>
        <p:spPr>
          <a:xfrm>
            <a:off x="1066800" y="1280201"/>
            <a:ext cx="6918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kia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E6DA63C-1D41-4520-9082-981B0EF8C973}"/>
              </a:ext>
            </a:extLst>
          </p:cNvPr>
          <p:cNvSpPr/>
          <p:nvPr/>
        </p:nvSpPr>
        <p:spPr>
          <a:xfrm>
            <a:off x="1906180" y="1462915"/>
            <a:ext cx="54793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15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Thực hành</a:t>
            </a:r>
            <a:endParaRPr lang="en-US" sz="115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727307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767</Words>
  <Application>Microsoft Office PowerPoint</Application>
  <PresentationFormat>On-screen Show (16:9)</PresentationFormat>
  <Paragraphs>127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Raleway</vt:lpstr>
      <vt:lpstr>Arial</vt:lpstr>
      <vt:lpstr>Times New Roman</vt:lpstr>
      <vt:lpstr>Open Sans</vt:lpstr>
      <vt:lpstr>Patrick Hand</vt:lpstr>
      <vt:lpstr>Poppins</vt:lpstr>
      <vt:lpstr>Cute Family Doodle Collage for Marketing by Slidesgo</vt:lpstr>
      <vt:lpstr>PowerPoint Presentation</vt:lpstr>
      <vt:lpstr>Tổng nhiều số thập phân</vt:lpstr>
      <vt:lpstr>Biết thực hiện tính tổng nhiều số thập phân.</vt:lpstr>
      <vt:lpstr>Khám phá</vt:lpstr>
      <vt:lpstr>a)Ví dụ:   Có 3 thùng đựng dầu, thùng thứ nhất có 27,5 lít,  thùng thứ hai có 36,75 lít, thùng thứ ba có 14,5 lít. Hỏi cả ba thùng có bao nhiêu lít dầu ?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modified xsi:type="dcterms:W3CDTF">2021-11-11T15:45:04Z</dcterms:modified>
</cp:coreProperties>
</file>