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59" r:id="rId3"/>
    <p:sldId id="260" r:id="rId4"/>
    <p:sldId id="277" r:id="rId5"/>
    <p:sldId id="276" r:id="rId6"/>
    <p:sldId id="261" r:id="rId7"/>
    <p:sldId id="262" r:id="rId8"/>
    <p:sldId id="27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5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A05"/>
    <a:srgbClr val="DAA600"/>
    <a:srgbClr val="2424E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>
      <p:cViewPr varScale="1">
        <p:scale>
          <a:sx n="84" d="100"/>
          <a:sy n="84" d="100"/>
        </p:scale>
        <p:origin x="3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C5019-2CB6-498C-9E8E-55639D07A6E4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4809E-C68B-4D08-8F0C-DB8FCA31E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5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AC5D8-1CFC-428E-BF4F-6688DF42F8DC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691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F4929-E202-4059-828B-E01289BBF4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E9D82-CF68-4E6E-8362-12E425ED53BA}" type="datetimeFigureOut">
              <a:rPr lang="en-US" smtClean="0"/>
              <a:pPr/>
              <a:t>05/12/2021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../../ClipArt/Anhdong/Vuicuoi/HEART.GIF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My%20Documents\My%20eBooks\Removable%20Disk%20(G)\Con_chim_hay_hot_(Melody).mp3" TargetMode="External"/><Relationship Id="rId6" Type="http://schemas.openxmlformats.org/officeDocument/2006/relationships/hyperlink" Target="../../ClipArt/Anhdong/kyhieu/STARS.GIF" TargetMode="External"/><Relationship Id="rId5" Type="http://schemas.openxmlformats.org/officeDocument/2006/relationships/image" Target="../media/image6.gif"/><Relationship Id="rId10" Type="http://schemas.openxmlformats.org/officeDocument/2006/relationships/image" Target="../media/image9.png"/><Relationship Id="rId4" Type="http://schemas.openxmlformats.org/officeDocument/2006/relationships/hyperlink" Target="../../ClipArt/Anhdong/kyhieu/BALBLINK.GIF" TargetMode="External"/><Relationship Id="rId9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hyperlink" Target="../../ClipArt/Anhdong/kyhieu/STARS.GIF" TargetMode="External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0.gif"/><Relationship Id="rId12" Type="http://schemas.openxmlformats.org/officeDocument/2006/relationships/image" Target="../media/image8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11" Type="http://schemas.openxmlformats.org/officeDocument/2006/relationships/hyperlink" Target="../../ClipArt/Anhdong/Vuicuoi/HEART.GIF" TargetMode="External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6.gif"/><Relationship Id="rId4" Type="http://schemas.openxmlformats.org/officeDocument/2006/relationships/image" Target="../media/image3.png"/><Relationship Id="rId9" Type="http://schemas.openxmlformats.org/officeDocument/2006/relationships/hyperlink" Target="../../ClipArt/Anhdong/kyhieu/BALBLINK.GIF" TargetMode="External"/><Relationship Id="rId14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077" name="WordArt 7"/>
          <p:cNvSpPr>
            <a:spLocks noChangeArrowheads="1" noChangeShapeType="1" noTextEdit="1"/>
          </p:cNvSpPr>
          <p:nvPr/>
        </p:nvSpPr>
        <p:spPr bwMode="auto">
          <a:xfrm>
            <a:off x="2590800" y="2358081"/>
            <a:ext cx="4343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96"/>
              </a:avLst>
            </a:prstTxWarp>
          </a:bodyPr>
          <a:lstStyle/>
          <a:p>
            <a:pPr algn="ctr"/>
            <a:r>
              <a:rPr lang="vi-VN" sz="6000" b="1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 - </a:t>
            </a:r>
            <a:r>
              <a:rPr lang="en-US" sz="6000" b="1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6000" b="1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4</a:t>
            </a:r>
            <a:endParaRPr lang="en-US" sz="6000" b="1" kern="10" dirty="0">
              <a:ln w="19050">
                <a:solidFill>
                  <a:srgbClr val="FFFF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534400" cy="762000"/>
          </a:xfrm>
        </p:spPr>
        <p:txBody>
          <a:bodyPr anchor="b">
            <a:noAutofit/>
          </a:bodyPr>
          <a:lstStyle/>
          <a:p>
            <a:pPr algn="l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bằng cách thuận tiện nhất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371600" y="1025525"/>
            <a:ext cx="49530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( 25 x 36 ) : 9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1712913"/>
            <a:ext cx="19446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</a:t>
            </a:r>
            <a:r>
              <a:rPr lang="en-US" sz="3200" b="1" dirty="0" smtClean="0">
                <a:solidFill>
                  <a:schemeClr val="tx2"/>
                </a:solidFill>
                <a:latin typeface="VNI-Times" pitchFamily="2" charset="0"/>
              </a:rPr>
              <a:t> </a:t>
            </a:r>
            <a:endParaRPr lang="en-US" sz="3200" b="1" i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14400" y="1981200"/>
            <a:ext cx="769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( 25 x 36 ) : 9 = 25 x ( 36 : 9 )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= 25 x 4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= 100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" y="43416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/>
      <p:bldP spid="171013" grpId="0"/>
      <p:bldP spid="1710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52400" y="381000"/>
            <a:ext cx="8915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latin typeface="VNI-Times" pitchFamily="2" charset="0"/>
              </a:rPr>
              <a:t>     </a:t>
            </a:r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Một cửa hàng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5 tấm vải mỗi tấm dài 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30 m. Cửa hàng đã bán được         số vải. 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Hỏi cửa hàng đã bán được bao nhiêu mét vải?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152400" y="2517775"/>
            <a:ext cx="28352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en-US" sz="32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0" y="3511550"/>
            <a:ext cx="3810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Mỗi tấm dài : 30 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0" y="2978150"/>
            <a:ext cx="3886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Có 5 tấm vải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0" y="4232275"/>
            <a:ext cx="42116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Bán        số vải = .....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3810000" y="3851274"/>
            <a:ext cx="0" cy="23209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359400" y="1135062"/>
            <a:ext cx="431800" cy="922338"/>
            <a:chOff x="4331" y="2568"/>
            <a:chExt cx="280" cy="653"/>
          </a:xfrm>
        </p:grpSpPr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68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36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762000" y="4275931"/>
            <a:ext cx="609600" cy="973137"/>
            <a:chOff x="4331" y="2568"/>
            <a:chExt cx="280" cy="613"/>
          </a:xfrm>
        </p:grpSpPr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3810000" y="3276600"/>
            <a:ext cx="5410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làm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Cửa hàng có số m vải là.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30 x 5 = 150 (m)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Cửa hàng đã bán số m vải là.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150 : 5 = 30 (m)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Đáp số : 30 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228600" y="6172200"/>
            <a:ext cx="891540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 còn có thể giải bằng cách khác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/>
      <p:bldP spid="172036" grpId="0"/>
      <p:bldP spid="172037" grpId="0"/>
      <p:bldP spid="172040" grpId="0"/>
      <p:bldP spid="172041" grpId="0"/>
      <p:bldP spid="1047" grpId="0" animBg="1"/>
      <p:bldP spid="174083" grpId="0"/>
      <p:bldP spid="10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57200" y="0"/>
            <a:ext cx="8229599" cy="34591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u="sng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3000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  </a:t>
            </a:r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Bài làm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Số tấm vải cửa hàng bán được là: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 5 : 5 = 1 (tấm)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Số mét vải cửa hàng bán được là: 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30 x1 = 30 (m)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Đáp số 30m</a:t>
            </a:r>
          </a:p>
          <a:p>
            <a:r>
              <a:rPr lang="en-US" sz="32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1249363" y="2349500"/>
            <a:ext cx="25844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4643438" y="4724400"/>
            <a:ext cx="32416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5724525" y="6065838"/>
            <a:ext cx="20415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8313" y="4365625"/>
            <a:ext cx="56911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7199" y="3112994"/>
            <a:ext cx="8229599" cy="373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000" b="1" u="sng" spc="5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3000" b="1" u="sng" spc="50" dirty="0" smtClean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3000" b="1" u="sng" spc="50" dirty="0" smtClean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u="sng" spc="50" dirty="0" err="1" smtClean="0">
                <a:ln w="1143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b="1" u="sng" spc="50" dirty="0" smtClean="0">
                <a:ln w="1143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spc="50" dirty="0" smtClean="0">
                <a:ln w="1143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spc="50" dirty="0" smtClean="0">
                <a:ln w="1143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            </a:t>
            </a:r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Bài làm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Nếu số vải bán được chia đều cho các tấm thì mỗi tấm bán đi là: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 30 : 5 = 6 (m)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Tổng số mét vải cửa hàng bán đi là: 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6 x 5 = 30 (m)</a:t>
            </a:r>
          </a:p>
          <a:p>
            <a:r>
              <a:rPr lang="en-US" sz="30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Đáp số 30m</a:t>
            </a:r>
          </a:p>
          <a:p>
            <a:r>
              <a:rPr lang="en-US" sz="3200" b="1" spc="50" dirty="0" smtClean="0">
                <a:ln w="1143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19200" y="228600"/>
            <a:ext cx="6800850" cy="6400800"/>
            <a:chOff x="738" y="0"/>
            <a:chExt cx="4284" cy="4320"/>
          </a:xfrm>
        </p:grpSpPr>
        <p:pic>
          <p:nvPicPr>
            <p:cNvPr id="28675" name="Picture 3" descr="005-C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8" y="0"/>
              <a:ext cx="4284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9716" name="Text Box 4"/>
            <p:cNvSpPr txBox="1">
              <a:spLocks noChangeArrowheads="1"/>
            </p:cNvSpPr>
            <p:nvPr/>
          </p:nvSpPr>
          <p:spPr bwMode="auto">
            <a:xfrm>
              <a:off x="786" y="1259"/>
              <a:ext cx="4224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8000" b="1" dirty="0" smtClean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AI NHANH HƠN</a:t>
              </a:r>
              <a:endParaRPr lang="en-US" sz="66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1536" y="1872"/>
              <a:ext cx="2784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600">
                  <a:solidFill>
                    <a:srgbClr val="0000FF"/>
                  </a:solidFill>
                </a:rPr>
                <a:t> </a:t>
              </a:r>
              <a:endParaRPr lang="en-US" sz="4000">
                <a:solidFill>
                  <a:schemeClr val="accent2"/>
                </a:solidFill>
              </a:endParaRPr>
            </a:p>
          </p:txBody>
        </p:sp>
      </p:grpSp>
      <p:pic>
        <p:nvPicPr>
          <p:cNvPr id="28678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5800" y="12954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1447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43800" y="5715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810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48006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57150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667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29400" y="3048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05800" y="25908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8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8600" y="3810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05800" y="3657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2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24800" y="304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3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47244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5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228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6" name="Con_chim_hay_hot_(Melody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124200" y="5867400"/>
            <a:ext cx="304800" cy="304800"/>
          </a:xfrm>
          <a:prstGeom prst="rect">
            <a:avLst/>
          </a:prstGeom>
          <a:noFill/>
        </p:spPr>
      </p:pic>
      <p:pic>
        <p:nvPicPr>
          <p:cNvPr id="25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048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769" fill="hold"/>
                                        <p:tgtEl>
                                          <p:spTgt spid="286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9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. Tính chất chia một tích </a:t>
            </a:r>
            <a:b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                              cho một số là gì?</a:t>
            </a:r>
            <a:endParaRPr lang="en-US" sz="4000" b="1" dirty="0">
              <a:solidFill>
                <a:srgbClr val="2424E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29718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Khi chia một tích hai thừa số cho một số, ta có thể lấy một thừa số chia cho số đó ( nếu chia hết) rồi nhân kết quả với thừa số còn lại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962400" y="76200"/>
          <a:ext cx="8382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76200"/>
                        <a:ext cx="838200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0" y="152400"/>
          <a:ext cx="8382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Photo Editor Photo" r:id="rId6" imgW="1314286" imgH="1171429" progId="">
                  <p:embed/>
                </p:oleObj>
              </mc:Choice>
              <mc:Fallback>
                <p:oleObj name="Photo Editor Photo" r:id="rId6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8382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 descr="blumen-pflanzen14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0"/>
            <a:ext cx="2209800" cy="2209800"/>
          </a:xfrm>
          <a:prstGeom prst="rect">
            <a:avLst/>
          </a:prstGeom>
          <a:noFill/>
        </p:spPr>
      </p:pic>
      <p:pic>
        <p:nvPicPr>
          <p:cNvPr id="10" name="Picture 16" descr="HOLLY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0" y="6180136"/>
            <a:ext cx="8458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 descr="BALBLINK.GIF">
            <a:hlinkClick r:id="rId9" action="ppaction://hlinkfile"/>
          </p:cNvPr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24000" y="2286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6" descr="HEART.GIF">
            <a:hlinkClick r:id="rId11" action="ppaction://hlinkfile"/>
          </p:cNvPr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786062" y="9144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3" descr="STARS.GIF">
            <a:hlinkClick r:id="rId13" action="ppaction://hlinkfile"/>
          </p:cNvPr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638800" y="5334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-152400"/>
            <a:ext cx="8686800" cy="1927225"/>
          </a:xfrm>
        </p:spPr>
        <p:txBody>
          <a:bodyPr>
            <a:noAutofit/>
          </a:bodyPr>
          <a:lstStyle/>
          <a:p>
            <a:r>
              <a:rPr lang="vi-VN" sz="4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 Em hãy cho biết cách làm nào đúng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7244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lphaLcPeriod"/>
            </a:pPr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( 16 x 25 ) : 4   = ( 16 : 4 ) x  25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                           =      4        x  25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				          =        100</a:t>
            </a:r>
          </a:p>
          <a:p>
            <a:pPr marL="514350" indent="-514350" algn="l"/>
            <a:r>
              <a:rPr lang="en-US" sz="5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( 54 x 3 ) : 6 = 54 : 6 : 3</a:t>
            </a:r>
          </a:p>
          <a:p>
            <a:pPr marL="514350" indent="-514350" algn="l"/>
            <a:r>
              <a:rPr lang="en-US" sz="5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             =     9 :    3</a:t>
            </a:r>
          </a:p>
          <a:p>
            <a:pPr marL="514350" indent="-514350" algn="l"/>
            <a:r>
              <a:rPr lang="en-US" sz="5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             =      3</a:t>
            </a:r>
          </a:p>
          <a:p>
            <a:pPr marL="514350" indent="-514350"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9800" y="5410200"/>
            <a:ext cx="33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latin typeface="VNI-Times" pitchFamily="2" charset="0"/>
              </a:rPr>
              <a:t>Đ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 a</a:t>
            </a:r>
            <a:endParaRPr lang="en-US" sz="4800" b="1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6" descr="HOLLY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381000" y="6180137"/>
            <a:ext cx="7391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4339" name="Picture 5" descr="POINSET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 rot="10800000">
            <a:off x="6096000" y="3657600"/>
            <a:ext cx="3048000" cy="3200400"/>
          </a:xfrm>
          <a:noFill/>
        </p:spPr>
      </p:pic>
      <p:pic>
        <p:nvPicPr>
          <p:cNvPr id="14340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00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3352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9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0"/>
            <a:ext cx="3352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bd13738_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9906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Entertainment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38600" y="5667375"/>
            <a:ext cx="144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b="1" u="sng" dirty="0" smtClean="0">
                <a:solidFill>
                  <a:srgbClr val="FF3300"/>
                </a:solidFill>
                <a:latin typeface="VNI-Times" pitchFamily="2" charset="0"/>
              </a:rPr>
              <a:t/>
            </a:r>
            <a:br>
              <a:rPr lang="en-US" sz="6600" b="1" u="sng" dirty="0" smtClean="0">
                <a:solidFill>
                  <a:srgbClr val="FF3300"/>
                </a:solidFill>
                <a:latin typeface="VNI-Times" pitchFamily="2" charset="0"/>
              </a:rPr>
            </a:br>
            <a:r>
              <a:rPr lang="vi-VN" sz="49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Hoạt động mở đầu</a:t>
            </a:r>
            <a:r>
              <a:rPr lang="en-US" sz="7300" b="1" dirty="0" smtClean="0">
                <a:solidFill>
                  <a:srgbClr val="FF3300"/>
                </a:solidFill>
                <a:latin typeface="VNI-Times" pitchFamily="2" charset="0"/>
              </a:rPr>
              <a:t/>
            </a:r>
            <a:br>
              <a:rPr lang="en-US" sz="7300" b="1" dirty="0" smtClean="0">
                <a:solidFill>
                  <a:srgbClr val="FF3300"/>
                </a:solidFill>
                <a:latin typeface="VNI-Times" pitchFamily="2" charset="0"/>
              </a:rPr>
            </a:br>
            <a:r>
              <a:rPr lang="en-US" b="1" dirty="0" smtClean="0">
                <a:solidFill>
                  <a:srgbClr val="FF3300"/>
                </a:solidFill>
                <a:latin typeface="VNI-Times" pitchFamily="2" charset="0"/>
              </a:rPr>
              <a:t/>
            </a:r>
            <a:br>
              <a:rPr lang="en-US" b="1" dirty="0" smtClean="0">
                <a:solidFill>
                  <a:srgbClr val="FF3300"/>
                </a:solidFill>
                <a:latin typeface="VNI-Times" pitchFamily="2" charset="0"/>
              </a:rPr>
            </a:br>
            <a:endParaRPr lang="en-US" b="1" dirty="0" smtClean="0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50" y="2741613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       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Khi chia một số cho một tích hai th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ừ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 số, ta có thể chia số đó cho một thừa số, rồi lấy kết quả tìm được chia tiếp cho số kia. </a:t>
            </a:r>
            <a:endParaRPr lang="en-US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-Times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1295400"/>
            <a:ext cx="8839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  <p:bldP spid="229378" grpId="1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333375" y="1727895"/>
            <a:ext cx="2808288" cy="5794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28: (2 x 7) 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743200" y="1818382"/>
            <a:ext cx="3459163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28 :  2 : 7    </a:t>
            </a: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81000" y="685800"/>
            <a:ext cx="8382000" cy="677108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4400" b="1" dirty="0" err="1" smtClean="0"/>
              <a:t>Bài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tập</a:t>
            </a:r>
            <a:r>
              <a:rPr lang="vi-VN" sz="4400" b="1" dirty="0" smtClean="0"/>
              <a:t>: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819400" y="2351782"/>
            <a:ext cx="3200400" cy="98488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14 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 7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457200" y="3266182"/>
            <a:ext cx="2735262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90: (9 x 2) </a:t>
            </a: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2971800" y="3875782"/>
            <a:ext cx="2735262" cy="107721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10 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</a:t>
            </a:r>
          </a:p>
          <a:p>
            <a:pPr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895600" y="3342382"/>
            <a:ext cx="2303463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90 : 9 : 2 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1476375" y="981075"/>
            <a:ext cx="6191250" cy="3667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Photo Editor Photo" r:id="rId6" imgW="1314286" imgH="1171429" progId="">
                  <p:embed/>
                </p:oleObj>
              </mc:Choice>
              <mc:Fallback>
                <p:oleObj name="Photo Editor Photo" r:id="rId6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Photo Editor Photo" r:id="rId7" imgW="1314286" imgH="1171429" progId="">
                  <p:embed/>
                </p:oleObj>
              </mc:Choice>
              <mc:Fallback>
                <p:oleObj name="Photo Editor Photo" r:id="rId7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5" grpId="0"/>
      <p:bldP spid="18" grpId="0"/>
      <p:bldP spid="135181" grpId="0"/>
      <p:bldP spid="2" grpId="0"/>
      <p:bldP spid="83986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438400"/>
            <a:ext cx="8876211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TOÁN</a:t>
            </a:r>
          </a:p>
          <a:p>
            <a:pPr algn="ctr"/>
            <a:r>
              <a:rPr lang="vi-VN" sz="4800" b="0" cap="none" spc="0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CHIA MỘT TÍCH CHO MỘT SỐ</a:t>
            </a:r>
            <a:endParaRPr lang="en-US" sz="4800" b="0" cap="none" spc="0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838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0"/>
            <a:ext cx="8229600" cy="1143000"/>
          </a:xfrm>
        </p:spPr>
        <p:txBody>
          <a:bodyPr>
            <a:normAutofit/>
          </a:bodyPr>
          <a:lstStyle/>
          <a:p>
            <a:r>
              <a:rPr lang="vi-VN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Yêu cầu cần đạt: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848600" cy="4525963"/>
          </a:xfrm>
        </p:spPr>
        <p:txBody>
          <a:bodyPr/>
          <a:lstStyle/>
          <a:p>
            <a:r>
              <a:rPr lang="vi-VN" b="1" dirty="0" smtClean="0">
                <a:solidFill>
                  <a:schemeClr val="accent2">
                    <a:lumMod val="75000"/>
                  </a:schemeClr>
                </a:solidFill>
              </a:rPr>
              <a:t>Biết cách thực hiện phép chia một tích cho một số.</a:t>
            </a:r>
          </a:p>
          <a:p>
            <a:r>
              <a:rPr lang="vi-VN" b="1" dirty="0" smtClean="0">
                <a:solidFill>
                  <a:schemeClr val="accent2">
                    <a:lumMod val="75000"/>
                  </a:schemeClr>
                </a:solidFill>
              </a:rPr>
              <a:t>Áp dụng phép chia một tích cho một số để giải các nào toán có liên quan.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128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636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89707"/>
            <a:ext cx="8991600" cy="503237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 Tính và so sánh giá trị của 3 biểu thức:</a:t>
            </a:r>
            <a:endParaRPr lang="en-US" sz="3600" b="1" dirty="0">
              <a:latin typeface="VNI-Times" pitchFamily="2" charset="0"/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3315455" y="936625"/>
            <a:ext cx="2879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Char char="•"/>
            </a:pPr>
            <a:r>
              <a:rPr lang="en-US" sz="3600" b="1" dirty="0">
                <a:latin typeface="VNI-Times" pitchFamily="2" charset="0"/>
              </a:rPr>
              <a:t>9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(15 : 3);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558925" y="1974082"/>
            <a:ext cx="5184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</a:t>
            </a:r>
            <a:r>
              <a:rPr lang="en-US" sz="3600" dirty="0"/>
              <a:t>x</a:t>
            </a:r>
            <a:r>
              <a:rPr lang="en-US" sz="3600" b="1" dirty="0">
                <a:latin typeface="VNI-Times" pitchFamily="2" charset="0"/>
              </a:rPr>
              <a:t> 15) : 3 = 135 : 3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327780" y="755650"/>
            <a:ext cx="30972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Char char="•"/>
            </a:pPr>
            <a:r>
              <a:rPr lang="en-US" sz="3600" b="1" dirty="0">
                <a:latin typeface="VNI-Times" pitchFamily="2" charset="0"/>
              </a:rPr>
              <a:t>(9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15) : 3;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6309480" y="793750"/>
            <a:ext cx="24479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: 3)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15;</a:t>
            </a: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558925" y="3664446"/>
            <a:ext cx="51117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: 3) </a:t>
            </a:r>
            <a:r>
              <a:rPr lang="en-US" sz="3600" dirty="0"/>
              <a:t>x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b="1" dirty="0">
                <a:latin typeface="VNI-Times" pitchFamily="2" charset="0"/>
              </a:rPr>
              <a:t>15 = 3 </a:t>
            </a:r>
            <a:r>
              <a:rPr lang="en-US" sz="3600" dirty="0"/>
              <a:t>x</a:t>
            </a:r>
            <a:r>
              <a:rPr lang="en-US" sz="3600" b="1" dirty="0">
                <a:latin typeface="VNI-Times" pitchFamily="2" charset="0"/>
              </a:rPr>
              <a:t> 15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676400" y="2738776"/>
            <a:ext cx="50424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9 </a:t>
            </a:r>
            <a:r>
              <a:rPr lang="en-US" sz="3600" dirty="0"/>
              <a:t>x</a:t>
            </a:r>
            <a:r>
              <a:rPr lang="en-US" sz="3600" b="1" dirty="0">
                <a:latin typeface="VNI-Times" pitchFamily="2" charset="0"/>
              </a:rPr>
              <a:t> (15 : 3) = 9 </a:t>
            </a:r>
            <a:r>
              <a:rPr lang="en-US" sz="3600" dirty="0"/>
              <a:t>x</a:t>
            </a:r>
            <a:r>
              <a:rPr lang="en-US" sz="3600" b="1" dirty="0">
                <a:latin typeface="VNI-Times" pitchFamily="2" charset="0"/>
              </a:rPr>
              <a:t> 5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17475" y="1533238"/>
            <a:ext cx="144145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152400" y="4306669"/>
            <a:ext cx="8839200" cy="646331"/>
          </a:xfrm>
          <a:prstGeom prst="rect">
            <a:avLst/>
          </a:prstGeom>
          <a:solidFill>
            <a:srgbClr val="FFC000"/>
          </a:solidFill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Vậy: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   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(9 x 15) : 3 = 9 x (15 : 3) = (9 : 3) x 15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0" y="5454298"/>
            <a:ext cx="9144000" cy="111825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Kết luận 1: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vì 15 chia hết cho 3; 9 chia hết cho 3 nên có thể lấy một thừa số chia cho 3 rồi nhân kết quả với thừa số kia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49530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2" grpId="0"/>
      <p:bldP spid="160773" grpId="0"/>
      <p:bldP spid="160774" grpId="0"/>
      <p:bldP spid="160775" grpId="0"/>
      <p:bldP spid="160776" grpId="0"/>
      <p:bldP spid="160777" grpId="0"/>
      <p:bldP spid="15375" grpId="0"/>
      <p:bldP spid="15376" grpId="0" animBg="1"/>
      <p:bldP spid="20" grpId="0" animBg="1"/>
      <p:bldP spid="21" grpId="0"/>
      <p:bldP spid="2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538" y="-101601"/>
            <a:ext cx="8891587" cy="863601"/>
          </a:xfrm>
        </p:spPr>
        <p:txBody>
          <a:bodyPr anchor="b"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b. Tính và so sánh giá trị của hai biểu thức </a:t>
            </a:r>
            <a:r>
              <a:rPr lang="en-US" sz="3600" b="1" dirty="0" smtClean="0">
                <a:latin typeface="VNI-Times" pitchFamily="2" charset="0"/>
              </a:rPr>
              <a:t> </a:t>
            </a:r>
            <a:endParaRPr lang="en-US" sz="3600" b="1" dirty="0">
              <a:latin typeface="VNI-Times" pitchFamily="2" charset="0"/>
            </a:endParaRP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1619250" y="642937"/>
            <a:ext cx="50863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( 7 x 15 ) : 3</a:t>
            </a:r>
            <a:r>
              <a:rPr lang="en-US" sz="3200" b="1" dirty="0" smtClean="0">
                <a:latin typeface="VNI-Times" pitchFamily="2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 x ( 15: 3) </a:t>
            </a:r>
            <a:r>
              <a:rPr lang="en-US" sz="3200" b="1" dirty="0" smtClean="0">
                <a:latin typeface="VNI-Times" pitchFamily="2" charset="0"/>
              </a:rPr>
              <a:t> 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282166" y="2981435"/>
            <a:ext cx="8023634" cy="576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Vậy: 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( 7 x 15 ) : 3 = 7 x ( 15 : 3 )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756444" y="3706812"/>
            <a:ext cx="6516688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sao ta không tính ( 7 : 3 ) x 15 ?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331787" y="4178960"/>
            <a:ext cx="8893175" cy="53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 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 không tính ( 7 : 3 )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vì 7 không chia hết cho 3.</a:t>
            </a:r>
            <a:endParaRPr lang="en-US" sz="2800" b="1" dirty="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908050"/>
            <a:ext cx="15128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 có: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447800" y="1404938"/>
            <a:ext cx="533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( 7x 15 ) : 3 = 105 : 3 =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545431" y="2236104"/>
            <a:ext cx="51387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7 x ( 15 : 3 ) = 7 x 5 =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12311" y="5366543"/>
            <a:ext cx="8198290" cy="8746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 luận 2: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Vì 15 chia hết cho 3 nên ta có thể lấy 15 chia cho 3 rồi nhân  kết quả với 7</a:t>
            </a:r>
            <a:endParaRPr lang="en-US" sz="3200" b="1" i="1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1175" y="4767811"/>
            <a:ext cx="853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 animBg="1"/>
      <p:bldP spid="163850" grpId="0"/>
      <p:bldP spid="163852" grpId="0"/>
      <p:bldP spid="2" grpId="0"/>
      <p:bldP spid="3" grpId="0"/>
      <p:bldP spid="4" grpId="0"/>
      <p:bldP spid="16" grpId="0" animBg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68" y="38100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i="1" u="sng" dirty="0" smtClean="0">
              <a:solidFill>
                <a:srgbClr val="0000FF"/>
              </a:solidFill>
              <a:latin typeface="VNI-Times" pitchFamily="2" charset="0"/>
            </a:endParaRPr>
          </a:p>
          <a:p>
            <a:endParaRPr lang="en-US" sz="2800" b="1" i="1" u="sng" dirty="0" smtClean="0">
              <a:solidFill>
                <a:srgbClr val="0000FF"/>
              </a:solidFill>
              <a:latin typeface="VNI-Times" pitchFamily="2" charset="0"/>
            </a:endParaRPr>
          </a:p>
          <a:p>
            <a:r>
              <a:rPr lang="en-US" sz="28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 luận 1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Vì 15 chia hết cho 3, 9 chia hết cho 3 nên có thể lấy một thừa số chia cho 3 rồi nhân kết quả với thừa số kia.</a:t>
            </a:r>
            <a:endParaRPr lang="en-US" sz="2800" b="1" i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406" y="282087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vi-VN" sz="28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Vì 15 chia hết cho 3 nên có thể lấy 15 chia cho 3 rồi nhân kết quả với 7.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  </a:t>
            </a:r>
            <a:endParaRPr lang="en-US" sz="2800" b="1" i="1" dirty="0">
              <a:solidFill>
                <a:srgbClr val="00B050"/>
              </a:solidFill>
              <a:latin typeface="VNI-Times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9010" y="603042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2424EE"/>
                </a:solidFill>
                <a:latin typeface="VNI-Times" pitchFamily="2" charset="0"/>
              </a:rPr>
              <a:t> </a:t>
            </a:r>
            <a:r>
              <a:rPr lang="en-US" sz="2800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a. ( 9 x15 ) : 3 = 9 x ( 15 : 3 ) = ( 9 : 3 ) x 15 </a:t>
            </a:r>
            <a:endParaRPr lang="en-US" sz="2800" b="1" dirty="0">
              <a:solidFill>
                <a:srgbClr val="2424EE"/>
              </a:solidFill>
              <a:latin typeface="VNI-Time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3410" y="2209800"/>
            <a:ext cx="6324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VNI-Times" pitchFamily="2" charset="0"/>
              </a:rPr>
              <a:t>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  ( 7 x 15 ) : 3 = 7 x ( 15 : 3 )</a:t>
            </a:r>
            <a:endParaRPr lang="en-US" sz="2800" b="1" dirty="0">
              <a:solidFill>
                <a:srgbClr val="00B050"/>
              </a:solidFill>
              <a:latin typeface="VNI-Times" pitchFamily="2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066800" y="137297"/>
            <a:ext cx="2438400" cy="46166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các ví dụ</a:t>
            </a:r>
            <a:endParaRPr lang="en-US" sz="3200" b="1" u="sng" dirty="0">
              <a:latin typeface="VNI-Times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38065" y="3735855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2.Tính chất</a:t>
            </a:r>
            <a:endParaRPr lang="en-US" sz="2800" b="1" u="sng" dirty="0">
              <a:latin typeface="VNI-Times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406" y="4761948"/>
            <a:ext cx="9144000" cy="1631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chemeClr val="bg1">
                    <a:lumMod val="95000"/>
                  </a:schemeClr>
                </a:solidFill>
                <a:latin typeface="VNI-Times" pitchFamily="2" charset="0"/>
              </a:rPr>
              <a:t>* </a:t>
            </a:r>
            <a:r>
              <a:rPr lang="en-US" sz="32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 chia một tích hai thừa số cho một số, ta có thể lấy một thừa số chia cho số đó, ( nếu chia hết ), rồi nhân kết quả với thừa số kia</a:t>
            </a:r>
            <a:r>
              <a:rPr lang="en-US" sz="3600" b="1" dirty="0" smtClean="0">
                <a:solidFill>
                  <a:schemeClr val="bg1">
                    <a:lumMod val="95000"/>
                  </a:schemeClr>
                </a:solidFill>
                <a:latin typeface="VNI-Times" pitchFamily="2" charset="0"/>
              </a:rPr>
              <a:t>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0" y="682383"/>
            <a:ext cx="5486400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 b="1" dirty="0" smtClean="0">
              <a:solidFill>
                <a:srgbClr val="0070C0"/>
              </a:solidFill>
              <a:latin typeface="VNI-Times" pitchFamily="2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4260" y="4199214"/>
            <a:ext cx="88324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 hai kết luận  trên em rút ra được kết luận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chia một tích cho một số?</a:t>
            </a:r>
            <a:endParaRPr lang="en-US" sz="2800" b="1" dirty="0">
              <a:solidFill>
                <a:srgbClr val="7030A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20" grpId="0"/>
      <p:bldP spid="2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0" y="838200"/>
            <a:ext cx="41910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( 8 x 23 ) :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4495800" y="609600"/>
            <a:ext cx="4419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b.( 15 x 24 ) : 6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914400" y="298196"/>
            <a:ext cx="7315200" cy="52322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LUYỆN TẬP, THỰC HÀNH</a:t>
            </a:r>
            <a:endParaRPr lang="en-US" sz="3200" b="1" u="sng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90600" y="0"/>
            <a:ext cx="5410200" cy="646331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Bài 1.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Tính bằng hai cách</a:t>
            </a:r>
            <a:r>
              <a:rPr lang="en-US" sz="3600" b="1" u="sng" dirty="0" smtClean="0">
                <a:latin typeface="VNI-Times" pitchFamily="2" charset="0"/>
              </a:rPr>
              <a:t> </a:t>
            </a:r>
            <a:endParaRPr lang="en-US" sz="3600" b="1" dirty="0">
              <a:latin typeface="VNI-Times" pitchFamily="2" charset="0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1447800"/>
            <a:ext cx="44196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trước, chia sau:</a:t>
            </a:r>
            <a:endParaRPr lang="en-US" sz="2400" b="1" dirty="0">
              <a:solidFill>
                <a:srgbClr val="FF0000"/>
              </a:solidFill>
              <a:latin typeface="VNI-Times" pitchFamily="2" charset="0"/>
            </a:endParaRPr>
          </a:p>
          <a:p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( 8 x 23 ) : 4 = 184 :4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= 46</a:t>
            </a:r>
            <a:endParaRPr lang="en-US" sz="3600" b="1" dirty="0" smtClean="0">
              <a:latin typeface="VNI-Times" pitchFamily="2" charset="0"/>
            </a:endParaRP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2819400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trước nhân sau</a:t>
            </a:r>
            <a:endParaRPr lang="en-US" sz="2400" b="1" dirty="0">
              <a:solidFill>
                <a:srgbClr val="FF0000"/>
              </a:solidFill>
              <a:latin typeface="VNI-Times" pitchFamily="2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( 8 x 23 ) : 4 = 8 : 4 x 23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=  2 x 23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= 46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4495800" y="18288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 1:</a:t>
            </a:r>
            <a:endParaRPr lang="en-US" sz="2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( 15 x 24 ) : 6  = 360 : 6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= 60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                   </a:t>
            </a:r>
            <a:endParaRPr lang="en-US" sz="36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4495800" y="2438400"/>
            <a:ext cx="4648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Cách 2: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( 15 x24 ) : 6  =  15 x ( 24 : 6 )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=  15 x 4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=  60</a:t>
            </a: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419600" y="838200"/>
            <a:ext cx="76200" cy="381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>
            <a:off x="0" y="5105400"/>
            <a:ext cx="91440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b="1" i="1" dirty="0" smtClean="0">
                <a:solidFill>
                  <a:schemeClr val="folHlink"/>
                </a:solidFill>
                <a:latin typeface="VNI-Times" pitchFamily="2" charset="0"/>
              </a:rPr>
              <a:t> </a:t>
            </a:r>
            <a:r>
              <a:rPr lang="en-US" sz="3200" b="1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Lưu ý: </a:t>
            </a:r>
            <a:r>
              <a:rPr lang="en-US" sz="3200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Cách 2 chỉ thực hiện khi ít nhất có một thừa số chia hết cho số chia</a:t>
            </a:r>
            <a:endParaRPr lang="en-US" sz="4000" b="1" i="1" dirty="0">
              <a:solidFill>
                <a:schemeClr val="folHlink"/>
              </a:solidFill>
              <a:latin typeface="VNI-Times" pitchFamily="2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49530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  <p:bldP spid="167941" grpId="0"/>
      <p:bldP spid="22539" grpId="0"/>
      <p:bldP spid="22539" grpId="1"/>
      <p:bldP spid="22540" grpId="0"/>
      <p:bldP spid="168963" grpId="0"/>
      <p:bldP spid="168966" grpId="0"/>
      <p:bldP spid="168975" grpId="0"/>
      <p:bldP spid="168976" grpId="0"/>
      <p:bldP spid="22546" grpId="0" animBg="1"/>
      <p:bldP spid="169998" grpId="0"/>
      <p:bldP spid="18" grpId="0"/>
      <p:bldP spid="18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2&quot; unique_id=&quot;10150&quot;&gt;&lt;object type=&quot;3&quot; unique_id=&quot;10151&quot;&gt;&lt;property id=&quot;20148&quot; value=&quot;5&quot;/&gt;&lt;property id=&quot;20300&quot; value=&quot;Slide 1&quot;/&gt;&lt;property id=&quot;20307&quot; value=&quot;274&quot;/&gt;&lt;/object&gt;&lt;object type=&quot;3&quot; unique_id=&quot;10152&quot;&gt;&lt;property id=&quot;20148&quot; value=&quot;5&quot;/&gt;&lt;property id=&quot;20300&quot; value=&quot;Slide 2 - &amp;quot; Hoạt động mở đầu  &amp;quot;&quot;/&gt;&lt;property id=&quot;20307&quot; value=&quot;259&quot;/&gt;&lt;/object&gt;&lt;object type=&quot;3&quot; unique_id=&quot;10153&quot;&gt;&lt;property id=&quot;20148&quot; value=&quot;5&quot;/&gt;&lt;property id=&quot;20300&quot; value=&quot;Slide 3&quot;/&gt;&lt;property id=&quot;20307&quot; value=&quot;260&quot;/&gt;&lt;/object&gt;&lt;object type=&quot;3&quot; unique_id=&quot;10154&quot;&gt;&lt;property id=&quot;20148&quot; value=&quot;5&quot;/&gt;&lt;property id=&quot;20300&quot; value=&quot;Slide 6 - &amp;quot; a. Tính và so sánh giá trị của 3 biểu thức:&amp;quot;&quot;/&gt;&lt;property id=&quot;20307&quot; value=&quot;261&quot;/&gt;&lt;/object&gt;&lt;object type=&quot;3&quot; unique_id=&quot;10155&quot;&gt;&lt;property id=&quot;20148&quot; value=&quot;5&quot;/&gt;&lt;property id=&quot;20300&quot; value=&quot;Slide 7 - &amp;quot;b. Tính và so sánh giá trị của hai biểu thức  &amp;quot;&quot;/&gt;&lt;property id=&quot;20307&quot; value=&quot;262&quot;/&gt;&lt;/object&gt;&lt;object type=&quot;3&quot; unique_id=&quot;10156&quot;&gt;&lt;property id=&quot;20148&quot; value=&quot;5&quot;/&gt;&lt;property id=&quot;20300&quot; value=&quot;Slide 8&quot;/&gt;&lt;property id=&quot;20307&quot; value=&quot;273&quot;/&gt;&lt;/object&gt;&lt;object type=&quot;3&quot; unique_id=&quot;10157&quot;&gt;&lt;property id=&quot;20148&quot; value=&quot;5&quot;/&gt;&lt;property id=&quot;20300&quot; value=&quot;Slide 9&quot;/&gt;&lt;property id=&quot;20307&quot; value=&quot;264&quot;/&gt;&lt;/object&gt;&lt;object type=&quot;3&quot; unique_id=&quot;10158&quot;&gt;&lt;property id=&quot;20148&quot; value=&quot;5&quot;/&gt;&lt;property id=&quot;20300&quot; value=&quot;Slide 10 - &amp;quot;Bài 2. Tính bằng cách thuận tiện nhất &amp;quot;&quot;/&gt;&lt;property id=&quot;20307&quot; value=&quot;267&quot;/&gt;&lt;/object&gt;&lt;object type=&quot;3&quot; unique_id=&quot;10159&quot;&gt;&lt;property id=&quot;20148&quot; value=&quot;5&quot;/&gt;&lt;property id=&quot;20300&quot; value=&quot;Slide 11&quot;/&gt;&lt;property id=&quot;20307&quot; value=&quot;265&quot;/&gt;&lt;/object&gt;&lt;object type=&quot;3&quot; unique_id=&quot;10160&quot;&gt;&lt;property id=&quot;20148&quot; value=&quot;5&quot;/&gt;&lt;property id=&quot;20300&quot; value=&quot;Slide 12&quot;/&gt;&lt;property id=&quot;20307&quot; value=&quot;266&quot;/&gt;&lt;/object&gt;&lt;object type=&quot;3&quot; unique_id=&quot;10161&quot;&gt;&lt;property id=&quot;20148&quot; value=&quot;5&quot;/&gt;&lt;property id=&quot;20300&quot; value=&quot;Slide 13&quot;/&gt;&lt;property id=&quot;20307&quot; value=&quot;268&quot;/&gt;&lt;/object&gt;&lt;object type=&quot;3&quot; unique_id=&quot;10162&quot;&gt;&lt;property id=&quot;20148&quot; value=&quot;5&quot;/&gt;&lt;property id=&quot;20300&quot; value=&quot;Slide 14 - &amp;quot;1. Tính chất chia một tích                                 cho một số là gì?&amp;quot;&quot;/&gt;&lt;property id=&quot;20307&quot; value=&quot;269&quot;/&gt;&lt;/object&gt;&lt;object type=&quot;3&quot; unique_id=&quot;10163&quot;&gt;&lt;property id=&quot;20148&quot; value=&quot;5&quot;/&gt;&lt;property id=&quot;20300&quot; value=&quot;Slide 15 - &amp;quot;  2: Em hãy cho biết cách làm nào đúng&amp;quot;&quot;/&gt;&lt;property id=&quot;20307&quot; value=&quot;270&quot;/&gt;&lt;/object&gt;&lt;object type=&quot;3&quot; unique_id=&quot;10164&quot;&gt;&lt;property id=&quot;20148&quot; value=&quot;5&quot;/&gt;&lt;property id=&quot;20300&quot; value=&quot;Slide 16&quot;/&gt;&lt;property id=&quot;20307&quot; value=&quot;275&quot;/&gt;&lt;/object&gt;&lt;object type=&quot;3&quot; unique_id=&quot;10330&quot;&gt;&lt;property id=&quot;20148&quot; value=&quot;5&quot;/&gt;&lt;property id=&quot;20300&quot; value=&quot;Slide 5 - &amp;quot;Yêu cầu cần đạt:&amp;quot;&quot;/&gt;&lt;property id=&quot;20307&quot; value=&quot;276&quot;/&gt;&lt;/object&gt;&lt;object type=&quot;3&quot; unique_id=&quot;10332&quot;&gt;&lt;property id=&quot;20148&quot; value=&quot;5&quot;/&gt;&lt;property id=&quot;20300&quot; value=&quot;Slide 4&quot;/&gt;&lt;property id=&quot;20307&quot; value=&quot;277&quot;/&gt;&lt;/object&gt;&lt;/object&gt;&lt;object type=&quot;8&quot; unique_id=&quot;10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1152</Words>
  <Application>Microsoft Office PowerPoint</Application>
  <PresentationFormat>On-screen Show (4:3)</PresentationFormat>
  <Paragraphs>137</Paragraphs>
  <Slides>16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.VnArial</vt:lpstr>
      <vt:lpstr>Arial</vt:lpstr>
      <vt:lpstr>Calibri</vt:lpstr>
      <vt:lpstr>Times New Roman</vt:lpstr>
      <vt:lpstr>VNI-Times</vt:lpstr>
      <vt:lpstr>Office Theme</vt:lpstr>
      <vt:lpstr>Photo Editor Photo</vt:lpstr>
      <vt:lpstr>PowerPoint Presentation</vt:lpstr>
      <vt:lpstr> Hoạt động mở đầu  </vt:lpstr>
      <vt:lpstr>PowerPoint Presentation</vt:lpstr>
      <vt:lpstr>PowerPoint Presentation</vt:lpstr>
      <vt:lpstr>Yêu cầu cần đạt:</vt:lpstr>
      <vt:lpstr> a. Tính và so sánh giá trị của 3 biểu thức:</vt:lpstr>
      <vt:lpstr>b. Tính và so sánh giá trị của hai biểu thức  </vt:lpstr>
      <vt:lpstr>PowerPoint Presentation</vt:lpstr>
      <vt:lpstr>PowerPoint Presentation</vt:lpstr>
      <vt:lpstr>Bài 2. Tính bằng cách thuận tiện nhất </vt:lpstr>
      <vt:lpstr>PowerPoint Presentation</vt:lpstr>
      <vt:lpstr>PowerPoint Presentation</vt:lpstr>
      <vt:lpstr>PowerPoint Presentation</vt:lpstr>
      <vt:lpstr>1. Tính chất chia một tích                                 cho một số là gì?</vt:lpstr>
      <vt:lpstr>  2: Em hãy cho biết cách làm nào đúng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TRANGBEO</dc:creator>
  <cp:lastModifiedBy>Microsoft account</cp:lastModifiedBy>
  <cp:revision>126</cp:revision>
  <dcterms:created xsi:type="dcterms:W3CDTF">2012-11-13T14:37:52Z</dcterms:created>
  <dcterms:modified xsi:type="dcterms:W3CDTF">2021-12-04T18:17:06Z</dcterms:modified>
</cp:coreProperties>
</file>