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Default Extension="bin" ContentType="application/vnd.openxmlformats-officedocument.oleObject"/>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7" r:id="rId1"/>
  </p:sldMasterIdLst>
  <p:sldIdLst>
    <p:sldId id="256" r:id="rId2"/>
    <p:sldId id="257" r:id="rId3"/>
    <p:sldId id="258" r:id="rId4"/>
    <p:sldId id="259" r:id="rId5"/>
    <p:sldId id="269" r:id="rId6"/>
    <p:sldId id="270" r:id="rId7"/>
    <p:sldId id="262" r:id="rId8"/>
    <p:sldId id="263" r:id="rId9"/>
    <p:sldId id="264" r:id="rId10"/>
    <p:sldId id="265" r:id="rId11"/>
    <p:sldId id="266" r:id="rId12"/>
    <p:sldId id="271" r:id="rId13"/>
    <p:sldId id="267" r:id="rId14"/>
    <p:sldId id="273" r:id="rId15"/>
    <p:sldId id="272" r:id="rId16"/>
    <p:sldId id="274" r:id="rId17"/>
    <p:sldId id="275" r:id="rId18"/>
    <p:sldId id="276" r:id="rId19"/>
    <p:sldId id="268" r:id="rId20"/>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FF66"/>
    <a:srgbClr val="6FEE42"/>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504" autoAdjust="0"/>
    <p:restoredTop sz="94660"/>
  </p:normalViewPr>
  <p:slideViewPr>
    <p:cSldViewPr snapToGrid="0">
      <p:cViewPr varScale="1">
        <p:scale>
          <a:sx n="70" d="100"/>
          <a:sy n="70" d="100"/>
        </p:scale>
        <p:origin x="-1092" y="-90"/>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2.v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image" Target="../media/image21.wmf"/><Relationship Id="rId1" Type="http://schemas.openxmlformats.org/officeDocument/2006/relationships/image" Target="../media/image20.wmf"/><Relationship Id="rId4" Type="http://schemas.openxmlformats.org/officeDocument/2006/relationships/image" Target="../media/image23.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2.png"/></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26CC3353-E8EB-4A60-9D4A-78967D190E23}" type="datetimeFigureOut">
              <a:rPr lang="en-US"/>
              <a:pPr>
                <a:defRPr/>
              </a:pPr>
              <a:t>2/2/2016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94ED35A-728C-4E0F-8A3E-517FC02F4F3B}"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E4DEB59-5F2B-4047-8019-32A8ECF431EE}" type="datetimeFigureOut">
              <a:rPr lang="en-US"/>
              <a:pPr>
                <a:defRPr/>
              </a:pPr>
              <a:t>2/2/2016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EFB2425-77E6-41B2-BCE2-05A64195899B}"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43F0279-8432-4BC7-BD65-5D724419FB35}" type="datetimeFigureOut">
              <a:rPr lang="en-US"/>
              <a:pPr>
                <a:defRPr/>
              </a:pPr>
              <a:t>2/2/2016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D134CC4-B3DA-4A93-88B8-9F71E7CACCE0}"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DBD55C4-F1EE-4FDB-9446-B85D2E8C3568}" type="datetimeFigureOut">
              <a:rPr lang="en-US"/>
              <a:pPr>
                <a:defRPr/>
              </a:pPr>
              <a:t>2/2/2016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951259B-29CE-4058-9C76-17B711C22D7E}"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01132132-07AF-480A-B05E-10168ECAEB1F}" type="datetimeFigureOut">
              <a:rPr lang="en-US"/>
              <a:pPr>
                <a:defRPr/>
              </a:pPr>
              <a:t>2/2/2016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ABEE233-4AE5-49AD-92E6-EAC591D84DA6}"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415D09F6-5A23-4AA9-84DC-59CEAB28A20D}" type="datetimeFigureOut">
              <a:rPr lang="en-US"/>
              <a:pPr>
                <a:defRPr/>
              </a:pPr>
              <a:t>2/2/2016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A7CA8CB-AF45-417D-9855-59D7275C1CEA}"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47E5B64E-C136-447A-9940-F71A6E2F6BAF}" type="datetimeFigureOut">
              <a:rPr lang="en-US"/>
              <a:pPr>
                <a:defRPr/>
              </a:pPr>
              <a:t>2/2/2016</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4E6272F1-C234-44DB-9A58-9BF6F363417B}"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EA31F640-0F30-4405-96B0-71091F96A758}" type="datetimeFigureOut">
              <a:rPr lang="en-US"/>
              <a:pPr>
                <a:defRPr/>
              </a:pPr>
              <a:t>2/2/2016</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F4926D28-DFFB-4AD1-AF8E-853D5928FD21}"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DE5859F2-F067-41D3-922E-33F6F7515E14}" type="datetimeFigureOut">
              <a:rPr lang="en-US"/>
              <a:pPr>
                <a:defRPr/>
              </a:pPr>
              <a:t>2/2/2016</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89CA811D-6E7D-44E9-B9FF-4A61FB8B03F2}"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577EECDC-16AA-4B4E-BFFE-78C0F7EB34AB}" type="datetimeFigureOut">
              <a:rPr lang="en-US"/>
              <a:pPr>
                <a:defRPr/>
              </a:pPr>
              <a:t>2/2/2016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B7F89E1C-C3CD-4831-AD7A-0AE437A1C26E}"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BE398EF9-8DA1-421C-99AB-C0DE0E79F028}" type="datetimeFigureOut">
              <a:rPr lang="en-US"/>
              <a:pPr>
                <a:defRPr/>
              </a:pPr>
              <a:t>2/2/2016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E62CEF97-978E-4472-A031-BF07941BDFBF}"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3554" name="Title Placeholder 1"/>
          <p:cNvSpPr>
            <a:spLocks noGrp="1"/>
          </p:cNvSpPr>
          <p:nvPr>
            <p:ph type="title"/>
          </p:nvPr>
        </p:nvSpPr>
        <p:spPr bwMode="auto">
          <a:xfrm>
            <a:off x="628650" y="365125"/>
            <a:ext cx="7886700" cy="13255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fontAlgn="auto">
              <a:spcBef>
                <a:spcPts val="0"/>
              </a:spcBef>
              <a:spcAft>
                <a:spcPts val="0"/>
              </a:spcAft>
              <a:defRPr sz="900" smtClean="0">
                <a:solidFill>
                  <a:schemeClr val="tx1">
                    <a:tint val="75000"/>
                  </a:schemeClr>
                </a:solidFill>
                <a:latin typeface="+mn-lt"/>
                <a:cs typeface="+mn-cs"/>
              </a:defRPr>
            </a:lvl1pPr>
          </a:lstStyle>
          <a:p>
            <a:pPr>
              <a:defRPr/>
            </a:pPr>
            <a:fld id="{1D771DA3-63E7-4F2E-B8A4-87C2D5E15F81}" type="datetimeFigureOut">
              <a:rPr lang="en-US"/>
              <a:pPr>
                <a:defRPr/>
              </a:pPr>
              <a:t>2/2/2016</a:t>
            </a:fld>
            <a:endParaRPr 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fontAlgn="auto">
              <a:spcBef>
                <a:spcPts val="0"/>
              </a:spcBef>
              <a:spcAft>
                <a:spcPts val="0"/>
              </a:spcAft>
              <a:defRPr sz="9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fontAlgn="auto">
              <a:spcBef>
                <a:spcPts val="0"/>
              </a:spcBef>
              <a:spcAft>
                <a:spcPts val="0"/>
              </a:spcAft>
              <a:defRPr sz="900" smtClean="0">
                <a:solidFill>
                  <a:schemeClr val="tx1">
                    <a:tint val="75000"/>
                  </a:schemeClr>
                </a:solidFill>
                <a:latin typeface="+mn-lt"/>
                <a:cs typeface="+mn-cs"/>
              </a:defRPr>
            </a:lvl1pPr>
          </a:lstStyle>
          <a:p>
            <a:pPr>
              <a:defRPr/>
            </a:pPr>
            <a:fld id="{5AA154FC-6AD1-464A-9C81-7D52CA41817A}"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18" r:id="rId1"/>
    <p:sldLayoutId id="2147483717" r:id="rId2"/>
    <p:sldLayoutId id="2147483716" r:id="rId3"/>
    <p:sldLayoutId id="2147483715" r:id="rId4"/>
    <p:sldLayoutId id="2147483714" r:id="rId5"/>
    <p:sldLayoutId id="2147483713" r:id="rId6"/>
    <p:sldLayoutId id="2147483712" r:id="rId7"/>
    <p:sldLayoutId id="2147483711" r:id="rId8"/>
    <p:sldLayoutId id="2147483710" r:id="rId9"/>
    <p:sldLayoutId id="2147483709" r:id="rId10"/>
    <p:sldLayoutId id="2147483708" r:id="rId11"/>
  </p:sldLayoutIdLst>
  <p:txStyles>
    <p:titleStyle>
      <a:lvl1pPr algn="l" defTabSz="685800" rtl="0" fontAlgn="base">
        <a:lnSpc>
          <a:spcPct val="90000"/>
        </a:lnSpc>
        <a:spcBef>
          <a:spcPct val="0"/>
        </a:spcBef>
        <a:spcAft>
          <a:spcPct val="0"/>
        </a:spcAft>
        <a:defRPr sz="3300" kern="1200">
          <a:solidFill>
            <a:schemeClr val="tx1"/>
          </a:solidFill>
          <a:latin typeface="+mj-lt"/>
          <a:ea typeface="+mj-ea"/>
          <a:cs typeface="+mj-cs"/>
        </a:defRPr>
      </a:lvl1pPr>
      <a:lvl2pPr algn="l" defTabSz="685800" rtl="0" fontAlgn="base">
        <a:lnSpc>
          <a:spcPct val="90000"/>
        </a:lnSpc>
        <a:spcBef>
          <a:spcPct val="0"/>
        </a:spcBef>
        <a:spcAft>
          <a:spcPct val="0"/>
        </a:spcAft>
        <a:defRPr sz="3300">
          <a:solidFill>
            <a:schemeClr val="tx1"/>
          </a:solidFill>
          <a:latin typeface="Calibri Light"/>
        </a:defRPr>
      </a:lvl2pPr>
      <a:lvl3pPr algn="l" defTabSz="685800" rtl="0" fontAlgn="base">
        <a:lnSpc>
          <a:spcPct val="90000"/>
        </a:lnSpc>
        <a:spcBef>
          <a:spcPct val="0"/>
        </a:spcBef>
        <a:spcAft>
          <a:spcPct val="0"/>
        </a:spcAft>
        <a:defRPr sz="3300">
          <a:solidFill>
            <a:schemeClr val="tx1"/>
          </a:solidFill>
          <a:latin typeface="Calibri Light"/>
        </a:defRPr>
      </a:lvl3pPr>
      <a:lvl4pPr algn="l" defTabSz="685800" rtl="0" fontAlgn="base">
        <a:lnSpc>
          <a:spcPct val="90000"/>
        </a:lnSpc>
        <a:spcBef>
          <a:spcPct val="0"/>
        </a:spcBef>
        <a:spcAft>
          <a:spcPct val="0"/>
        </a:spcAft>
        <a:defRPr sz="3300">
          <a:solidFill>
            <a:schemeClr val="tx1"/>
          </a:solidFill>
          <a:latin typeface="Calibri Light"/>
        </a:defRPr>
      </a:lvl4pPr>
      <a:lvl5pPr algn="l" defTabSz="685800" rtl="0" fontAlgn="base">
        <a:lnSpc>
          <a:spcPct val="90000"/>
        </a:lnSpc>
        <a:spcBef>
          <a:spcPct val="0"/>
        </a:spcBef>
        <a:spcAft>
          <a:spcPct val="0"/>
        </a:spcAft>
        <a:defRPr sz="3300">
          <a:solidFill>
            <a:schemeClr val="tx1"/>
          </a:solidFill>
          <a:latin typeface="Calibri Light"/>
        </a:defRPr>
      </a:lvl5pPr>
      <a:lvl6pPr marL="457200" algn="l" defTabSz="685800" rtl="0" fontAlgn="base">
        <a:lnSpc>
          <a:spcPct val="90000"/>
        </a:lnSpc>
        <a:spcBef>
          <a:spcPct val="0"/>
        </a:spcBef>
        <a:spcAft>
          <a:spcPct val="0"/>
        </a:spcAft>
        <a:defRPr sz="3300">
          <a:solidFill>
            <a:schemeClr val="tx1"/>
          </a:solidFill>
          <a:latin typeface="Calibri Light"/>
        </a:defRPr>
      </a:lvl6pPr>
      <a:lvl7pPr marL="914400" algn="l" defTabSz="685800" rtl="0" fontAlgn="base">
        <a:lnSpc>
          <a:spcPct val="90000"/>
        </a:lnSpc>
        <a:spcBef>
          <a:spcPct val="0"/>
        </a:spcBef>
        <a:spcAft>
          <a:spcPct val="0"/>
        </a:spcAft>
        <a:defRPr sz="3300">
          <a:solidFill>
            <a:schemeClr val="tx1"/>
          </a:solidFill>
          <a:latin typeface="Calibri Light"/>
        </a:defRPr>
      </a:lvl7pPr>
      <a:lvl8pPr marL="1371600" algn="l" defTabSz="685800" rtl="0" fontAlgn="base">
        <a:lnSpc>
          <a:spcPct val="90000"/>
        </a:lnSpc>
        <a:spcBef>
          <a:spcPct val="0"/>
        </a:spcBef>
        <a:spcAft>
          <a:spcPct val="0"/>
        </a:spcAft>
        <a:defRPr sz="3300">
          <a:solidFill>
            <a:schemeClr val="tx1"/>
          </a:solidFill>
          <a:latin typeface="Calibri Light"/>
        </a:defRPr>
      </a:lvl8pPr>
      <a:lvl9pPr marL="1828800" algn="l" defTabSz="685800" rtl="0" fontAlgn="base">
        <a:lnSpc>
          <a:spcPct val="90000"/>
        </a:lnSpc>
        <a:spcBef>
          <a:spcPct val="0"/>
        </a:spcBef>
        <a:spcAft>
          <a:spcPct val="0"/>
        </a:spcAft>
        <a:defRPr sz="3300">
          <a:solidFill>
            <a:schemeClr val="tx1"/>
          </a:solidFill>
          <a:latin typeface="Calibri Light"/>
        </a:defRPr>
      </a:lvl9pPr>
    </p:titleStyle>
    <p:bodyStyle>
      <a:lvl1pPr marL="171450" indent="-171450" algn="l" defTabSz="685800" rtl="0" fontAlgn="base">
        <a:lnSpc>
          <a:spcPct val="90000"/>
        </a:lnSpc>
        <a:spcBef>
          <a:spcPts val="750"/>
        </a:spcBef>
        <a:spcAft>
          <a:spcPct val="0"/>
        </a:spcAft>
        <a:buFont typeface="Arial" charset="0"/>
        <a:buChar char="•"/>
        <a:defRPr sz="2100" kern="1200">
          <a:solidFill>
            <a:schemeClr val="tx1"/>
          </a:solidFill>
          <a:latin typeface="+mn-lt"/>
          <a:ea typeface="+mn-ea"/>
          <a:cs typeface="+mn-cs"/>
        </a:defRPr>
      </a:lvl1pPr>
      <a:lvl2pPr marL="514350" indent="-171450" algn="l" defTabSz="685800" rtl="0" fontAlgn="base">
        <a:lnSpc>
          <a:spcPct val="90000"/>
        </a:lnSpc>
        <a:spcBef>
          <a:spcPts val="375"/>
        </a:spcBef>
        <a:spcAft>
          <a:spcPct val="0"/>
        </a:spcAft>
        <a:buFont typeface="Arial" charset="0"/>
        <a:buChar char="•"/>
        <a:defRPr kern="1200">
          <a:solidFill>
            <a:schemeClr val="tx1"/>
          </a:solidFill>
          <a:latin typeface="+mn-lt"/>
          <a:ea typeface="+mn-ea"/>
          <a:cs typeface="+mn-cs"/>
        </a:defRPr>
      </a:lvl2pPr>
      <a:lvl3pPr marL="857250" indent="-171450" algn="l" defTabSz="685800" rtl="0" fontAlgn="base">
        <a:lnSpc>
          <a:spcPct val="90000"/>
        </a:lnSpc>
        <a:spcBef>
          <a:spcPts val="375"/>
        </a:spcBef>
        <a:spcAft>
          <a:spcPct val="0"/>
        </a:spcAft>
        <a:buFont typeface="Arial" charset="0"/>
        <a:buChar char="•"/>
        <a:defRPr sz="1500" kern="1200">
          <a:solidFill>
            <a:schemeClr val="tx1"/>
          </a:solidFill>
          <a:latin typeface="+mn-lt"/>
          <a:ea typeface="+mn-ea"/>
          <a:cs typeface="+mn-cs"/>
        </a:defRPr>
      </a:lvl3pPr>
      <a:lvl4pPr marL="1200150" indent="-171450" algn="l" defTabSz="685800" rtl="0" fontAlgn="base">
        <a:lnSpc>
          <a:spcPct val="90000"/>
        </a:lnSpc>
        <a:spcBef>
          <a:spcPts val="375"/>
        </a:spcBef>
        <a:spcAft>
          <a:spcPct val="0"/>
        </a:spcAft>
        <a:buFont typeface="Arial" charset="0"/>
        <a:buChar char="•"/>
        <a:defRPr sz="1300" kern="1200">
          <a:solidFill>
            <a:schemeClr val="tx1"/>
          </a:solidFill>
          <a:latin typeface="+mn-lt"/>
          <a:ea typeface="+mn-ea"/>
          <a:cs typeface="+mn-cs"/>
        </a:defRPr>
      </a:lvl4pPr>
      <a:lvl5pPr marL="1543050" indent="-171450" algn="l" defTabSz="685800" rtl="0" fontAlgn="base">
        <a:lnSpc>
          <a:spcPct val="90000"/>
        </a:lnSpc>
        <a:spcBef>
          <a:spcPts val="375"/>
        </a:spcBef>
        <a:spcAft>
          <a:spcPct val="0"/>
        </a:spcAft>
        <a:buFont typeface="Arial"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jpeg"/><Relationship Id="rId10" Type="http://schemas.openxmlformats.org/officeDocument/2006/relationships/image" Target="../media/image9.png"/><Relationship Id="rId4" Type="http://schemas.openxmlformats.org/officeDocument/2006/relationships/image" Target="../media/image3.jpeg"/><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5" Type="http://schemas.openxmlformats.org/officeDocument/2006/relationships/image" Target="../media/image27.jpeg"/><Relationship Id="rId4" Type="http://schemas.openxmlformats.org/officeDocument/2006/relationships/image" Target="../media/image26.png"/></Relationships>
</file>

<file path=ppt/slides/_rels/slide1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4" Type="http://schemas.openxmlformats.org/officeDocument/2006/relationships/image" Target="../media/image30.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slide" Target="slide1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 Id="rId4" Type="http://schemas.openxmlformats.org/officeDocument/2006/relationships/image" Target="../media/image34.jpeg"/></Relationships>
</file>

<file path=ppt/slides/_rels/slide15.xml.rels><?xml version="1.0" encoding="UTF-8" standalone="yes"?>
<Relationships xmlns="http://schemas.openxmlformats.org/package/2006/relationships"><Relationship Id="rId3" Type="http://schemas.openxmlformats.org/officeDocument/2006/relationships/image" Target="../media/image36.gif"/><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0.gif"/><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NULL" TargetMode="External"/><Relationship Id="rId1" Type="http://schemas.openxmlformats.org/officeDocument/2006/relationships/vmlDrawing" Target="../drawings/vmlDrawing3.vml"/><Relationship Id="rId5" Type="http://schemas.openxmlformats.org/officeDocument/2006/relationships/image" Target="../media/image44.png"/><Relationship Id="rId4" Type="http://schemas.openxmlformats.org/officeDocument/2006/relationships/image" Target="../media/image43.jpeg"/></Relationships>
</file>

<file path=ppt/slides/_rels/slide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2" Type="http://schemas.openxmlformats.org/officeDocument/2006/relationships/image" Target="../media/image19.w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oleObject" Target="../embeddings/oleObject4.bin"/><Relationship Id="rId5" Type="http://schemas.openxmlformats.org/officeDocument/2006/relationships/oleObject" Target="../embeddings/oleObject3.bin"/><Relationship Id="rId4" Type="http://schemas.openxmlformats.org/officeDocument/2006/relationships/oleObject" Target="../embeddings/oleObject2.bin"/></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tile tx="0" ty="0" sx="100000" sy="100000" flip="none" algn="tl"/>
        </a:blipFill>
        <a:effectLst/>
      </p:bgPr>
    </p:bg>
    <p:spTree>
      <p:nvGrpSpPr>
        <p:cNvPr id="1" name=""/>
        <p:cNvGrpSpPr/>
        <p:nvPr/>
      </p:nvGrpSpPr>
      <p:grpSpPr>
        <a:xfrm>
          <a:off x="0" y="0"/>
          <a:ext cx="0" cy="0"/>
          <a:chOff x="0" y="0"/>
          <a:chExt cx="0" cy="0"/>
        </a:xfrm>
      </p:grpSpPr>
      <p:pic>
        <p:nvPicPr>
          <p:cNvPr id="1030" name="Picture 6" descr="http://1.bp.blogspot.com/-Ov8ZDzdhPoI/U66VgbHDS_I/AAAAAAAACL4/aZtzKSH6oc8/s1600/gia+su+toan+4.jpg"/>
          <p:cNvPicPr>
            <a:picLocks noChangeAspect="1" noChangeArrowheads="1"/>
          </p:cNvPicPr>
          <p:nvPr/>
        </p:nvPicPr>
        <p:blipFill rotWithShape="1">
          <a:blip r:embed="rId4"/>
          <a:srcRect t="7509" b="74854"/>
          <a:stretch/>
        </p:blipFill>
        <p:spPr bwMode="auto">
          <a:xfrm>
            <a:off x="3108325" y="1397000"/>
            <a:ext cx="2857500" cy="712788"/>
          </a:xfrm>
          <a:prstGeom prst="rect">
            <a:avLst/>
          </a:prstGeom>
          <a:ln w="38100">
            <a:solidFill>
              <a:schemeClr val="tx1"/>
            </a:solidFill>
          </a:ln>
          <a:effectLst>
            <a:outerShdw blurRad="292100" dist="139700" dir="2700000" algn="tl" rotWithShape="0">
              <a:srgbClr val="333333">
                <a:alpha val="65000"/>
              </a:srgbClr>
            </a:outerShdw>
          </a:effectLst>
          <a:extLst>
            <a:ext uri="{909E8E84-426E-40DD-AFC4-6F175D3DCCD1}"/>
          </a:extLst>
        </p:spPr>
      </p:pic>
      <p:grpSp>
        <p:nvGrpSpPr>
          <p:cNvPr id="1191" name="Group 11"/>
          <p:cNvGrpSpPr>
            <a:grpSpLocks/>
          </p:cNvGrpSpPr>
          <p:nvPr/>
        </p:nvGrpSpPr>
        <p:grpSpPr bwMode="auto">
          <a:xfrm>
            <a:off x="927100" y="2266950"/>
            <a:ext cx="7219950" cy="3854450"/>
            <a:chOff x="1118102" y="2582331"/>
            <a:chExt cx="6437730" cy="3218865"/>
          </a:xfrm>
        </p:grpSpPr>
        <p:pic>
          <p:nvPicPr>
            <p:cNvPr id="1192" name="Picture 11" descr="http://nsoft.vn/upload/21232f297a57a5a743894a0e4a801fc3/article/cartoon.jpg"/>
            <p:cNvPicPr>
              <a:picLocks noChangeAspect="1" noChangeArrowheads="1"/>
            </p:cNvPicPr>
            <p:nvPr/>
          </p:nvPicPr>
          <p:blipFill>
            <a:blip r:embed="rId5"/>
            <a:srcRect/>
            <a:stretch>
              <a:fillRect/>
            </a:stretch>
          </p:blipFill>
          <p:spPr bwMode="auto">
            <a:xfrm>
              <a:off x="1118102" y="2582331"/>
              <a:ext cx="6437730" cy="3218865"/>
            </a:xfrm>
            <a:prstGeom prst="rect">
              <a:avLst/>
            </a:prstGeom>
            <a:noFill/>
            <a:ln w="9525">
              <a:noFill/>
              <a:miter lim="800000"/>
              <a:headEnd/>
              <a:tailEnd/>
            </a:ln>
          </p:spPr>
        </p:pic>
        <p:sp>
          <p:nvSpPr>
            <p:cNvPr id="11" name="Rectangle 10"/>
            <p:cNvSpPr>
              <a:spLocks noRot="1" noChangeAspect="1" noMove="1" noResize="1" noEditPoints="1" noAdjustHandles="1" noChangeArrowheads="1" noChangeShapeType="1" noTextEdit="1"/>
            </p:cNvSpPr>
            <p:nvPr/>
          </p:nvSpPr>
          <p:spPr>
            <a:xfrm>
              <a:off x="1569720" y="4320540"/>
              <a:ext cx="525780" cy="502920"/>
            </a:xfrm>
            <a:prstGeom prst="rect">
              <a:avLst/>
            </a:prstGeom>
            <a:blipFill rotWithShape="0">
              <a:blip r:embed="rId6"/>
              <a:stretch>
                <a:fillRect/>
              </a:stretch>
            </a:blipFill>
            <a:ln>
              <a:noFill/>
            </a:ln>
          </p:spPr>
          <p:txBody>
            <a:bodyPr/>
            <a:lstStyle/>
            <a:p>
              <a:pPr fontAlgn="auto">
                <a:spcBef>
                  <a:spcPts val="0"/>
                </a:spcBef>
                <a:spcAft>
                  <a:spcPts val="0"/>
                </a:spcAft>
                <a:defRPr/>
              </a:pPr>
              <a:r>
                <a:rPr lang="en-US">
                  <a:noFill/>
                  <a:latin typeface="+mn-lt"/>
                  <a:cs typeface="+mn-cs"/>
                </a:rPr>
                <a:t> </a:t>
              </a:r>
            </a:p>
          </p:txBody>
        </p:sp>
        <p:sp>
          <p:nvSpPr>
            <p:cNvPr id="18" name="Rectangle 17"/>
            <p:cNvSpPr>
              <a:spLocks noRot="1" noChangeAspect="1" noMove="1" noResize="1" noEditPoints="1" noAdjustHandles="1" noChangeArrowheads="1" noChangeShapeType="1" noTextEdit="1"/>
            </p:cNvSpPr>
            <p:nvPr/>
          </p:nvSpPr>
          <p:spPr>
            <a:xfrm>
              <a:off x="2583180" y="2872740"/>
              <a:ext cx="525780" cy="502920"/>
            </a:xfrm>
            <a:prstGeom prst="rect">
              <a:avLst/>
            </a:prstGeom>
            <a:blipFill rotWithShape="0">
              <a:blip r:embed="rId7"/>
              <a:stretch>
                <a:fillRect/>
              </a:stretch>
            </a:blipFill>
            <a:ln>
              <a:noFill/>
            </a:ln>
          </p:spPr>
          <p:txBody>
            <a:bodyPr/>
            <a:lstStyle/>
            <a:p>
              <a:pPr fontAlgn="auto">
                <a:spcBef>
                  <a:spcPts val="0"/>
                </a:spcBef>
                <a:spcAft>
                  <a:spcPts val="0"/>
                </a:spcAft>
                <a:defRPr/>
              </a:pPr>
              <a:r>
                <a:rPr lang="en-US">
                  <a:noFill/>
                  <a:latin typeface="+mn-lt"/>
                  <a:cs typeface="+mn-cs"/>
                </a:rPr>
                <a:t> </a:t>
              </a:r>
            </a:p>
          </p:txBody>
        </p:sp>
        <p:sp>
          <p:nvSpPr>
            <p:cNvPr id="20" name="Rectangle 19"/>
            <p:cNvSpPr>
              <a:spLocks noRot="1" noChangeAspect="1" noMove="1" noResize="1" noEditPoints="1" noAdjustHandles="1" noChangeArrowheads="1" noChangeShapeType="1" noTextEdit="1"/>
            </p:cNvSpPr>
            <p:nvPr/>
          </p:nvSpPr>
          <p:spPr>
            <a:xfrm>
              <a:off x="3723072" y="4576854"/>
              <a:ext cx="525780" cy="556260"/>
            </a:xfrm>
            <a:prstGeom prst="rect">
              <a:avLst/>
            </a:prstGeom>
            <a:blipFill rotWithShape="0">
              <a:blip r:embed="rId8"/>
              <a:stretch>
                <a:fillRect/>
              </a:stretch>
            </a:blipFill>
            <a:ln>
              <a:noFill/>
            </a:ln>
          </p:spPr>
          <p:txBody>
            <a:bodyPr/>
            <a:lstStyle/>
            <a:p>
              <a:pPr fontAlgn="auto">
                <a:spcBef>
                  <a:spcPts val="0"/>
                </a:spcBef>
                <a:spcAft>
                  <a:spcPts val="0"/>
                </a:spcAft>
                <a:defRPr/>
              </a:pPr>
              <a:r>
                <a:rPr lang="en-US">
                  <a:noFill/>
                  <a:latin typeface="+mn-lt"/>
                  <a:cs typeface="+mn-cs"/>
                </a:rPr>
                <a:t> </a:t>
              </a:r>
            </a:p>
          </p:txBody>
        </p:sp>
        <p:sp>
          <p:nvSpPr>
            <p:cNvPr id="21" name="Rectangle 20"/>
            <p:cNvSpPr>
              <a:spLocks noRot="1" noChangeAspect="1" noMove="1" noResize="1" noEditPoints="1" noAdjustHandles="1" noChangeArrowheads="1" noChangeShapeType="1" noTextEdit="1"/>
            </p:cNvSpPr>
            <p:nvPr/>
          </p:nvSpPr>
          <p:spPr>
            <a:xfrm>
              <a:off x="4608496" y="3992880"/>
              <a:ext cx="525780" cy="548640"/>
            </a:xfrm>
            <a:prstGeom prst="rect">
              <a:avLst/>
            </a:prstGeom>
            <a:blipFill rotWithShape="0">
              <a:blip r:embed="rId9"/>
              <a:stretch>
                <a:fillRect/>
              </a:stretch>
            </a:blipFill>
            <a:ln>
              <a:noFill/>
            </a:ln>
          </p:spPr>
          <p:txBody>
            <a:bodyPr/>
            <a:lstStyle/>
            <a:p>
              <a:pPr fontAlgn="auto">
                <a:spcBef>
                  <a:spcPts val="0"/>
                </a:spcBef>
                <a:spcAft>
                  <a:spcPts val="0"/>
                </a:spcAft>
                <a:defRPr/>
              </a:pPr>
              <a:r>
                <a:rPr lang="en-US">
                  <a:noFill/>
                  <a:latin typeface="+mn-lt"/>
                  <a:cs typeface="+mn-cs"/>
                </a:rPr>
                <a:t> </a:t>
              </a:r>
            </a:p>
          </p:txBody>
        </p:sp>
        <p:sp>
          <p:nvSpPr>
            <p:cNvPr id="22" name="Rectangle 21"/>
            <p:cNvSpPr>
              <a:spLocks noRot="1" noChangeAspect="1" noMove="1" noResize="1" noEditPoints="1" noAdjustHandles="1" noChangeArrowheads="1" noChangeShapeType="1" noTextEdit="1"/>
            </p:cNvSpPr>
            <p:nvPr/>
          </p:nvSpPr>
          <p:spPr>
            <a:xfrm>
              <a:off x="5433060" y="4983480"/>
              <a:ext cx="618598" cy="502920"/>
            </a:xfrm>
            <a:prstGeom prst="rect">
              <a:avLst/>
            </a:prstGeom>
            <a:blipFill rotWithShape="0">
              <a:blip r:embed="rId10"/>
              <a:stretch>
                <a:fillRect/>
              </a:stretch>
            </a:blipFill>
            <a:ln>
              <a:noFill/>
            </a:ln>
          </p:spPr>
          <p:txBody>
            <a:bodyPr/>
            <a:lstStyle/>
            <a:p>
              <a:pPr fontAlgn="auto">
                <a:spcBef>
                  <a:spcPts val="0"/>
                </a:spcBef>
                <a:spcAft>
                  <a:spcPts val="0"/>
                </a:spcAft>
                <a:defRPr/>
              </a:pPr>
              <a:r>
                <a:rPr lang="en-US">
                  <a:noFill/>
                  <a:latin typeface="+mn-lt"/>
                  <a:cs typeface="+mn-cs"/>
                </a:rPr>
                <a:t> </a:t>
              </a:r>
            </a:p>
          </p:txBody>
        </p:sp>
        <p:sp>
          <p:nvSpPr>
            <p:cNvPr id="23" name="Rectangle 22"/>
            <p:cNvSpPr>
              <a:spLocks noRot="1" noChangeAspect="1" noMove="1" noResize="1" noEditPoints="1" noAdjustHandles="1" noChangeArrowheads="1" noChangeShapeType="1" noTextEdit="1"/>
            </p:cNvSpPr>
            <p:nvPr/>
          </p:nvSpPr>
          <p:spPr>
            <a:xfrm>
              <a:off x="6463277" y="4119319"/>
              <a:ext cx="618598" cy="502920"/>
            </a:xfrm>
            <a:prstGeom prst="rect">
              <a:avLst/>
            </a:prstGeom>
            <a:blipFill rotWithShape="0">
              <a:blip r:embed="rId11"/>
              <a:stretch>
                <a:fillRect/>
              </a:stretch>
            </a:blipFill>
            <a:ln>
              <a:noFill/>
            </a:ln>
          </p:spPr>
          <p:txBody>
            <a:bodyPr/>
            <a:lstStyle/>
            <a:p>
              <a:pPr fontAlgn="auto">
                <a:spcBef>
                  <a:spcPts val="0"/>
                </a:spcBef>
                <a:spcAft>
                  <a:spcPts val="0"/>
                </a:spcAft>
                <a:defRPr/>
              </a:pPr>
              <a:r>
                <a:rPr lang="en-US">
                  <a:noFill/>
                  <a:latin typeface="+mn-lt"/>
                  <a:cs typeface="+mn-cs"/>
                </a:rPr>
                <a:t> </a:t>
              </a:r>
            </a:p>
          </p:txBody>
        </p:sp>
      </p:gr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extBox 3"/>
          <p:cNvSpPr txBox="1">
            <a:spLocks noChangeArrowheads="1"/>
          </p:cNvSpPr>
          <p:nvPr/>
        </p:nvSpPr>
        <p:spPr bwMode="auto">
          <a:xfrm>
            <a:off x="2289175" y="752475"/>
            <a:ext cx="4826000" cy="368300"/>
          </a:xfrm>
          <a:prstGeom prst="rect">
            <a:avLst/>
          </a:prstGeom>
          <a:noFill/>
          <a:ln w="9525">
            <a:noFill/>
            <a:miter lim="800000"/>
            <a:headEnd/>
            <a:tailEnd/>
          </a:ln>
        </p:spPr>
        <p:txBody>
          <a:bodyPr>
            <a:spAutoFit/>
          </a:bodyPr>
          <a:lstStyle/>
          <a:p>
            <a:pPr algn="ctr"/>
            <a:r>
              <a:rPr lang="en-US" b="1">
                <a:solidFill>
                  <a:srgbClr val="0070C0"/>
                </a:solidFill>
                <a:latin typeface="Times New Roman" pitchFamily="18" charset="0"/>
                <a:cs typeface="Times New Roman" pitchFamily="18" charset="0"/>
              </a:rPr>
              <a:t>PHÂN SỐ VÀ PHÉP CHIA SỐ TỰ NHIÊN </a:t>
            </a:r>
          </a:p>
        </p:txBody>
      </p:sp>
      <p:grpSp>
        <p:nvGrpSpPr>
          <p:cNvPr id="14" name="Group 13"/>
          <p:cNvGrpSpPr>
            <a:grpSpLocks/>
          </p:cNvGrpSpPr>
          <p:nvPr/>
        </p:nvGrpSpPr>
        <p:grpSpPr bwMode="auto">
          <a:xfrm>
            <a:off x="850900" y="3433763"/>
            <a:ext cx="6877050" cy="803275"/>
            <a:chOff x="851457" y="3433883"/>
            <a:chExt cx="6875813" cy="802923"/>
          </a:xfrm>
        </p:grpSpPr>
        <p:sp>
          <p:nvSpPr>
            <p:cNvPr id="10" name="Rectangle 9"/>
            <p:cNvSpPr>
              <a:spLocks noRot="1" noChangeAspect="1" noMove="1" noResize="1" noEditPoints="1" noAdjustHandles="1" noChangeArrowheads="1" noChangeShapeType="1" noTextEdit="1"/>
            </p:cNvSpPr>
            <p:nvPr/>
          </p:nvSpPr>
          <p:spPr bwMode="auto">
            <a:xfrm>
              <a:off x="851457" y="3532895"/>
              <a:ext cx="2245893" cy="703911"/>
            </a:xfrm>
            <a:prstGeom prst="rect">
              <a:avLst/>
            </a:prstGeom>
            <a:blipFill rotWithShape="0">
              <a:blip r:embed="rId2"/>
              <a:stretch>
                <a:fillRect l="-4348" r="-39674" b="-4348"/>
              </a:stretch>
            </a:blipFill>
            <a:ln w="9525">
              <a:noFill/>
              <a:miter lim="800000"/>
              <a:headEnd/>
              <a:tailEnd/>
            </a:ln>
            <a:effectLst/>
          </p:spPr>
          <p:txBody>
            <a:bodyPr/>
            <a:lstStyle/>
            <a:p>
              <a:pPr fontAlgn="auto">
                <a:spcBef>
                  <a:spcPts val="0"/>
                </a:spcBef>
                <a:spcAft>
                  <a:spcPts val="0"/>
                </a:spcAft>
                <a:defRPr/>
              </a:pPr>
              <a:r>
                <a:rPr lang="en-US">
                  <a:noFill/>
                  <a:latin typeface="+mn-lt"/>
                  <a:cs typeface="+mn-cs"/>
                </a:rPr>
                <a:t> </a:t>
              </a:r>
            </a:p>
          </p:txBody>
        </p:sp>
        <p:sp>
          <p:nvSpPr>
            <p:cNvPr id="11" name="Rectangle 10"/>
            <p:cNvSpPr>
              <a:spLocks noRot="1" noChangeAspect="1" noMove="1" noResize="1" noEditPoints="1" noAdjustHandles="1" noChangeArrowheads="1" noChangeShapeType="1" noTextEdit="1"/>
            </p:cNvSpPr>
            <p:nvPr/>
          </p:nvSpPr>
          <p:spPr bwMode="auto">
            <a:xfrm>
              <a:off x="5481377" y="3433883"/>
              <a:ext cx="2245893" cy="703911"/>
            </a:xfrm>
            <a:prstGeom prst="rect">
              <a:avLst/>
            </a:prstGeom>
            <a:blipFill rotWithShape="0">
              <a:blip r:embed="rId3"/>
              <a:stretch>
                <a:fillRect l="-4065" r="-45799" b="-3448"/>
              </a:stretch>
            </a:blipFill>
            <a:ln w="9525">
              <a:noFill/>
              <a:miter lim="800000"/>
              <a:headEnd/>
              <a:tailEnd/>
            </a:ln>
            <a:effectLst/>
          </p:spPr>
          <p:txBody>
            <a:bodyPr/>
            <a:lstStyle/>
            <a:p>
              <a:pPr fontAlgn="auto">
                <a:spcBef>
                  <a:spcPts val="0"/>
                </a:spcBef>
                <a:spcAft>
                  <a:spcPts val="0"/>
                </a:spcAft>
                <a:defRPr/>
              </a:pPr>
              <a:r>
                <a:rPr lang="en-US">
                  <a:noFill/>
                  <a:latin typeface="+mn-lt"/>
                  <a:cs typeface="+mn-cs"/>
                </a:rPr>
                <a:t> </a:t>
              </a:r>
            </a:p>
          </p:txBody>
        </p:sp>
      </p:grpSp>
      <p:grpSp>
        <p:nvGrpSpPr>
          <p:cNvPr id="24579" name="Group 12"/>
          <p:cNvGrpSpPr>
            <a:grpSpLocks/>
          </p:cNvGrpSpPr>
          <p:nvPr/>
        </p:nvGrpSpPr>
        <p:grpSpPr bwMode="auto">
          <a:xfrm>
            <a:off x="325438" y="1584325"/>
            <a:ext cx="6530975" cy="1670050"/>
            <a:chOff x="324853" y="1584364"/>
            <a:chExt cx="6532063" cy="1670540"/>
          </a:xfrm>
        </p:grpSpPr>
        <p:sp>
          <p:nvSpPr>
            <p:cNvPr id="24584" name="Rectangle 6"/>
            <p:cNvSpPr>
              <a:spLocks noChangeArrowheads="1"/>
            </p:cNvSpPr>
            <p:nvPr/>
          </p:nvSpPr>
          <p:spPr bwMode="auto">
            <a:xfrm>
              <a:off x="324853" y="1584364"/>
              <a:ext cx="3284621" cy="461665"/>
            </a:xfrm>
            <a:prstGeom prst="rect">
              <a:avLst/>
            </a:prstGeom>
            <a:noFill/>
            <a:ln w="9525">
              <a:noFill/>
              <a:miter lim="800000"/>
              <a:headEnd/>
              <a:tailEnd/>
            </a:ln>
          </p:spPr>
          <p:txBody>
            <a:bodyPr>
              <a:spAutoFit/>
            </a:bodyPr>
            <a:lstStyle/>
            <a:p>
              <a:pPr>
                <a:spcBef>
                  <a:spcPct val="50000"/>
                </a:spcBef>
              </a:pPr>
              <a:r>
                <a:rPr lang="en-US" sz="2400" u="sng">
                  <a:latin typeface="Times New Roman" pitchFamily="18" charset="0"/>
                  <a:cs typeface="Times New Roman" pitchFamily="18" charset="0"/>
                </a:rPr>
                <a:t>Bài 2</a:t>
              </a:r>
              <a:r>
                <a:rPr lang="en-US" sz="2400">
                  <a:latin typeface="Times New Roman" pitchFamily="18" charset="0"/>
                  <a:cs typeface="Times New Roman" pitchFamily="18" charset="0"/>
                </a:rPr>
                <a:t> : Viết theo mẫu:</a:t>
              </a:r>
            </a:p>
          </p:txBody>
        </p:sp>
        <p:sp>
          <p:nvSpPr>
            <p:cNvPr id="8" name="Text Box 2"/>
            <p:cNvSpPr txBox="1">
              <a:spLocks noRot="1" noChangeAspect="1" noMove="1" noResize="1" noEditPoints="1" noAdjustHandles="1" noChangeArrowheads="1" noChangeShapeType="1" noTextEdit="1"/>
            </p:cNvSpPr>
            <p:nvPr/>
          </p:nvSpPr>
          <p:spPr bwMode="auto">
            <a:xfrm>
              <a:off x="2685593" y="1981163"/>
              <a:ext cx="4171323" cy="704552"/>
            </a:xfrm>
            <a:prstGeom prst="rect">
              <a:avLst/>
            </a:prstGeom>
            <a:blipFill rotWithShape="0">
              <a:blip r:embed="rId4"/>
              <a:stretch>
                <a:fillRect b="-9483"/>
              </a:stretch>
            </a:blipFill>
            <a:ln w="9525">
              <a:noFill/>
              <a:miter lim="800000"/>
              <a:headEnd/>
              <a:tailEnd/>
            </a:ln>
            <a:effectLst/>
          </p:spPr>
          <p:txBody>
            <a:bodyPr/>
            <a:lstStyle/>
            <a:p>
              <a:pPr fontAlgn="auto">
                <a:spcBef>
                  <a:spcPts val="0"/>
                </a:spcBef>
                <a:spcAft>
                  <a:spcPts val="0"/>
                </a:spcAft>
                <a:defRPr/>
              </a:pPr>
              <a:r>
                <a:rPr lang="en-US">
                  <a:noFill/>
                  <a:latin typeface="+mn-lt"/>
                  <a:cs typeface="+mn-cs"/>
                </a:rPr>
                <a:t> </a:t>
              </a:r>
            </a:p>
          </p:txBody>
        </p:sp>
        <p:sp>
          <p:nvSpPr>
            <p:cNvPr id="24586" name="Rectangle 11"/>
            <p:cNvSpPr>
              <a:spLocks noChangeArrowheads="1"/>
            </p:cNvSpPr>
            <p:nvPr/>
          </p:nvSpPr>
          <p:spPr bwMode="auto">
            <a:xfrm>
              <a:off x="2062914" y="2793239"/>
              <a:ext cx="4712367" cy="461665"/>
            </a:xfrm>
            <a:prstGeom prst="rect">
              <a:avLst/>
            </a:prstGeom>
            <a:solidFill>
              <a:schemeClr val="bg1"/>
            </a:solidFill>
            <a:ln w="3175">
              <a:solidFill>
                <a:schemeClr val="tx1"/>
              </a:solidFill>
              <a:miter lim="800000"/>
              <a:headEnd/>
              <a:tailEnd/>
            </a:ln>
          </p:spPr>
          <p:txBody>
            <a:bodyPr>
              <a:spAutoFit/>
            </a:bodyPr>
            <a:lstStyle/>
            <a:p>
              <a:pPr algn="ctr">
                <a:spcBef>
                  <a:spcPct val="50000"/>
                </a:spcBef>
              </a:pPr>
              <a:r>
                <a:rPr lang="en-US" sz="2400">
                  <a:latin typeface="Times New Roman" pitchFamily="18" charset="0"/>
                  <a:cs typeface="Times New Roman" pitchFamily="18" charset="0"/>
                </a:rPr>
                <a:t>36 : 9                         88 : 11 </a:t>
              </a:r>
            </a:p>
          </p:txBody>
        </p:sp>
      </p:grpSp>
      <p:grpSp>
        <p:nvGrpSpPr>
          <p:cNvPr id="6" name="Group 5"/>
          <p:cNvGrpSpPr>
            <a:grpSpLocks/>
          </p:cNvGrpSpPr>
          <p:nvPr/>
        </p:nvGrpSpPr>
        <p:grpSpPr bwMode="auto">
          <a:xfrm>
            <a:off x="3205163" y="4002088"/>
            <a:ext cx="2117725" cy="2466975"/>
            <a:chOff x="3205061" y="3770334"/>
            <a:chExt cx="2168605" cy="2698236"/>
          </a:xfrm>
        </p:grpSpPr>
        <p:pic>
          <p:nvPicPr>
            <p:cNvPr id="24582" name="Picture 2" descr="http://photos.gograph.com/thumbs/CSP/CSP996/k13397890.jpg"/>
            <p:cNvPicPr>
              <a:picLocks noChangeAspect="1" noChangeArrowheads="1"/>
            </p:cNvPicPr>
            <p:nvPr/>
          </p:nvPicPr>
          <p:blipFill>
            <a:blip r:embed="rId5"/>
            <a:srcRect/>
            <a:stretch>
              <a:fillRect/>
            </a:stretch>
          </p:blipFill>
          <p:spPr bwMode="auto">
            <a:xfrm>
              <a:off x="3398885" y="5298181"/>
              <a:ext cx="1658050" cy="1170389"/>
            </a:xfrm>
            <a:prstGeom prst="rect">
              <a:avLst/>
            </a:prstGeom>
            <a:noFill/>
            <a:ln w="9525">
              <a:noFill/>
              <a:miter lim="800000"/>
              <a:headEnd/>
              <a:tailEnd/>
            </a:ln>
          </p:spPr>
        </p:pic>
        <p:sp>
          <p:nvSpPr>
            <p:cNvPr id="3" name="Oval Callout 2"/>
            <p:cNvSpPr/>
            <p:nvPr/>
          </p:nvSpPr>
          <p:spPr>
            <a:xfrm>
              <a:off x="3205061" y="3770334"/>
              <a:ext cx="2168605" cy="1161595"/>
            </a:xfrm>
            <a:prstGeom prst="wedgeEllipseCallout">
              <a:avLst>
                <a:gd name="adj1" fmla="val -2768"/>
                <a:gd name="adj2" fmla="val 77330"/>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400">
                  <a:solidFill>
                    <a:schemeClr val="tx1"/>
                  </a:solidFill>
                  <a:latin typeface="Times New Roman" panose="02020603050405020304" pitchFamily="18" charset="0"/>
                  <a:cs typeface="Times New Roman" panose="02020603050405020304" pitchFamily="18" charset="0"/>
                </a:rPr>
                <a:t>Thảo luận nhóm </a:t>
              </a:r>
              <a:r>
                <a:rPr lang="en-US" sz="2400">
                  <a:solidFill>
                    <a:schemeClr val="tx1"/>
                  </a:solidFill>
                  <a:latin typeface="Times New Roman" panose="02020603050405020304" pitchFamily="18" charset="0"/>
                  <a:cs typeface="Times New Roman" panose="02020603050405020304" pitchFamily="18" charset="0"/>
                </a:rPr>
                <a:t>2</a:t>
              </a:r>
              <a:endParaRPr lang="en-US" sz="2400">
                <a:solidFill>
                  <a:schemeClr val="tx1"/>
                </a:solidFill>
              </a:endParaRPr>
            </a:p>
          </p:txBody>
        </p:sp>
      </p:grpSp>
      <p:sp>
        <p:nvSpPr>
          <p:cNvPr id="24581" name="Title 1"/>
          <p:cNvSpPr>
            <a:spLocks noGrp="1"/>
          </p:cNvSpPr>
          <p:nvPr/>
        </p:nvSpPr>
        <p:spPr bwMode="auto">
          <a:xfrm>
            <a:off x="2584450" y="142875"/>
            <a:ext cx="4425950" cy="609600"/>
          </a:xfrm>
          <a:prstGeom prst="rect">
            <a:avLst/>
          </a:prstGeom>
          <a:noFill/>
          <a:ln w="9525">
            <a:noFill/>
            <a:miter lim="800000"/>
            <a:headEnd/>
            <a:tailEnd/>
          </a:ln>
        </p:spPr>
        <p:txBody>
          <a:bodyPr anchor="ctr"/>
          <a:lstStyle/>
          <a:p>
            <a:pPr algn="ctr"/>
            <a:r>
              <a:rPr lang="en-US" sz="2000">
                <a:latin typeface="Times New Roman" pitchFamily="18" charset="0"/>
                <a:cs typeface="Times New Roman" pitchFamily="18" charset="0"/>
              </a:rPr>
              <a:t>Thứ tư ngày 20 tháng 1 năm 2016</a:t>
            </a:r>
            <a:br>
              <a:rPr lang="en-US" sz="2000">
                <a:latin typeface="Times New Roman" pitchFamily="18" charset="0"/>
                <a:cs typeface="Times New Roman" pitchFamily="18" charset="0"/>
              </a:rPr>
            </a:br>
            <a:r>
              <a:rPr lang="en-US" sz="2000">
                <a:latin typeface="Times New Roman" pitchFamily="18" charset="0"/>
                <a:cs typeface="Times New Roman" pitchFamily="18" charset="0"/>
              </a:rPr>
              <a:t>Toán </a:t>
            </a:r>
          </a:p>
        </p:txBody>
      </p:sp>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47" presetClass="entr" presetSubtype="0"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1000"/>
                                        <p:tgtEl>
                                          <p:spTgt spid="14"/>
                                        </p:tgtEl>
                                      </p:cBhvr>
                                    </p:animEffect>
                                    <p:anim calcmode="lin" valueType="num">
                                      <p:cBhvr>
                                        <p:cTn id="16" dur="1000" fill="hold"/>
                                        <p:tgtEl>
                                          <p:spTgt spid="14"/>
                                        </p:tgtEl>
                                        <p:attrNameLst>
                                          <p:attrName>ppt_x</p:attrName>
                                        </p:attrNameLst>
                                      </p:cBhvr>
                                      <p:tavLst>
                                        <p:tav tm="0">
                                          <p:val>
                                            <p:strVal val="#ppt_x"/>
                                          </p:val>
                                        </p:tav>
                                        <p:tav tm="100000">
                                          <p:val>
                                            <p:strVal val="#ppt_x"/>
                                          </p:val>
                                        </p:tav>
                                      </p:tavLst>
                                    </p:anim>
                                    <p:anim calcmode="lin" valueType="num">
                                      <p:cBhvr>
                                        <p:cTn id="17"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extBox 3"/>
          <p:cNvSpPr txBox="1">
            <a:spLocks noChangeArrowheads="1"/>
          </p:cNvSpPr>
          <p:nvPr/>
        </p:nvSpPr>
        <p:spPr bwMode="auto">
          <a:xfrm>
            <a:off x="2289175" y="752475"/>
            <a:ext cx="4826000" cy="368300"/>
          </a:xfrm>
          <a:prstGeom prst="rect">
            <a:avLst/>
          </a:prstGeom>
          <a:noFill/>
          <a:ln w="9525">
            <a:noFill/>
            <a:miter lim="800000"/>
            <a:headEnd/>
            <a:tailEnd/>
          </a:ln>
        </p:spPr>
        <p:txBody>
          <a:bodyPr>
            <a:spAutoFit/>
          </a:bodyPr>
          <a:lstStyle/>
          <a:p>
            <a:pPr algn="ctr"/>
            <a:r>
              <a:rPr lang="en-US" b="1">
                <a:solidFill>
                  <a:srgbClr val="0070C0"/>
                </a:solidFill>
                <a:latin typeface="Times New Roman" pitchFamily="18" charset="0"/>
                <a:cs typeface="Times New Roman" pitchFamily="18" charset="0"/>
              </a:rPr>
              <a:t>PHÂN SỐ VÀ PHÉP CHIA SỐ TỰ NHIÊN </a:t>
            </a:r>
          </a:p>
        </p:txBody>
      </p:sp>
      <p:sp>
        <p:nvSpPr>
          <p:cNvPr id="25602" name="Rectangle 5"/>
          <p:cNvSpPr>
            <a:spLocks noChangeArrowheads="1"/>
          </p:cNvSpPr>
          <p:nvPr/>
        </p:nvSpPr>
        <p:spPr bwMode="auto">
          <a:xfrm>
            <a:off x="565150" y="1314450"/>
            <a:ext cx="8434388" cy="831850"/>
          </a:xfrm>
          <a:prstGeom prst="rect">
            <a:avLst/>
          </a:prstGeom>
          <a:noFill/>
          <a:ln w="9525">
            <a:noFill/>
            <a:miter lim="800000"/>
            <a:headEnd/>
            <a:tailEnd/>
          </a:ln>
        </p:spPr>
        <p:txBody>
          <a:bodyPr>
            <a:spAutoFit/>
          </a:bodyPr>
          <a:lstStyle/>
          <a:p>
            <a:pPr>
              <a:spcBef>
                <a:spcPct val="50000"/>
              </a:spcBef>
            </a:pPr>
            <a:r>
              <a:rPr lang="en-US" sz="2400" u="sng">
                <a:latin typeface="Times New Roman" pitchFamily="18" charset="0"/>
                <a:cs typeface="Times New Roman" pitchFamily="18" charset="0"/>
              </a:rPr>
              <a:t>Bài 3</a:t>
            </a:r>
            <a:r>
              <a:rPr lang="en-US" sz="2400">
                <a:latin typeface="Times New Roman" pitchFamily="18" charset="0"/>
                <a:cs typeface="Times New Roman" pitchFamily="18" charset="0"/>
              </a:rPr>
              <a:t> : a)Viết mỗi số tự nhiên dưới dạng một phân số có mẫu số       	bằng 1 (theo mẫu):</a:t>
            </a:r>
          </a:p>
        </p:txBody>
      </p:sp>
      <p:sp>
        <p:nvSpPr>
          <p:cNvPr id="7" name="Rectangle 6"/>
          <p:cNvSpPr>
            <a:spLocks noRot="1" noChangeAspect="1" noMove="1" noResize="1" noEditPoints="1" noAdjustHandles="1" noChangeArrowheads="1" noChangeShapeType="1" noTextEdit="1"/>
          </p:cNvSpPr>
          <p:nvPr/>
        </p:nvSpPr>
        <p:spPr bwMode="auto">
          <a:xfrm>
            <a:off x="3508329" y="2146152"/>
            <a:ext cx="1821655" cy="703911"/>
          </a:xfrm>
          <a:prstGeom prst="rect">
            <a:avLst/>
          </a:prstGeom>
          <a:blipFill rotWithShape="0">
            <a:blip r:embed="rId2"/>
            <a:stretch>
              <a:fillRect l="-5369" b="-4310"/>
            </a:stretch>
          </a:blipFill>
          <a:ln w="9525">
            <a:noFill/>
            <a:miter lim="800000"/>
            <a:headEnd/>
            <a:tailEnd/>
          </a:ln>
          <a:effectLst/>
        </p:spPr>
        <p:txBody>
          <a:bodyPr/>
          <a:lstStyle/>
          <a:p>
            <a:pPr fontAlgn="auto">
              <a:spcBef>
                <a:spcPts val="0"/>
              </a:spcBef>
              <a:spcAft>
                <a:spcPts val="0"/>
              </a:spcAft>
              <a:defRPr/>
            </a:pPr>
            <a:r>
              <a:rPr lang="en-US">
                <a:noFill/>
                <a:latin typeface="+mn-lt"/>
                <a:cs typeface="+mn-cs"/>
              </a:rPr>
              <a:t> </a:t>
            </a:r>
          </a:p>
        </p:txBody>
      </p:sp>
      <p:sp>
        <p:nvSpPr>
          <p:cNvPr id="25604" name="Rectangle 7"/>
          <p:cNvSpPr>
            <a:spLocks noChangeArrowheads="1"/>
          </p:cNvSpPr>
          <p:nvPr/>
        </p:nvSpPr>
        <p:spPr bwMode="auto">
          <a:xfrm>
            <a:off x="296863" y="2957513"/>
            <a:ext cx="8702675" cy="522287"/>
          </a:xfrm>
          <a:prstGeom prst="rect">
            <a:avLst/>
          </a:prstGeom>
          <a:noFill/>
          <a:ln w="9525">
            <a:noFill/>
            <a:miter lim="800000"/>
            <a:headEnd/>
            <a:tailEnd/>
          </a:ln>
        </p:spPr>
        <p:txBody>
          <a:bodyPr>
            <a:spAutoFit/>
          </a:bodyPr>
          <a:lstStyle/>
          <a:p>
            <a:pPr>
              <a:spcBef>
                <a:spcPct val="50000"/>
              </a:spcBef>
            </a:pPr>
            <a:r>
              <a:rPr lang="en-US" sz="2800">
                <a:latin typeface="Calibri" pitchFamily="34" charset="0"/>
              </a:rPr>
              <a:t>6 = …           1 = …              27 = …            0 = …              3 = …</a:t>
            </a:r>
          </a:p>
        </p:txBody>
      </p:sp>
      <p:sp>
        <p:nvSpPr>
          <p:cNvPr id="9" name="Rectangle 8"/>
          <p:cNvSpPr>
            <a:spLocks noRot="1" noChangeAspect="1" noMove="1" noResize="1" noEditPoints="1" noAdjustHandles="1" noChangeArrowheads="1" noChangeShapeType="1" noTextEdit="1"/>
          </p:cNvSpPr>
          <p:nvPr/>
        </p:nvSpPr>
        <p:spPr bwMode="auto">
          <a:xfrm>
            <a:off x="296483" y="3968210"/>
            <a:ext cx="8703135" cy="788742"/>
          </a:xfrm>
          <a:prstGeom prst="rect">
            <a:avLst/>
          </a:prstGeom>
          <a:blipFill rotWithShape="0">
            <a:blip r:embed="rId3"/>
            <a:stretch>
              <a:fillRect l="-1472" b="-7752"/>
            </a:stretch>
          </a:blipFill>
          <a:ln w="9525">
            <a:noFill/>
            <a:miter lim="800000"/>
            <a:headEnd/>
            <a:tailEnd/>
          </a:ln>
          <a:effectLst/>
        </p:spPr>
        <p:txBody>
          <a:bodyPr/>
          <a:lstStyle/>
          <a:p>
            <a:pPr fontAlgn="auto">
              <a:spcBef>
                <a:spcPts val="0"/>
              </a:spcBef>
              <a:spcAft>
                <a:spcPts val="0"/>
              </a:spcAft>
              <a:defRPr/>
            </a:pPr>
            <a:r>
              <a:rPr lang="en-US">
                <a:noFill/>
                <a:latin typeface="+mn-lt"/>
                <a:cs typeface="+mn-cs"/>
              </a:rPr>
              <a:t> </a:t>
            </a:r>
          </a:p>
        </p:txBody>
      </p:sp>
      <p:grpSp>
        <p:nvGrpSpPr>
          <p:cNvPr id="3" name="Group 2"/>
          <p:cNvGrpSpPr>
            <a:grpSpLocks/>
          </p:cNvGrpSpPr>
          <p:nvPr/>
        </p:nvGrpSpPr>
        <p:grpSpPr bwMode="auto">
          <a:xfrm>
            <a:off x="2790825" y="3509963"/>
            <a:ext cx="3021013" cy="3292475"/>
            <a:chOff x="2790492" y="3509891"/>
            <a:chExt cx="3020761" cy="3292381"/>
          </a:xfrm>
        </p:grpSpPr>
        <p:pic>
          <p:nvPicPr>
            <p:cNvPr id="25608" name="Picture 2" descr="http://previews.123rf.com/images/clairev/clairev1002/clairev100200062/6520537-Group-of-school-kids-vector-illustration--Stock-Vector-school-clipart-students.jpg"/>
            <p:cNvPicPr>
              <a:picLocks noChangeAspect="1" noChangeArrowheads="1"/>
            </p:cNvPicPr>
            <p:nvPr/>
          </p:nvPicPr>
          <p:blipFill>
            <a:blip r:embed="rId4"/>
            <a:srcRect/>
            <a:stretch>
              <a:fillRect/>
            </a:stretch>
          </p:blipFill>
          <p:spPr bwMode="auto">
            <a:xfrm>
              <a:off x="3352126" y="5062192"/>
              <a:ext cx="2134060" cy="1740080"/>
            </a:xfrm>
            <a:prstGeom prst="rect">
              <a:avLst/>
            </a:prstGeom>
            <a:noFill/>
            <a:ln w="9525">
              <a:noFill/>
              <a:miter lim="800000"/>
              <a:headEnd/>
              <a:tailEnd/>
            </a:ln>
          </p:spPr>
        </p:pic>
        <p:sp>
          <p:nvSpPr>
            <p:cNvPr id="2" name="Cloud 1"/>
            <p:cNvSpPr/>
            <p:nvPr/>
          </p:nvSpPr>
          <p:spPr>
            <a:xfrm>
              <a:off x="2790492" y="3509891"/>
              <a:ext cx="3020761" cy="1704926"/>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200"/>
                <a:t>Thảo luận</a:t>
              </a:r>
            </a:p>
            <a:p>
              <a:pPr algn="ctr" fontAlgn="auto">
                <a:spcBef>
                  <a:spcPts val="0"/>
                </a:spcBef>
                <a:spcAft>
                  <a:spcPts val="0"/>
                </a:spcAft>
                <a:defRPr/>
              </a:pPr>
              <a:r>
                <a:rPr lang="en-US" sz="3200"/>
                <a:t> nhóm 6</a:t>
              </a:r>
              <a:endParaRPr lang="en-US" sz="3200"/>
            </a:p>
          </p:txBody>
        </p:sp>
      </p:grpSp>
      <p:sp>
        <p:nvSpPr>
          <p:cNvPr id="25607" name="Title 1"/>
          <p:cNvSpPr>
            <a:spLocks noGrp="1"/>
          </p:cNvSpPr>
          <p:nvPr/>
        </p:nvSpPr>
        <p:spPr bwMode="auto">
          <a:xfrm>
            <a:off x="2584450" y="142875"/>
            <a:ext cx="4425950" cy="609600"/>
          </a:xfrm>
          <a:prstGeom prst="rect">
            <a:avLst/>
          </a:prstGeom>
          <a:noFill/>
          <a:ln w="9525">
            <a:noFill/>
            <a:miter lim="800000"/>
            <a:headEnd/>
            <a:tailEnd/>
          </a:ln>
        </p:spPr>
        <p:txBody>
          <a:bodyPr anchor="ctr"/>
          <a:lstStyle/>
          <a:p>
            <a:pPr algn="ctr"/>
            <a:r>
              <a:rPr lang="en-US" sz="2000">
                <a:latin typeface="Times New Roman" pitchFamily="18" charset="0"/>
                <a:cs typeface="Times New Roman" pitchFamily="18" charset="0"/>
              </a:rPr>
              <a:t>Thứ tư ngày 20 tháng 1 năm 2016</a:t>
            </a:r>
            <a:br>
              <a:rPr lang="en-US" sz="2000">
                <a:latin typeface="Times New Roman" pitchFamily="18" charset="0"/>
                <a:cs typeface="Times New Roman" pitchFamily="18" charset="0"/>
              </a:rPr>
            </a:br>
            <a:r>
              <a:rPr lang="en-US" sz="2000">
                <a:latin typeface="Times New Roman" pitchFamily="18" charset="0"/>
                <a:cs typeface="Times New Roman" pitchFamily="18" charset="0"/>
              </a:rPr>
              <a:t>Toán </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xit" presetSubtype="4" fill="hold" nodeType="clickEffect">
                                  <p:stCondLst>
                                    <p:cond delay="0"/>
                                  </p:stCondLst>
                                  <p:childTnLst>
                                    <p:anim calcmode="lin" valueType="num">
                                      <p:cBhvr additive="base">
                                        <p:cTn id="14" dur="500"/>
                                        <p:tgtEl>
                                          <p:spTgt spid="3"/>
                                        </p:tgtEl>
                                        <p:attrNameLst>
                                          <p:attrName>ppt_x</p:attrName>
                                        </p:attrNameLst>
                                      </p:cBhvr>
                                      <p:tavLst>
                                        <p:tav tm="0">
                                          <p:val>
                                            <p:strVal val="ppt_x"/>
                                          </p:val>
                                        </p:tav>
                                        <p:tav tm="100000">
                                          <p:val>
                                            <p:strVal val="ppt_x"/>
                                          </p:val>
                                        </p:tav>
                                      </p:tavLst>
                                    </p:anim>
                                    <p:anim calcmode="lin" valueType="num">
                                      <p:cBhvr additive="base">
                                        <p:cTn id="15" dur="500"/>
                                        <p:tgtEl>
                                          <p:spTgt spid="3"/>
                                        </p:tgtEl>
                                        <p:attrNameLst>
                                          <p:attrName>ppt_y</p:attrName>
                                        </p:attrNameLst>
                                      </p:cBhvr>
                                      <p:tavLst>
                                        <p:tav tm="0">
                                          <p:val>
                                            <p:strVal val="ppt_y"/>
                                          </p:val>
                                        </p:tav>
                                        <p:tav tm="100000">
                                          <p:val>
                                            <p:strVal val="1+ppt_h/2"/>
                                          </p:val>
                                        </p:tav>
                                      </p:tavLst>
                                    </p:anim>
                                    <p:set>
                                      <p:cBhvr>
                                        <p:cTn id="16" dur="1" fill="hold">
                                          <p:stCondLst>
                                            <p:cond delay="499"/>
                                          </p:stCondLst>
                                        </p:cTn>
                                        <p:tgtEl>
                                          <p:spTgt spid="3"/>
                                        </p:tgtEl>
                                        <p:attrNameLst>
                                          <p:attrName>style.visibility</p:attrName>
                                        </p:attrNameLst>
                                      </p:cBhvr>
                                      <p:to>
                                        <p:strVal val="hidden"/>
                                      </p:to>
                                    </p:set>
                                  </p:childTnLst>
                                </p:cTn>
                              </p:par>
                              <p:par>
                                <p:cTn id="17" presetID="53" presetClass="entr" presetSubtype="16" fill="hold" nodeType="with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p:cTn id="19" dur="500" fill="hold"/>
                                        <p:tgtEl>
                                          <p:spTgt spid="9"/>
                                        </p:tgtEl>
                                        <p:attrNameLst>
                                          <p:attrName>ppt_w</p:attrName>
                                        </p:attrNameLst>
                                      </p:cBhvr>
                                      <p:tavLst>
                                        <p:tav tm="0">
                                          <p:val>
                                            <p:fltVal val="0"/>
                                          </p:val>
                                        </p:tav>
                                        <p:tav tm="100000">
                                          <p:val>
                                            <p:strVal val="#ppt_w"/>
                                          </p:val>
                                        </p:tav>
                                      </p:tavLst>
                                    </p:anim>
                                    <p:anim calcmode="lin" valueType="num">
                                      <p:cBhvr>
                                        <p:cTn id="20" dur="500" fill="hold"/>
                                        <p:tgtEl>
                                          <p:spTgt spid="9"/>
                                        </p:tgtEl>
                                        <p:attrNameLst>
                                          <p:attrName>ppt_h</p:attrName>
                                        </p:attrNameLst>
                                      </p:cBhvr>
                                      <p:tavLst>
                                        <p:tav tm="0">
                                          <p:val>
                                            <p:fltVal val="0"/>
                                          </p:val>
                                        </p:tav>
                                        <p:tav tm="100000">
                                          <p:val>
                                            <p:strVal val="#ppt_h"/>
                                          </p:val>
                                        </p:tav>
                                      </p:tavLst>
                                    </p:anim>
                                    <p:animEffect transition="in" filter="fade">
                                      <p:cBhvr>
                                        <p:cTn id="2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extBox 3"/>
          <p:cNvSpPr txBox="1">
            <a:spLocks noChangeArrowheads="1"/>
          </p:cNvSpPr>
          <p:nvPr/>
        </p:nvSpPr>
        <p:spPr bwMode="auto">
          <a:xfrm>
            <a:off x="2289175" y="752475"/>
            <a:ext cx="4826000" cy="368300"/>
          </a:xfrm>
          <a:prstGeom prst="rect">
            <a:avLst/>
          </a:prstGeom>
          <a:noFill/>
          <a:ln w="9525">
            <a:noFill/>
            <a:miter lim="800000"/>
            <a:headEnd/>
            <a:tailEnd/>
          </a:ln>
        </p:spPr>
        <p:txBody>
          <a:bodyPr>
            <a:spAutoFit/>
          </a:bodyPr>
          <a:lstStyle/>
          <a:p>
            <a:pPr algn="ctr"/>
            <a:r>
              <a:rPr lang="en-US" b="1">
                <a:solidFill>
                  <a:srgbClr val="0070C0"/>
                </a:solidFill>
                <a:latin typeface="Times New Roman" pitchFamily="18" charset="0"/>
                <a:cs typeface="Times New Roman" pitchFamily="18" charset="0"/>
              </a:rPr>
              <a:t>PHÂN SỐ VÀ PHÉP CHIA SỐ TỰ NHIÊN </a:t>
            </a:r>
          </a:p>
        </p:txBody>
      </p:sp>
      <p:sp>
        <p:nvSpPr>
          <p:cNvPr id="11" name="Rectangle 10"/>
          <p:cNvSpPr>
            <a:spLocks noChangeArrowheads="1"/>
          </p:cNvSpPr>
          <p:nvPr/>
        </p:nvSpPr>
        <p:spPr bwMode="auto">
          <a:xfrm>
            <a:off x="350838" y="1601788"/>
            <a:ext cx="8480425" cy="954087"/>
          </a:xfrm>
          <a:prstGeom prst="rect">
            <a:avLst/>
          </a:prstGeom>
          <a:solidFill>
            <a:schemeClr val="accent5">
              <a:lumMod val="40000"/>
              <a:lumOff val="60000"/>
            </a:schemeClr>
          </a:solidFill>
          <a:ln w="9525">
            <a:noFill/>
            <a:miter lim="800000"/>
            <a:headEnd/>
            <a:tailEnd/>
          </a:ln>
          <a:effectLst/>
        </p:spPr>
        <p:txBody>
          <a:bodyPr>
            <a:spAutoFit/>
          </a:bodyPr>
          <a:lstStyle/>
          <a:p>
            <a:pPr fontAlgn="auto">
              <a:spcBef>
                <a:spcPct val="50000"/>
              </a:spcBef>
              <a:spcAft>
                <a:spcPts val="0"/>
              </a:spcAft>
              <a:defRPr/>
            </a:pPr>
            <a:r>
              <a:rPr lang="en-US" sz="2800" i="1">
                <a:latin typeface="Times New Roman" panose="02020603050405020304" pitchFamily="18" charset="0"/>
                <a:cs typeface="Times New Roman" panose="02020603050405020304" pitchFamily="18" charset="0"/>
              </a:rPr>
              <a:t>Qua bài tập trên em thấy mọi số tự nhiên có thể viết dưới dạng phân số như thế nào?</a:t>
            </a:r>
            <a:endParaRPr lang="en-US" sz="2800" i="1">
              <a:latin typeface="Times New Roman" panose="02020603050405020304" pitchFamily="18" charset="0"/>
              <a:cs typeface="Times New Roman" panose="02020603050405020304" pitchFamily="18" charset="0"/>
            </a:endParaRPr>
          </a:p>
        </p:txBody>
      </p:sp>
      <p:grpSp>
        <p:nvGrpSpPr>
          <p:cNvPr id="14" name="Group 13"/>
          <p:cNvGrpSpPr>
            <a:grpSpLocks/>
          </p:cNvGrpSpPr>
          <p:nvPr/>
        </p:nvGrpSpPr>
        <p:grpSpPr bwMode="auto">
          <a:xfrm>
            <a:off x="350838" y="2838450"/>
            <a:ext cx="8480425" cy="1636713"/>
            <a:chOff x="351067" y="2645547"/>
            <a:chExt cx="8480113" cy="1637522"/>
          </a:xfrm>
        </p:grpSpPr>
        <p:sp>
          <p:nvSpPr>
            <p:cNvPr id="10" name="Rectangle 9"/>
            <p:cNvSpPr>
              <a:spLocks noChangeArrowheads="1"/>
            </p:cNvSpPr>
            <p:nvPr/>
          </p:nvSpPr>
          <p:spPr bwMode="auto">
            <a:xfrm>
              <a:off x="351067" y="3328509"/>
              <a:ext cx="8480113" cy="954560"/>
            </a:xfrm>
            <a:prstGeom prst="rect">
              <a:avLst/>
            </a:prstGeom>
            <a:solidFill>
              <a:schemeClr val="accent5">
                <a:lumMod val="40000"/>
                <a:lumOff val="60000"/>
              </a:schemeClr>
            </a:solidFill>
            <a:ln w="9525">
              <a:noFill/>
              <a:miter lim="800000"/>
              <a:headEnd/>
              <a:tailEnd/>
            </a:ln>
            <a:effectLst/>
          </p:spPr>
          <p:txBody>
            <a:bodyPr>
              <a:spAutoFit/>
            </a:bodyPr>
            <a:lstStyle/>
            <a:p>
              <a:pPr fontAlgn="auto">
                <a:spcBef>
                  <a:spcPct val="50000"/>
                </a:spcBef>
                <a:spcAft>
                  <a:spcPts val="0"/>
                </a:spcAft>
                <a:defRPr/>
              </a:pPr>
              <a:r>
                <a:rPr lang="en-US" sz="2800" i="1">
                  <a:latin typeface="+mn-lt"/>
                  <a:cs typeface="+mn-cs"/>
                </a:rPr>
                <a:t>b) Nhận xét: Mọi số tự nhiên có thể viết thành một phân số có tử số là số tự nhiên đó và mẫu số bằng 1.</a:t>
              </a:r>
              <a:endParaRPr lang="en-US" sz="2800" i="1">
                <a:latin typeface="+mn-lt"/>
                <a:cs typeface="+mn-cs"/>
              </a:endParaRPr>
            </a:p>
          </p:txBody>
        </p:sp>
        <p:sp>
          <p:nvSpPr>
            <p:cNvPr id="26630" name="Rectangle 12"/>
            <p:cNvSpPr>
              <a:spLocks noChangeArrowheads="1"/>
            </p:cNvSpPr>
            <p:nvPr/>
          </p:nvSpPr>
          <p:spPr bwMode="auto">
            <a:xfrm>
              <a:off x="351067" y="2645547"/>
              <a:ext cx="1475712" cy="523220"/>
            </a:xfrm>
            <a:prstGeom prst="rect">
              <a:avLst/>
            </a:prstGeom>
            <a:noFill/>
            <a:ln w="9525">
              <a:noFill/>
              <a:miter lim="800000"/>
              <a:headEnd/>
              <a:tailEnd/>
            </a:ln>
          </p:spPr>
          <p:txBody>
            <a:bodyPr>
              <a:spAutoFit/>
            </a:bodyPr>
            <a:lstStyle/>
            <a:p>
              <a:r>
                <a:rPr lang="en-US" sz="2800" u="sng">
                  <a:latin typeface="Times New Roman" pitchFamily="18" charset="0"/>
                  <a:cs typeface="Times New Roman" pitchFamily="18" charset="0"/>
                </a:rPr>
                <a:t>Bài 3</a:t>
              </a:r>
              <a:r>
                <a:rPr lang="en-US" sz="2800">
                  <a:latin typeface="Times New Roman" pitchFamily="18" charset="0"/>
                  <a:cs typeface="Times New Roman" pitchFamily="18" charset="0"/>
                </a:rPr>
                <a:t> : </a:t>
              </a:r>
              <a:endParaRPr lang="en-US" sz="2800">
                <a:latin typeface="Calibri" pitchFamily="34" charset="0"/>
              </a:endParaRPr>
            </a:p>
          </p:txBody>
        </p:sp>
      </p:grpSp>
      <p:sp>
        <p:nvSpPr>
          <p:cNvPr id="26628" name="Title 1"/>
          <p:cNvSpPr>
            <a:spLocks noGrp="1"/>
          </p:cNvSpPr>
          <p:nvPr/>
        </p:nvSpPr>
        <p:spPr bwMode="auto">
          <a:xfrm>
            <a:off x="2584450" y="142875"/>
            <a:ext cx="4425950" cy="609600"/>
          </a:xfrm>
          <a:prstGeom prst="rect">
            <a:avLst/>
          </a:prstGeom>
          <a:noFill/>
          <a:ln w="9525">
            <a:noFill/>
            <a:miter lim="800000"/>
            <a:headEnd/>
            <a:tailEnd/>
          </a:ln>
        </p:spPr>
        <p:txBody>
          <a:bodyPr anchor="ctr"/>
          <a:lstStyle/>
          <a:p>
            <a:pPr algn="ctr"/>
            <a:r>
              <a:rPr lang="en-US" sz="2000">
                <a:latin typeface="Times New Roman" pitchFamily="18" charset="0"/>
                <a:cs typeface="Times New Roman" pitchFamily="18" charset="0"/>
              </a:rPr>
              <a:t>Thứ tư ngày 20 tháng 1 năm 2016</a:t>
            </a:r>
            <a:br>
              <a:rPr lang="en-US" sz="2000">
                <a:latin typeface="Times New Roman" pitchFamily="18" charset="0"/>
                <a:cs typeface="Times New Roman" pitchFamily="18" charset="0"/>
              </a:rPr>
            </a:br>
            <a:r>
              <a:rPr lang="en-US" sz="2000">
                <a:latin typeface="Times New Roman" pitchFamily="18" charset="0"/>
                <a:cs typeface="Times New Roman" pitchFamily="18" charset="0"/>
              </a:rPr>
              <a:t>Toán </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1" nodeType="clickEffect">
                                  <p:stCondLst>
                                    <p:cond delay="0"/>
                                  </p:stCondLst>
                                  <p:childTnLst>
                                    <p:anim calcmode="lin" valueType="num">
                                      <p:cBhvr additive="base">
                                        <p:cTn id="6" dur="500"/>
                                        <p:tgtEl>
                                          <p:spTgt spid="11"/>
                                        </p:tgtEl>
                                        <p:attrNameLst>
                                          <p:attrName>ppt_x</p:attrName>
                                        </p:attrNameLst>
                                      </p:cBhvr>
                                      <p:tavLst>
                                        <p:tav tm="0">
                                          <p:val>
                                            <p:strVal val="ppt_x"/>
                                          </p:val>
                                        </p:tav>
                                        <p:tav tm="100000">
                                          <p:val>
                                            <p:strVal val="ppt_x"/>
                                          </p:val>
                                        </p:tav>
                                      </p:tavLst>
                                    </p:anim>
                                    <p:anim calcmode="lin" valueType="num">
                                      <p:cBhvr additive="base">
                                        <p:cTn id="7" dur="500"/>
                                        <p:tgtEl>
                                          <p:spTgt spid="11"/>
                                        </p:tgtEl>
                                        <p:attrNameLst>
                                          <p:attrName>ppt_y</p:attrName>
                                        </p:attrNameLst>
                                      </p:cBhvr>
                                      <p:tavLst>
                                        <p:tav tm="0">
                                          <p:val>
                                            <p:strVal val="ppt_y"/>
                                          </p:val>
                                        </p:tav>
                                        <p:tav tm="100000">
                                          <p:val>
                                            <p:strVal val="1+ppt_h/2"/>
                                          </p:val>
                                        </p:tav>
                                      </p:tavLst>
                                    </p:anim>
                                    <p:set>
                                      <p:cBhvr>
                                        <p:cTn id="8" dur="1" fill="hold">
                                          <p:stCondLst>
                                            <p:cond delay="499"/>
                                          </p:stCondLst>
                                        </p:cTn>
                                        <p:tgtEl>
                                          <p:spTgt spid="11"/>
                                        </p:tgtEl>
                                        <p:attrNameLst>
                                          <p:attrName>style.visibility</p:attrName>
                                        </p:attrNameLst>
                                      </p:cBhvr>
                                      <p:to>
                                        <p:strVal val="hidden"/>
                                      </p:to>
                                    </p:set>
                                  </p:childTnLst>
                                </p:cTn>
                              </p:par>
                              <p:par>
                                <p:cTn id="9" presetID="42" presetClass="entr" presetSubtype="0" fill="hold" nodeType="with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1000"/>
                                        <p:tgtEl>
                                          <p:spTgt spid="14"/>
                                        </p:tgtEl>
                                      </p:cBhvr>
                                    </p:animEffect>
                                    <p:anim calcmode="lin" valueType="num">
                                      <p:cBhvr>
                                        <p:cTn id="12" dur="1000" fill="hold"/>
                                        <p:tgtEl>
                                          <p:spTgt spid="14"/>
                                        </p:tgtEl>
                                        <p:attrNameLst>
                                          <p:attrName>ppt_x</p:attrName>
                                        </p:attrNameLst>
                                      </p:cBhvr>
                                      <p:tavLst>
                                        <p:tav tm="0">
                                          <p:val>
                                            <p:strVal val="#ppt_x"/>
                                          </p:val>
                                        </p:tav>
                                        <p:tav tm="100000">
                                          <p:val>
                                            <p:strVal val="#ppt_x"/>
                                          </p:val>
                                        </p:tav>
                                      </p:tavLst>
                                    </p:anim>
                                    <p:anim calcmode="lin" valueType="num">
                                      <p:cBhvr>
                                        <p:cTn id="13"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1"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extBox 3"/>
          <p:cNvSpPr txBox="1">
            <a:spLocks noChangeArrowheads="1"/>
          </p:cNvSpPr>
          <p:nvPr/>
        </p:nvSpPr>
        <p:spPr bwMode="auto">
          <a:xfrm>
            <a:off x="1889125" y="752475"/>
            <a:ext cx="5726113" cy="368300"/>
          </a:xfrm>
          <a:prstGeom prst="rect">
            <a:avLst/>
          </a:prstGeom>
          <a:noFill/>
          <a:ln w="9525">
            <a:noFill/>
            <a:miter lim="800000"/>
            <a:headEnd/>
            <a:tailEnd/>
          </a:ln>
        </p:spPr>
        <p:txBody>
          <a:bodyPr>
            <a:spAutoFit/>
          </a:bodyPr>
          <a:lstStyle/>
          <a:p>
            <a:pPr algn="ctr"/>
            <a:r>
              <a:rPr lang="en-US" b="1">
                <a:solidFill>
                  <a:srgbClr val="0070C0"/>
                </a:solidFill>
                <a:latin typeface="Times New Roman" pitchFamily="18" charset="0"/>
                <a:cs typeface="Times New Roman" pitchFamily="18" charset="0"/>
              </a:rPr>
              <a:t>PHÂN SỐ VÀ PHÉP CHIA SỐ TỰ NHIÊN </a:t>
            </a:r>
          </a:p>
        </p:txBody>
      </p:sp>
      <p:grpSp>
        <p:nvGrpSpPr>
          <p:cNvPr id="2" name="Group 1"/>
          <p:cNvGrpSpPr>
            <a:grpSpLocks/>
          </p:cNvGrpSpPr>
          <p:nvPr/>
        </p:nvGrpSpPr>
        <p:grpSpPr bwMode="auto">
          <a:xfrm>
            <a:off x="823913" y="2249488"/>
            <a:ext cx="7662862" cy="3175000"/>
            <a:chOff x="824456" y="2249907"/>
            <a:chExt cx="7662110" cy="3174764"/>
          </a:xfrm>
        </p:grpSpPr>
        <p:sp>
          <p:nvSpPr>
            <p:cNvPr id="6" name="Rectangle 5"/>
            <p:cNvSpPr>
              <a:spLocks noChangeArrowheads="1"/>
            </p:cNvSpPr>
            <p:nvPr/>
          </p:nvSpPr>
          <p:spPr bwMode="auto">
            <a:xfrm>
              <a:off x="824456" y="2249907"/>
              <a:ext cx="7646237" cy="1754057"/>
            </a:xfrm>
            <a:prstGeom prst="rect">
              <a:avLst/>
            </a:prstGeom>
            <a:solidFill>
              <a:schemeClr val="accent4">
                <a:lumMod val="20000"/>
                <a:lumOff val="80000"/>
              </a:schemeClr>
            </a:solidFill>
            <a:ln w="28575">
              <a:solidFill>
                <a:srgbClr val="0000CC"/>
              </a:solidFill>
              <a:miter lim="800000"/>
              <a:headEnd/>
              <a:tailEnd/>
            </a:ln>
            <a:effectLst/>
          </p:spPr>
          <p:txBody>
            <a:bodyPr>
              <a:spAutoFit/>
            </a:bodyPr>
            <a:lstStyle>
              <a:defPPr>
                <a:defRPr lang="en-US"/>
              </a:defPPr>
              <a:lvl1pPr algn="l" rtl="0" fontAlgn="base">
                <a:spcBef>
                  <a:spcPct val="0"/>
                </a:spcBef>
                <a:spcAft>
                  <a:spcPct val="0"/>
                </a:spcAft>
                <a:defRPr sz="2400" kern="1200">
                  <a:solidFill>
                    <a:schemeClr val="tx1"/>
                  </a:solidFill>
                  <a:latin typeface="Arial" charset="0"/>
                  <a:ea typeface="+mn-ea"/>
                  <a:cs typeface="+mn-cs"/>
                </a:defRPr>
              </a:lvl1pPr>
              <a:lvl2pPr marL="457200" algn="l" rtl="0" fontAlgn="base">
                <a:spcBef>
                  <a:spcPct val="0"/>
                </a:spcBef>
                <a:spcAft>
                  <a:spcPct val="0"/>
                </a:spcAft>
                <a:defRPr sz="2400" kern="1200">
                  <a:solidFill>
                    <a:schemeClr val="tx1"/>
                  </a:solidFill>
                  <a:latin typeface="Arial" charset="0"/>
                  <a:ea typeface="+mn-ea"/>
                  <a:cs typeface="+mn-cs"/>
                </a:defRPr>
              </a:lvl2pPr>
              <a:lvl3pPr marL="914400" algn="l" rtl="0" fontAlgn="base">
                <a:spcBef>
                  <a:spcPct val="0"/>
                </a:spcBef>
                <a:spcAft>
                  <a:spcPct val="0"/>
                </a:spcAft>
                <a:defRPr sz="2400" kern="1200">
                  <a:solidFill>
                    <a:schemeClr val="tx1"/>
                  </a:solidFill>
                  <a:latin typeface="Arial" charset="0"/>
                  <a:ea typeface="+mn-ea"/>
                  <a:cs typeface="+mn-cs"/>
                </a:defRPr>
              </a:lvl3pPr>
              <a:lvl4pPr marL="1371600" algn="l" rtl="0" fontAlgn="base">
                <a:spcBef>
                  <a:spcPct val="0"/>
                </a:spcBef>
                <a:spcAft>
                  <a:spcPct val="0"/>
                </a:spcAft>
                <a:defRPr sz="2400" kern="1200">
                  <a:solidFill>
                    <a:schemeClr val="tx1"/>
                  </a:solidFill>
                  <a:latin typeface="Arial" charset="0"/>
                  <a:ea typeface="+mn-ea"/>
                  <a:cs typeface="+mn-cs"/>
                </a:defRPr>
              </a:lvl4pPr>
              <a:lvl5pPr marL="1828800" algn="l"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pPr>
                <a:lnSpc>
                  <a:spcPct val="150000"/>
                </a:lnSpc>
                <a:spcBef>
                  <a:spcPct val="50000"/>
                </a:spcBef>
                <a:defRPr/>
              </a:pPr>
              <a:r>
                <a:rPr lang="en-US" smtClean="0"/>
                <a:t> Thương </a:t>
              </a:r>
              <a:r>
                <a:rPr lang="en-US"/>
                <a:t>của phép chia số tự nhiên cho số tự nhiên (khác 0) có thể viết thành một phân số, tử số là số bị chia và mẫu số là số chia</a:t>
              </a:r>
              <a:r>
                <a:rPr lang="en-US">
                  <a:solidFill>
                    <a:srgbClr val="0000CC"/>
                  </a:solidFill>
                </a:rPr>
                <a:t>. </a:t>
              </a:r>
            </a:p>
          </p:txBody>
        </p:sp>
        <p:sp>
          <p:nvSpPr>
            <p:cNvPr id="7" name="Rectangle 6"/>
            <p:cNvSpPr>
              <a:spLocks noChangeArrowheads="1"/>
            </p:cNvSpPr>
            <p:nvPr/>
          </p:nvSpPr>
          <p:spPr bwMode="auto">
            <a:xfrm>
              <a:off x="918109" y="4532562"/>
              <a:ext cx="7568457" cy="892109"/>
            </a:xfrm>
            <a:prstGeom prst="rect">
              <a:avLst/>
            </a:prstGeom>
            <a:solidFill>
              <a:schemeClr val="accent2">
                <a:lumMod val="20000"/>
                <a:lumOff val="80000"/>
              </a:schemeClr>
            </a:solidFill>
            <a:ln w="9525">
              <a:noFill/>
              <a:miter lim="800000"/>
              <a:headEnd/>
              <a:tailEnd/>
            </a:ln>
            <a:effectLst/>
          </p:spPr>
          <p:txBody>
            <a:bodyPr>
              <a:spAutoFit/>
            </a:bodyPr>
            <a:lstStyle/>
            <a:p>
              <a:pPr fontAlgn="auto">
                <a:spcBef>
                  <a:spcPct val="50000"/>
                </a:spcBef>
                <a:spcAft>
                  <a:spcPts val="0"/>
                </a:spcAft>
                <a:defRPr/>
              </a:pPr>
              <a:r>
                <a:rPr lang="en-US" sz="2400" i="1">
                  <a:latin typeface="Times New Roman" panose="02020603050405020304" pitchFamily="18" charset="0"/>
                  <a:cs typeface="Times New Roman" panose="02020603050405020304" pitchFamily="18" charset="0"/>
                </a:rPr>
                <a:t> Mọi số tự nhiên có thể viết thành một phân số có tử số là số tự  nhiên đó và mẫu số bằng 1</a:t>
              </a:r>
              <a:r>
                <a:rPr lang="en-US" sz="2800" i="1">
                  <a:latin typeface="+mn-lt"/>
                  <a:cs typeface="+mn-cs"/>
                </a:rPr>
                <a:t>.</a:t>
              </a:r>
              <a:endParaRPr lang="en-US" sz="2800" i="1">
                <a:latin typeface="+mn-lt"/>
                <a:cs typeface="+mn-cs"/>
              </a:endParaRPr>
            </a:p>
          </p:txBody>
        </p:sp>
      </p:grpSp>
      <p:sp>
        <p:nvSpPr>
          <p:cNvPr id="8" name="Rectangle 7"/>
          <p:cNvSpPr>
            <a:spLocks noChangeArrowheads="1"/>
          </p:cNvSpPr>
          <p:nvPr/>
        </p:nvSpPr>
        <p:spPr bwMode="auto">
          <a:xfrm>
            <a:off x="3419475" y="1649413"/>
            <a:ext cx="2455863" cy="461962"/>
          </a:xfrm>
          <a:prstGeom prst="rect">
            <a:avLst/>
          </a:prstGeom>
          <a:solidFill>
            <a:srgbClr val="FF0000"/>
          </a:solidFill>
          <a:ln w="9525">
            <a:noFill/>
            <a:miter lim="800000"/>
            <a:headEnd/>
            <a:tailEnd/>
          </a:ln>
        </p:spPr>
        <p:txBody>
          <a:bodyPr>
            <a:spAutoFit/>
          </a:bodyPr>
          <a:lstStyle/>
          <a:p>
            <a:pPr algn="ctr">
              <a:spcBef>
                <a:spcPct val="50000"/>
              </a:spcBef>
            </a:pPr>
            <a:r>
              <a:rPr lang="en-US" sz="2400" b="1">
                <a:solidFill>
                  <a:schemeClr val="bg1"/>
                </a:solidFill>
                <a:latin typeface="UVN Bach Tuyet"/>
                <a:cs typeface="Times New Roman" pitchFamily="18" charset="0"/>
              </a:rPr>
              <a:t>GHI NHỚ</a:t>
            </a:r>
            <a:endParaRPr lang="en-US" sz="2800" b="1">
              <a:solidFill>
                <a:schemeClr val="bg1"/>
              </a:solidFill>
              <a:latin typeface="UVN Bach Tuyet"/>
            </a:endParaRPr>
          </a:p>
        </p:txBody>
      </p:sp>
      <p:pic>
        <p:nvPicPr>
          <p:cNvPr id="27652" name="Picture 10" descr="http://worldartsme.com/images/window-with-curtains-clipart-1.jpg">
            <a:hlinkClick r:id="rId2" action="ppaction://hlinksldjump"/>
          </p:cNvPr>
          <p:cNvPicPr>
            <a:picLocks noChangeAspect="1" noChangeArrowheads="1"/>
          </p:cNvPicPr>
          <p:nvPr/>
        </p:nvPicPr>
        <p:blipFill>
          <a:blip r:embed="rId3"/>
          <a:srcRect/>
          <a:stretch>
            <a:fillRect/>
          </a:stretch>
        </p:blipFill>
        <p:spPr bwMode="auto">
          <a:xfrm>
            <a:off x="8210550" y="6280150"/>
            <a:ext cx="519113" cy="468313"/>
          </a:xfrm>
          <a:prstGeom prst="rect">
            <a:avLst/>
          </a:prstGeom>
          <a:noFill/>
          <a:ln w="9525">
            <a:noFill/>
            <a:miter lim="800000"/>
            <a:headEnd/>
            <a:tailEnd/>
          </a:ln>
        </p:spPr>
      </p:pic>
      <p:sp>
        <p:nvSpPr>
          <p:cNvPr id="27653" name="Title 1"/>
          <p:cNvSpPr>
            <a:spLocks noGrp="1"/>
          </p:cNvSpPr>
          <p:nvPr/>
        </p:nvSpPr>
        <p:spPr bwMode="auto">
          <a:xfrm>
            <a:off x="2584450" y="142875"/>
            <a:ext cx="4425950" cy="609600"/>
          </a:xfrm>
          <a:prstGeom prst="rect">
            <a:avLst/>
          </a:prstGeom>
          <a:noFill/>
          <a:ln w="9525">
            <a:noFill/>
            <a:miter lim="800000"/>
            <a:headEnd/>
            <a:tailEnd/>
          </a:ln>
        </p:spPr>
        <p:txBody>
          <a:bodyPr anchor="ctr"/>
          <a:lstStyle/>
          <a:p>
            <a:pPr algn="ctr"/>
            <a:r>
              <a:rPr lang="en-US" sz="2000">
                <a:latin typeface="Times New Roman" pitchFamily="18" charset="0"/>
                <a:cs typeface="Times New Roman" pitchFamily="18" charset="0"/>
              </a:rPr>
              <a:t>Thứ tư ngày 20 tháng 1 năm 2016</a:t>
            </a:r>
            <a:br>
              <a:rPr lang="en-US" sz="2000">
                <a:latin typeface="Times New Roman" pitchFamily="18" charset="0"/>
                <a:cs typeface="Times New Roman" pitchFamily="18" charset="0"/>
              </a:rPr>
            </a:br>
            <a:r>
              <a:rPr lang="en-US" sz="2000">
                <a:latin typeface="Times New Roman" pitchFamily="18" charset="0"/>
                <a:cs typeface="Times New Roman" pitchFamily="18" charset="0"/>
              </a:rPr>
              <a:t>Toán </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par>
                                <p:cTn id="10" presetID="23" presetClass="emph" presetSubtype="0" repeatCount="indefinite" fill="hold" grpId="0" nodeType="withEffect">
                                  <p:stCondLst>
                                    <p:cond delay="300"/>
                                  </p:stCondLst>
                                  <p:childTnLst>
                                    <p:animClr clrSpc="hsl" dir="cw">
                                      <p:cBhvr override="childStyle">
                                        <p:cTn id="11" dur="5500" fill="hold"/>
                                        <p:tgtEl>
                                          <p:spTgt spid="8"/>
                                        </p:tgtEl>
                                        <p:attrNameLst>
                                          <p:attrName>style.color</p:attrName>
                                        </p:attrNameLst>
                                      </p:cBhvr>
                                      <p:by>
                                        <p:hsl h="10842353" s="0" l="0"/>
                                      </p:by>
                                    </p:animClr>
                                    <p:animClr clrSpc="hsl" dir="cw">
                                      <p:cBhvr>
                                        <p:cTn id="12" dur="5500" fill="hold"/>
                                        <p:tgtEl>
                                          <p:spTgt spid="8"/>
                                        </p:tgtEl>
                                        <p:attrNameLst>
                                          <p:attrName>fillcolor</p:attrName>
                                        </p:attrNameLst>
                                      </p:cBhvr>
                                      <p:by>
                                        <p:hsl h="10842353" s="0" l="0"/>
                                      </p:by>
                                    </p:animClr>
                                    <p:animClr clrSpc="hsl" dir="cw">
                                      <p:cBhvr>
                                        <p:cTn id="13" dur="5500" fill="hold"/>
                                        <p:tgtEl>
                                          <p:spTgt spid="8"/>
                                        </p:tgtEl>
                                        <p:attrNameLst>
                                          <p:attrName>stroke.color</p:attrName>
                                        </p:attrNameLst>
                                      </p:cBhvr>
                                      <p:by>
                                        <p:hsl h="10842353" s="0" l="0"/>
                                      </p:by>
                                    </p:animClr>
                                    <p:set>
                                      <p:cBhvr>
                                        <p:cTn id="14" dur="5500" fill="hold"/>
                                        <p:tgtEl>
                                          <p:spTgt spid="8"/>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3" name="Picture 8" descr="http://cliparts.co/cliparts/LTd/o46/LTdo46AT4.png"/>
          <p:cNvPicPr>
            <a:picLocks noChangeAspect="1" noChangeArrowheads="1"/>
          </p:cNvPicPr>
          <p:nvPr/>
        </p:nvPicPr>
        <p:blipFill>
          <a:blip r:embed="rId2"/>
          <a:srcRect l="22105" t="3355" r="38263" b="26973"/>
          <a:stretch>
            <a:fillRect/>
          </a:stretch>
        </p:blipFill>
        <p:spPr bwMode="auto">
          <a:xfrm>
            <a:off x="854075" y="1484313"/>
            <a:ext cx="3019425" cy="4248150"/>
          </a:xfrm>
          <a:prstGeom prst="rect">
            <a:avLst/>
          </a:prstGeom>
          <a:noFill/>
          <a:ln w="9525">
            <a:noFill/>
            <a:miter lim="800000"/>
            <a:headEnd/>
            <a:tailEnd/>
          </a:ln>
        </p:spPr>
      </p:pic>
      <p:sp>
        <p:nvSpPr>
          <p:cNvPr id="2" name="Title 1"/>
          <p:cNvSpPr>
            <a:spLocks noGrp="1"/>
          </p:cNvSpPr>
          <p:nvPr>
            <p:ph type="title"/>
          </p:nvPr>
        </p:nvSpPr>
        <p:spPr>
          <a:xfrm>
            <a:off x="1079500" y="4097338"/>
            <a:ext cx="1155700" cy="849312"/>
          </a:xfrm>
        </p:spPr>
        <p:txBody>
          <a:bodyPr rtlCol="0">
            <a:normAutofit/>
          </a:bodyPr>
          <a:lstStyle/>
          <a:p>
            <a:pPr fontAlgn="auto">
              <a:spcAft>
                <a:spcPts val="0"/>
              </a:spcAft>
              <a:defRPr/>
            </a:pPr>
            <a:r>
              <a:rPr lang="en-US" sz="4800" smtClean="0">
                <a:solidFill>
                  <a:schemeClr val="tx1">
                    <a:lumMod val="95000"/>
                    <a:lumOff val="5000"/>
                  </a:schemeClr>
                </a:solidFill>
                <a:latin typeface="UVN Huong Que Nang" panose="020E0804040705030404" pitchFamily="34" charset="0"/>
              </a:rPr>
              <a:t> Bí  </a:t>
            </a:r>
            <a:endParaRPr lang="en-US" sz="4800">
              <a:solidFill>
                <a:schemeClr val="tx1">
                  <a:lumMod val="95000"/>
                  <a:lumOff val="5000"/>
                </a:schemeClr>
              </a:solidFill>
              <a:latin typeface="UVN Huong Que Nang" panose="020E0804040705030404" pitchFamily="34" charset="0"/>
            </a:endParaRPr>
          </a:p>
        </p:txBody>
      </p:sp>
      <p:sp>
        <p:nvSpPr>
          <p:cNvPr id="3" name="Content Placeholder 2"/>
          <p:cNvSpPr>
            <a:spLocks noGrp="1"/>
          </p:cNvSpPr>
          <p:nvPr>
            <p:ph idx="1"/>
          </p:nvPr>
        </p:nvSpPr>
        <p:spPr>
          <a:xfrm>
            <a:off x="4411663" y="690563"/>
            <a:ext cx="4403725" cy="4278312"/>
          </a:xfrm>
          <a:solidFill>
            <a:schemeClr val="accent4">
              <a:lumMod val="20000"/>
              <a:lumOff val="80000"/>
            </a:schemeClr>
          </a:solidFill>
        </p:spPr>
        <p:txBody>
          <a:bodyPr/>
          <a:lstStyle/>
          <a:p>
            <a:pPr marL="0" indent="0" algn="ctr" fontAlgn="auto">
              <a:spcAft>
                <a:spcPts val="0"/>
              </a:spcAft>
              <a:buFont typeface="Arial" panose="020B0604020202020204" pitchFamily="34" charset="0"/>
              <a:buNone/>
              <a:defRPr/>
            </a:pPr>
            <a:r>
              <a:rPr lang="en-US" smtClean="0"/>
              <a:t>Luật chơi: </a:t>
            </a:r>
          </a:p>
          <a:p>
            <a:pPr algn="just" fontAlgn="auto">
              <a:lnSpc>
                <a:spcPct val="150000"/>
              </a:lnSpc>
              <a:spcAft>
                <a:spcPts val="0"/>
              </a:spcAft>
              <a:buFont typeface="Arial" panose="020B0604020202020204" pitchFamily="34" charset="0"/>
              <a:buChar char="•"/>
              <a:defRPr/>
            </a:pPr>
            <a:r>
              <a:rPr lang="en-US" smtClean="0"/>
              <a:t>Dành cho 2 đội chơi, mỗi đội có 3 thành viên. Mỗi đội chỉ được đưa ra một đáp án duy nhất cho mỗi ô cửa. Trả lời đúng mỗi ô cửa được tính 1 điểm. Kết thúc cuộc chơi đội nào nhiều điểm hơn thì thắng cuộc.</a:t>
            </a:r>
          </a:p>
          <a:p>
            <a:pPr marL="0" indent="0" algn="ctr" fontAlgn="auto">
              <a:spcAft>
                <a:spcPts val="0"/>
              </a:spcAft>
              <a:buFont typeface="Arial" panose="020B0604020202020204" pitchFamily="34" charset="0"/>
              <a:buNone/>
              <a:defRPr/>
            </a:pPr>
            <a:r>
              <a:rPr lang="en-US"/>
              <a:t> </a:t>
            </a:r>
            <a:r>
              <a:rPr lang="en-US" i="1" smtClean="0"/>
              <a:t>Chúc 2 đội may mắn !</a:t>
            </a:r>
          </a:p>
        </p:txBody>
      </p:sp>
      <p:sp>
        <p:nvSpPr>
          <p:cNvPr id="8" name="Title 1"/>
          <p:cNvSpPr txBox="1">
            <a:spLocks/>
          </p:cNvSpPr>
          <p:nvPr/>
        </p:nvSpPr>
        <p:spPr>
          <a:xfrm>
            <a:off x="2376488" y="3740150"/>
            <a:ext cx="1331912" cy="882650"/>
          </a:xfrm>
          <a:prstGeom prst="rect">
            <a:avLst/>
          </a:prstGeom>
        </p:spPr>
        <p:txBody>
          <a:bodyPr anchor="ctr">
            <a:normAutofit fontScale="85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fontAlgn="auto">
              <a:spcAft>
                <a:spcPts val="0"/>
              </a:spcAft>
              <a:defRPr/>
            </a:pPr>
            <a:r>
              <a:rPr lang="en-US" sz="4800" smtClean="0">
                <a:solidFill>
                  <a:schemeClr val="tx1">
                    <a:lumMod val="95000"/>
                    <a:lumOff val="5000"/>
                  </a:schemeClr>
                </a:solidFill>
                <a:latin typeface="UVN Huong Que Nang" panose="020E0804040705030404" pitchFamily="34" charset="0"/>
              </a:rPr>
              <a:t> Mật</a:t>
            </a:r>
            <a:endParaRPr lang="en-US" sz="4800">
              <a:solidFill>
                <a:schemeClr val="tx1">
                  <a:lumMod val="95000"/>
                  <a:lumOff val="5000"/>
                </a:schemeClr>
              </a:solidFill>
              <a:latin typeface="UVN Huong Que Nang" panose="020E0804040705030404" pitchFamily="34" charset="0"/>
            </a:endParaRPr>
          </a:p>
        </p:txBody>
      </p:sp>
      <p:sp>
        <p:nvSpPr>
          <p:cNvPr id="9" name="Title 1"/>
          <p:cNvSpPr txBox="1">
            <a:spLocks/>
          </p:cNvSpPr>
          <p:nvPr/>
        </p:nvSpPr>
        <p:spPr>
          <a:xfrm>
            <a:off x="2376488" y="2241550"/>
            <a:ext cx="1331912" cy="565150"/>
          </a:xfrm>
          <a:prstGeom prst="rect">
            <a:avLst/>
          </a:prstGeom>
        </p:spPr>
        <p:txBody>
          <a:bodyPr anchor="ctr">
            <a:normAutofit fontScale="9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fontAlgn="auto">
              <a:spcAft>
                <a:spcPts val="0"/>
              </a:spcAft>
              <a:defRPr/>
            </a:pPr>
            <a:r>
              <a:rPr lang="en-US" sz="4800" smtClean="0">
                <a:solidFill>
                  <a:schemeClr val="tx1">
                    <a:lumMod val="95000"/>
                    <a:lumOff val="5000"/>
                  </a:schemeClr>
                </a:solidFill>
                <a:latin typeface="UVN Huong Que Nang" panose="020E0804040705030404" pitchFamily="34" charset="0"/>
              </a:rPr>
              <a:t> Cửa </a:t>
            </a:r>
            <a:endParaRPr lang="en-US" sz="4800">
              <a:solidFill>
                <a:schemeClr val="tx1">
                  <a:lumMod val="95000"/>
                  <a:lumOff val="5000"/>
                </a:schemeClr>
              </a:solidFill>
              <a:latin typeface="UVN Huong Que Nang" panose="020E0804040705030404" pitchFamily="34" charset="0"/>
            </a:endParaRPr>
          </a:p>
        </p:txBody>
      </p:sp>
      <p:sp>
        <p:nvSpPr>
          <p:cNvPr id="10" name="Title 1"/>
          <p:cNvSpPr txBox="1">
            <a:spLocks/>
          </p:cNvSpPr>
          <p:nvPr/>
        </p:nvSpPr>
        <p:spPr>
          <a:xfrm>
            <a:off x="1481138" y="2279650"/>
            <a:ext cx="696912" cy="1022350"/>
          </a:xfrm>
          <a:prstGeom prst="rect">
            <a:avLst/>
          </a:prstGeom>
        </p:spPr>
        <p:txBody>
          <a:bodyPr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fontAlgn="auto">
              <a:spcAft>
                <a:spcPts val="0"/>
              </a:spcAft>
              <a:defRPr/>
            </a:pPr>
            <a:r>
              <a:rPr lang="en-US" sz="4800" smtClean="0">
                <a:solidFill>
                  <a:schemeClr val="tx1">
                    <a:lumMod val="95000"/>
                    <a:lumOff val="5000"/>
                  </a:schemeClr>
                </a:solidFill>
                <a:latin typeface="UVN Huong Que Nang" panose="020E0804040705030404" pitchFamily="34" charset="0"/>
              </a:rPr>
              <a:t>Ô  </a:t>
            </a:r>
            <a:endParaRPr lang="en-US" sz="4800">
              <a:solidFill>
                <a:schemeClr val="tx1">
                  <a:lumMod val="95000"/>
                  <a:lumOff val="5000"/>
                </a:schemeClr>
              </a:solidFill>
              <a:latin typeface="UVN Huong Que Nang" panose="020E0804040705030404" pitchFamily="34" charset="0"/>
            </a:endParaRPr>
          </a:p>
        </p:txBody>
      </p:sp>
      <p:pic>
        <p:nvPicPr>
          <p:cNvPr id="17420" name="Picture 12" descr="http://images.clipartpanda.com/pupil-clipart-happy_pencil_Clip_Art.png"/>
          <p:cNvPicPr>
            <a:picLocks noChangeAspect="1" noChangeArrowheads="1"/>
          </p:cNvPicPr>
          <p:nvPr/>
        </p:nvPicPr>
        <p:blipFill>
          <a:blip r:embed="rId3"/>
          <a:srcRect/>
          <a:stretch>
            <a:fillRect/>
          </a:stretch>
        </p:blipFill>
        <p:spPr bwMode="auto">
          <a:xfrm>
            <a:off x="-87313" y="85725"/>
            <a:ext cx="2406651" cy="2406650"/>
          </a:xfrm>
          <a:prstGeom prst="rect">
            <a:avLst/>
          </a:prstGeom>
          <a:noFill/>
          <a:ln w="9525">
            <a:noFill/>
            <a:miter lim="800000"/>
            <a:headEnd/>
            <a:tailEnd/>
          </a:ln>
        </p:spPr>
      </p:pic>
      <p:pic>
        <p:nvPicPr>
          <p:cNvPr id="28680" name="Picture 14" descr="Little girl cartoon studying "/>
          <p:cNvPicPr>
            <a:picLocks noChangeAspect="1" noChangeArrowheads="1"/>
          </p:cNvPicPr>
          <p:nvPr/>
        </p:nvPicPr>
        <p:blipFill>
          <a:blip r:embed="rId4"/>
          <a:srcRect/>
          <a:stretch>
            <a:fillRect/>
          </a:stretch>
        </p:blipFill>
        <p:spPr bwMode="auto">
          <a:xfrm>
            <a:off x="3468688" y="5160963"/>
            <a:ext cx="1885950" cy="1697037"/>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17420"/>
                                        </p:tgtEl>
                                        <p:attrNameLst>
                                          <p:attrName>r</p:attrName>
                                        </p:attrNameLst>
                                      </p:cBhvr>
                                    </p:animRot>
                                    <p:animRot by="-240000">
                                      <p:cBhvr>
                                        <p:cTn id="7" dur="200" fill="hold">
                                          <p:stCondLst>
                                            <p:cond delay="200"/>
                                          </p:stCondLst>
                                        </p:cTn>
                                        <p:tgtEl>
                                          <p:spTgt spid="17420"/>
                                        </p:tgtEl>
                                        <p:attrNameLst>
                                          <p:attrName>r</p:attrName>
                                        </p:attrNameLst>
                                      </p:cBhvr>
                                    </p:animRot>
                                    <p:animRot by="240000">
                                      <p:cBhvr>
                                        <p:cTn id="8" dur="200" fill="hold">
                                          <p:stCondLst>
                                            <p:cond delay="400"/>
                                          </p:stCondLst>
                                        </p:cTn>
                                        <p:tgtEl>
                                          <p:spTgt spid="17420"/>
                                        </p:tgtEl>
                                        <p:attrNameLst>
                                          <p:attrName>r</p:attrName>
                                        </p:attrNameLst>
                                      </p:cBhvr>
                                    </p:animRot>
                                    <p:animRot by="-240000">
                                      <p:cBhvr>
                                        <p:cTn id="9" dur="200" fill="hold">
                                          <p:stCondLst>
                                            <p:cond delay="600"/>
                                          </p:stCondLst>
                                        </p:cTn>
                                        <p:tgtEl>
                                          <p:spTgt spid="17420"/>
                                        </p:tgtEl>
                                        <p:attrNameLst>
                                          <p:attrName>r</p:attrName>
                                        </p:attrNameLst>
                                      </p:cBhvr>
                                    </p:animRot>
                                    <p:animRot by="120000">
                                      <p:cBhvr>
                                        <p:cTn id="10" dur="200" fill="hold">
                                          <p:stCondLst>
                                            <p:cond delay="800"/>
                                          </p:stCondLst>
                                        </p:cTn>
                                        <p:tgtEl>
                                          <p:spTgt spid="1742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41588" y="273050"/>
            <a:ext cx="4271962" cy="1062038"/>
          </a:xfrm>
        </p:spPr>
        <p:txBody>
          <a:bodyPr/>
          <a:lstStyle/>
          <a:p>
            <a:pPr algn="ctr"/>
            <a:r>
              <a:rPr lang="en-US" sz="5400" smtClean="0">
                <a:solidFill>
                  <a:srgbClr val="FF0000"/>
                </a:solidFill>
                <a:latin typeface="StarsStripes"/>
              </a:rPr>
              <a:t>Ô Cửa Bí Mật</a:t>
            </a:r>
          </a:p>
        </p:txBody>
      </p:sp>
      <p:sp>
        <p:nvSpPr>
          <p:cNvPr id="5" name="TextBox 4"/>
          <p:cNvSpPr txBox="1">
            <a:spLocks noRot="1" noChangeAspect="1" noMove="1" noResize="1" noEditPoints="1" noAdjustHandles="1" noChangeArrowheads="1" noChangeShapeType="1" noTextEdit="1"/>
          </p:cNvSpPr>
          <p:nvPr/>
        </p:nvSpPr>
        <p:spPr>
          <a:xfrm>
            <a:off x="5340517" y="2913997"/>
            <a:ext cx="850782" cy="1054071"/>
          </a:xfrm>
          <a:prstGeom prst="rect">
            <a:avLst/>
          </a:prstGeom>
          <a:blipFill rotWithShape="0">
            <a:blip r:embed="rId2"/>
            <a:stretch>
              <a:fillRect/>
            </a:stretch>
          </a:blipFill>
        </p:spPr>
        <p:txBody>
          <a:bodyPr/>
          <a:lstStyle/>
          <a:p>
            <a:pPr fontAlgn="auto">
              <a:spcBef>
                <a:spcPts val="0"/>
              </a:spcBef>
              <a:spcAft>
                <a:spcPts val="0"/>
              </a:spcAft>
              <a:defRPr/>
            </a:pPr>
            <a:r>
              <a:rPr lang="en-US">
                <a:noFill/>
                <a:latin typeface="+mn-lt"/>
                <a:cs typeface="+mn-cs"/>
              </a:rPr>
              <a:t> </a:t>
            </a:r>
          </a:p>
        </p:txBody>
      </p:sp>
      <p:sp>
        <p:nvSpPr>
          <p:cNvPr id="29699" name="TextBox 5"/>
          <p:cNvSpPr txBox="1">
            <a:spLocks noChangeArrowheads="1"/>
          </p:cNvSpPr>
          <p:nvPr/>
        </p:nvSpPr>
        <p:spPr bwMode="auto">
          <a:xfrm>
            <a:off x="1166813" y="3217863"/>
            <a:ext cx="2065337" cy="708025"/>
          </a:xfrm>
          <a:prstGeom prst="rect">
            <a:avLst/>
          </a:prstGeom>
          <a:solidFill>
            <a:srgbClr val="92D050"/>
          </a:solidFill>
          <a:ln w="9525">
            <a:noFill/>
            <a:miter lim="800000"/>
            <a:headEnd/>
            <a:tailEnd/>
          </a:ln>
        </p:spPr>
        <p:txBody>
          <a:bodyPr>
            <a:spAutoFit/>
          </a:bodyPr>
          <a:lstStyle/>
          <a:p>
            <a:pPr algn="ctr"/>
            <a:r>
              <a:rPr lang="en-US" sz="4000">
                <a:latin typeface="Calibri" pitchFamily="34" charset="0"/>
              </a:rPr>
              <a:t>8 : 10</a:t>
            </a:r>
          </a:p>
        </p:txBody>
      </p:sp>
      <p:pic>
        <p:nvPicPr>
          <p:cNvPr id="16386" name="Picture 2" descr="http://www.artvex.com/content/Clip_Art/Household/Windows_and_Curtains/0011340.gif"/>
          <p:cNvPicPr>
            <a:picLocks noChangeAspect="1" noChangeArrowheads="1"/>
          </p:cNvPicPr>
          <p:nvPr/>
        </p:nvPicPr>
        <p:blipFill>
          <a:blip r:embed="rId3"/>
          <a:srcRect/>
          <a:stretch>
            <a:fillRect/>
          </a:stretch>
        </p:blipFill>
        <p:spPr bwMode="auto">
          <a:xfrm>
            <a:off x="4678363" y="1989138"/>
            <a:ext cx="2957512" cy="3163887"/>
          </a:xfrm>
          <a:prstGeom prst="rect">
            <a:avLst/>
          </a:prstGeom>
          <a:noFill/>
          <a:ln w="9525">
            <a:noFill/>
            <a:miter lim="800000"/>
            <a:headEnd/>
            <a:tailEnd/>
          </a:ln>
        </p:spPr>
      </p:pic>
      <p:sp>
        <p:nvSpPr>
          <p:cNvPr id="3" name="Equal 2"/>
          <p:cNvSpPr/>
          <p:nvPr/>
        </p:nvSpPr>
        <p:spPr>
          <a:xfrm>
            <a:off x="3787775" y="3241675"/>
            <a:ext cx="890588" cy="544513"/>
          </a:xfrm>
          <a:prstGeom prst="mathEqual">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solidFill>
                <a:schemeClr val="tx1"/>
              </a:solidFill>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6" presetClass="emph" presetSubtype="0" repeatCount="indefinite" fill="hold" grpId="0" nodeType="withEffect">
                                  <p:stCondLst>
                                    <p:cond delay="0"/>
                                  </p:stCondLst>
                                  <p:iterate type="lt">
                                    <p:tmPct val="10000"/>
                                  </p:iterate>
                                  <p:childTnLst>
                                    <p:animScale>
                                      <p:cBhvr>
                                        <p:cTn id="6" dur="250" autoRev="1" fill="hold">
                                          <p:stCondLst>
                                            <p:cond delay="0"/>
                                          </p:stCondLst>
                                        </p:cTn>
                                        <p:tgtEl>
                                          <p:spTgt spid="2"/>
                                        </p:tgtEl>
                                      </p:cBhvr>
                                      <p:to x="80000" y="100000"/>
                                    </p:animScale>
                                    <p:anim by="(#ppt_w*0.10)" calcmode="lin" valueType="num">
                                      <p:cBhvr>
                                        <p:cTn id="7" dur="250" autoRev="1" fill="hold">
                                          <p:stCondLst>
                                            <p:cond delay="0"/>
                                          </p:stCondLst>
                                        </p:cTn>
                                        <p:tgtEl>
                                          <p:spTgt spid="2"/>
                                        </p:tgtEl>
                                        <p:attrNameLst>
                                          <p:attrName>ppt_x</p:attrName>
                                        </p:attrNameLst>
                                      </p:cBhvr>
                                    </p:anim>
                                    <p:anim by="(-#ppt_w*0.10)" calcmode="lin" valueType="num">
                                      <p:cBhvr>
                                        <p:cTn id="8" dur="250" autoRev="1" fill="hold">
                                          <p:stCondLst>
                                            <p:cond delay="0"/>
                                          </p:stCondLst>
                                        </p:cTn>
                                        <p:tgtEl>
                                          <p:spTgt spid="2"/>
                                        </p:tgtEl>
                                        <p:attrNameLst>
                                          <p:attrName>ppt_y</p:attrName>
                                        </p:attrNameLst>
                                      </p:cBhvr>
                                    </p:anim>
                                    <p:animRot by="-480000">
                                      <p:cBhvr>
                                        <p:cTn id="9" dur="250" autoRev="1" fill="hold">
                                          <p:stCondLst>
                                            <p:cond delay="0"/>
                                          </p:stCondLst>
                                        </p:cTn>
                                        <p:tgtEl>
                                          <p:spTgt spid="2"/>
                                        </p:tgtEl>
                                        <p:attrNameLst>
                                          <p:attrName>r</p:attrName>
                                        </p:attrNameLst>
                                      </p:cBhvr>
                                    </p:animRot>
                                  </p:childTnLst>
                                </p:cTn>
                              </p:par>
                            </p:childTnLst>
                          </p:cTn>
                        </p:par>
                      </p:childTnLst>
                    </p:cTn>
                  </p:par>
                  <p:par>
                    <p:cTn id="10" fill="hold">
                      <p:stCondLst>
                        <p:cond delay="indefinite"/>
                      </p:stCondLst>
                      <p:childTnLst>
                        <p:par>
                          <p:cTn id="11" fill="hold">
                            <p:stCondLst>
                              <p:cond delay="0"/>
                            </p:stCondLst>
                            <p:childTnLst>
                              <p:par>
                                <p:cTn id="12" presetID="42" presetClass="exit" presetSubtype="0" fill="hold" nodeType="clickEffect">
                                  <p:stCondLst>
                                    <p:cond delay="0"/>
                                  </p:stCondLst>
                                  <p:childTnLst>
                                    <p:animEffect transition="out" filter="fade">
                                      <p:cBhvr>
                                        <p:cTn id="13" dur="1000"/>
                                        <p:tgtEl>
                                          <p:spTgt spid="16386"/>
                                        </p:tgtEl>
                                      </p:cBhvr>
                                    </p:animEffect>
                                    <p:anim calcmode="lin" valueType="num">
                                      <p:cBhvr>
                                        <p:cTn id="14" dur="1000"/>
                                        <p:tgtEl>
                                          <p:spTgt spid="16386"/>
                                        </p:tgtEl>
                                        <p:attrNameLst>
                                          <p:attrName>ppt_x</p:attrName>
                                        </p:attrNameLst>
                                      </p:cBhvr>
                                      <p:tavLst>
                                        <p:tav tm="0">
                                          <p:val>
                                            <p:strVal val="ppt_x"/>
                                          </p:val>
                                        </p:tav>
                                        <p:tav tm="100000">
                                          <p:val>
                                            <p:strVal val="ppt_x"/>
                                          </p:val>
                                        </p:tav>
                                      </p:tavLst>
                                    </p:anim>
                                    <p:anim calcmode="lin" valueType="num">
                                      <p:cBhvr>
                                        <p:cTn id="15" dur="1000"/>
                                        <p:tgtEl>
                                          <p:spTgt spid="16386"/>
                                        </p:tgtEl>
                                        <p:attrNameLst>
                                          <p:attrName>ppt_y</p:attrName>
                                        </p:attrNameLst>
                                      </p:cBhvr>
                                      <p:tavLst>
                                        <p:tav tm="0">
                                          <p:val>
                                            <p:strVal val="ppt_y"/>
                                          </p:val>
                                        </p:tav>
                                        <p:tav tm="100000">
                                          <p:val>
                                            <p:strVal val="ppt_y+.1"/>
                                          </p:val>
                                        </p:tav>
                                      </p:tavLst>
                                    </p:anim>
                                    <p:set>
                                      <p:cBhvr>
                                        <p:cTn id="16" dur="1" fill="hold">
                                          <p:stCondLst>
                                            <p:cond delay="999"/>
                                          </p:stCondLst>
                                        </p:cTn>
                                        <p:tgtEl>
                                          <p:spTgt spid="1638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66975" y="265113"/>
            <a:ext cx="4722813" cy="1060450"/>
          </a:xfrm>
        </p:spPr>
        <p:txBody>
          <a:bodyPr/>
          <a:lstStyle/>
          <a:p>
            <a:pPr algn="ctr"/>
            <a:r>
              <a:rPr lang="en-US" sz="6000" smtClean="0">
                <a:solidFill>
                  <a:srgbClr val="FF0000"/>
                </a:solidFill>
                <a:latin typeface="StarsStripes"/>
              </a:rPr>
              <a:t>Ô Cửa Bí Mật</a:t>
            </a:r>
          </a:p>
        </p:txBody>
      </p:sp>
      <p:sp>
        <p:nvSpPr>
          <p:cNvPr id="30722" name="TextBox 6"/>
          <p:cNvSpPr txBox="1">
            <a:spLocks noChangeArrowheads="1"/>
          </p:cNvSpPr>
          <p:nvPr/>
        </p:nvSpPr>
        <p:spPr bwMode="auto">
          <a:xfrm>
            <a:off x="1600200" y="3040063"/>
            <a:ext cx="1733550" cy="708025"/>
          </a:xfrm>
          <a:prstGeom prst="rect">
            <a:avLst/>
          </a:prstGeom>
          <a:solidFill>
            <a:srgbClr val="FF0000"/>
          </a:solidFill>
          <a:ln w="9525">
            <a:noFill/>
            <a:miter lim="800000"/>
            <a:headEnd/>
            <a:tailEnd/>
          </a:ln>
        </p:spPr>
        <p:txBody>
          <a:bodyPr>
            <a:spAutoFit/>
          </a:bodyPr>
          <a:lstStyle/>
          <a:p>
            <a:pPr algn="ctr"/>
            <a:r>
              <a:rPr lang="en-US" sz="4000">
                <a:latin typeface="Calibri" pitchFamily="34" charset="0"/>
              </a:rPr>
              <a:t>2016</a:t>
            </a:r>
          </a:p>
        </p:txBody>
      </p:sp>
      <p:sp>
        <p:nvSpPr>
          <p:cNvPr id="9" name="TextBox 8"/>
          <p:cNvSpPr txBox="1">
            <a:spLocks noRot="1" noChangeAspect="1" noMove="1" noResize="1" noEditPoints="1" noAdjustHandles="1" noChangeArrowheads="1" noChangeShapeType="1" noTextEdit="1"/>
          </p:cNvSpPr>
          <p:nvPr/>
        </p:nvSpPr>
        <p:spPr>
          <a:xfrm>
            <a:off x="5364139" y="2799118"/>
            <a:ext cx="1226628" cy="1129733"/>
          </a:xfrm>
          <a:prstGeom prst="rect">
            <a:avLst/>
          </a:prstGeom>
          <a:blipFill rotWithShape="0">
            <a:blip r:embed="rId2"/>
            <a:stretch>
              <a:fillRect/>
            </a:stretch>
          </a:blipFill>
        </p:spPr>
        <p:txBody>
          <a:bodyPr/>
          <a:lstStyle/>
          <a:p>
            <a:pPr fontAlgn="auto">
              <a:spcBef>
                <a:spcPts val="0"/>
              </a:spcBef>
              <a:spcAft>
                <a:spcPts val="0"/>
              </a:spcAft>
              <a:defRPr/>
            </a:pPr>
            <a:r>
              <a:rPr lang="en-US">
                <a:noFill/>
                <a:latin typeface="+mn-lt"/>
                <a:cs typeface="+mn-cs"/>
              </a:rPr>
              <a:t> </a:t>
            </a:r>
          </a:p>
        </p:txBody>
      </p:sp>
      <p:pic>
        <p:nvPicPr>
          <p:cNvPr id="16390" name="Picture 6" descr="http://images.clipartpanda.com/window-clipart-window4.png"/>
          <p:cNvPicPr>
            <a:picLocks noChangeAspect="1" noChangeArrowheads="1"/>
          </p:cNvPicPr>
          <p:nvPr/>
        </p:nvPicPr>
        <p:blipFill>
          <a:blip r:embed="rId3"/>
          <a:srcRect/>
          <a:stretch>
            <a:fillRect/>
          </a:stretch>
        </p:blipFill>
        <p:spPr bwMode="auto">
          <a:xfrm>
            <a:off x="4711700" y="1708150"/>
            <a:ext cx="2530475" cy="3373438"/>
          </a:xfrm>
          <a:prstGeom prst="rect">
            <a:avLst/>
          </a:prstGeom>
          <a:noFill/>
          <a:ln w="9525">
            <a:noFill/>
            <a:miter lim="800000"/>
            <a:headEnd/>
            <a:tailEnd/>
          </a:ln>
        </p:spPr>
      </p:pic>
      <p:sp>
        <p:nvSpPr>
          <p:cNvPr id="19" name="Equal 18"/>
          <p:cNvSpPr/>
          <p:nvPr/>
        </p:nvSpPr>
        <p:spPr>
          <a:xfrm>
            <a:off x="3767138" y="3122613"/>
            <a:ext cx="890587" cy="544512"/>
          </a:xfrm>
          <a:prstGeom prst="mathEqual">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solidFill>
                <a:schemeClr val="tx1"/>
              </a:solidFill>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6" presetClass="emph" presetSubtype="0" repeatCount="indefinite" fill="hold" grpId="0" nodeType="withEffect">
                                  <p:stCondLst>
                                    <p:cond delay="0"/>
                                  </p:stCondLst>
                                  <p:iterate type="lt">
                                    <p:tmPct val="10000"/>
                                  </p:iterate>
                                  <p:childTnLst>
                                    <p:animScale>
                                      <p:cBhvr>
                                        <p:cTn id="6" dur="250" autoRev="1" fill="hold">
                                          <p:stCondLst>
                                            <p:cond delay="0"/>
                                          </p:stCondLst>
                                        </p:cTn>
                                        <p:tgtEl>
                                          <p:spTgt spid="2"/>
                                        </p:tgtEl>
                                      </p:cBhvr>
                                      <p:to x="80000" y="100000"/>
                                    </p:animScale>
                                    <p:anim by="(#ppt_w*0.10)" calcmode="lin" valueType="num">
                                      <p:cBhvr>
                                        <p:cTn id="7" dur="250" autoRev="1" fill="hold">
                                          <p:stCondLst>
                                            <p:cond delay="0"/>
                                          </p:stCondLst>
                                        </p:cTn>
                                        <p:tgtEl>
                                          <p:spTgt spid="2"/>
                                        </p:tgtEl>
                                        <p:attrNameLst>
                                          <p:attrName>ppt_x</p:attrName>
                                        </p:attrNameLst>
                                      </p:cBhvr>
                                    </p:anim>
                                    <p:anim by="(-#ppt_w*0.10)" calcmode="lin" valueType="num">
                                      <p:cBhvr>
                                        <p:cTn id="8" dur="250" autoRev="1" fill="hold">
                                          <p:stCondLst>
                                            <p:cond delay="0"/>
                                          </p:stCondLst>
                                        </p:cTn>
                                        <p:tgtEl>
                                          <p:spTgt spid="2"/>
                                        </p:tgtEl>
                                        <p:attrNameLst>
                                          <p:attrName>ppt_y</p:attrName>
                                        </p:attrNameLst>
                                      </p:cBhvr>
                                    </p:anim>
                                    <p:animRot by="-480000">
                                      <p:cBhvr>
                                        <p:cTn id="9" dur="250" autoRev="1" fill="hold">
                                          <p:stCondLst>
                                            <p:cond delay="0"/>
                                          </p:stCondLst>
                                        </p:cTn>
                                        <p:tgtEl>
                                          <p:spTgt spid="2"/>
                                        </p:tgtEl>
                                        <p:attrNameLst>
                                          <p:attrName>r</p:attrName>
                                        </p:attrNameLst>
                                      </p:cBhvr>
                                    </p:animRot>
                                  </p:childTnLst>
                                </p:cTn>
                              </p:par>
                            </p:childTnLst>
                          </p:cTn>
                        </p:par>
                      </p:childTnLst>
                    </p:cTn>
                  </p:par>
                  <p:par>
                    <p:cTn id="10" fill="hold">
                      <p:stCondLst>
                        <p:cond delay="indefinite"/>
                      </p:stCondLst>
                      <p:childTnLst>
                        <p:par>
                          <p:cTn id="11" fill="hold">
                            <p:stCondLst>
                              <p:cond delay="0"/>
                            </p:stCondLst>
                            <p:childTnLst>
                              <p:par>
                                <p:cTn id="12" presetID="53" presetClass="exit" presetSubtype="32" fill="hold" nodeType="clickEffect">
                                  <p:stCondLst>
                                    <p:cond delay="0"/>
                                  </p:stCondLst>
                                  <p:childTnLst>
                                    <p:anim calcmode="lin" valueType="num">
                                      <p:cBhvr>
                                        <p:cTn id="13" dur="500"/>
                                        <p:tgtEl>
                                          <p:spTgt spid="16390"/>
                                        </p:tgtEl>
                                        <p:attrNameLst>
                                          <p:attrName>ppt_w</p:attrName>
                                        </p:attrNameLst>
                                      </p:cBhvr>
                                      <p:tavLst>
                                        <p:tav tm="0">
                                          <p:val>
                                            <p:strVal val="ppt_w"/>
                                          </p:val>
                                        </p:tav>
                                        <p:tav tm="100000">
                                          <p:val>
                                            <p:fltVal val="0"/>
                                          </p:val>
                                        </p:tav>
                                      </p:tavLst>
                                    </p:anim>
                                    <p:anim calcmode="lin" valueType="num">
                                      <p:cBhvr>
                                        <p:cTn id="14" dur="500"/>
                                        <p:tgtEl>
                                          <p:spTgt spid="16390"/>
                                        </p:tgtEl>
                                        <p:attrNameLst>
                                          <p:attrName>ppt_h</p:attrName>
                                        </p:attrNameLst>
                                      </p:cBhvr>
                                      <p:tavLst>
                                        <p:tav tm="0">
                                          <p:val>
                                            <p:strVal val="ppt_h"/>
                                          </p:val>
                                        </p:tav>
                                        <p:tav tm="100000">
                                          <p:val>
                                            <p:fltVal val="0"/>
                                          </p:val>
                                        </p:tav>
                                      </p:tavLst>
                                    </p:anim>
                                    <p:animEffect transition="out" filter="fade">
                                      <p:cBhvr>
                                        <p:cTn id="15" dur="500"/>
                                        <p:tgtEl>
                                          <p:spTgt spid="16390"/>
                                        </p:tgtEl>
                                      </p:cBhvr>
                                    </p:animEffect>
                                    <p:set>
                                      <p:cBhvr>
                                        <p:cTn id="16" dur="1" fill="hold">
                                          <p:stCondLst>
                                            <p:cond delay="499"/>
                                          </p:stCondLst>
                                        </p:cTn>
                                        <p:tgtEl>
                                          <p:spTgt spid="1639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41575" y="598488"/>
            <a:ext cx="4089400" cy="744537"/>
          </a:xfrm>
        </p:spPr>
        <p:txBody>
          <a:bodyPr/>
          <a:lstStyle/>
          <a:p>
            <a:pPr algn="ctr"/>
            <a:r>
              <a:rPr lang="en-US" sz="5400" smtClean="0">
                <a:solidFill>
                  <a:srgbClr val="FF0000"/>
                </a:solidFill>
                <a:latin typeface="StarsStripes"/>
              </a:rPr>
              <a:t>Ô Cửa Bí Mật</a:t>
            </a:r>
          </a:p>
        </p:txBody>
      </p:sp>
      <p:sp>
        <p:nvSpPr>
          <p:cNvPr id="31746" name="TextBox 9"/>
          <p:cNvSpPr txBox="1">
            <a:spLocks noChangeArrowheads="1"/>
          </p:cNvSpPr>
          <p:nvPr/>
        </p:nvSpPr>
        <p:spPr bwMode="auto">
          <a:xfrm>
            <a:off x="5238750" y="3276600"/>
            <a:ext cx="709613" cy="1016000"/>
          </a:xfrm>
          <a:prstGeom prst="rect">
            <a:avLst/>
          </a:prstGeom>
          <a:noFill/>
          <a:ln w="9525">
            <a:noFill/>
            <a:miter lim="800000"/>
            <a:headEnd/>
            <a:tailEnd/>
          </a:ln>
        </p:spPr>
        <p:txBody>
          <a:bodyPr>
            <a:spAutoFit/>
          </a:bodyPr>
          <a:lstStyle/>
          <a:p>
            <a:pPr algn="ctr"/>
            <a:r>
              <a:rPr lang="en-US" sz="6000">
                <a:latin typeface="Calibri" pitchFamily="34" charset="0"/>
              </a:rPr>
              <a:t>0</a:t>
            </a:r>
          </a:p>
        </p:txBody>
      </p:sp>
      <p:sp>
        <p:nvSpPr>
          <p:cNvPr id="11" name="TextBox 10"/>
          <p:cNvSpPr txBox="1">
            <a:spLocks noRot="1" noChangeAspect="1" noMove="1" noResize="1" noEditPoints="1" noAdjustHandles="1" noChangeArrowheads="1" noChangeShapeType="1" noTextEdit="1"/>
          </p:cNvSpPr>
          <p:nvPr/>
        </p:nvSpPr>
        <p:spPr>
          <a:xfrm>
            <a:off x="1840086" y="3243857"/>
            <a:ext cx="920415" cy="1360244"/>
          </a:xfrm>
          <a:prstGeom prst="rect">
            <a:avLst/>
          </a:prstGeom>
          <a:blipFill rotWithShape="0">
            <a:blip r:embed="rId2"/>
            <a:stretch>
              <a:fillRect/>
            </a:stretch>
          </a:blipFill>
        </p:spPr>
        <p:txBody>
          <a:bodyPr/>
          <a:lstStyle/>
          <a:p>
            <a:pPr fontAlgn="auto">
              <a:spcBef>
                <a:spcPts val="0"/>
              </a:spcBef>
              <a:spcAft>
                <a:spcPts val="0"/>
              </a:spcAft>
              <a:defRPr/>
            </a:pPr>
            <a:r>
              <a:rPr lang="en-US">
                <a:noFill/>
                <a:latin typeface="+mn-lt"/>
                <a:cs typeface="+mn-cs"/>
              </a:rPr>
              <a:t> </a:t>
            </a:r>
          </a:p>
        </p:txBody>
      </p:sp>
      <p:pic>
        <p:nvPicPr>
          <p:cNvPr id="16392" name="Picture 8" descr="http://cdn.graphicsfactory.com/clip-art/image_files/image/6/1371616-00_House31c.gif"/>
          <p:cNvPicPr>
            <a:picLocks noChangeAspect="1" noChangeArrowheads="1"/>
          </p:cNvPicPr>
          <p:nvPr/>
        </p:nvPicPr>
        <p:blipFill>
          <a:blip r:embed="rId3"/>
          <a:srcRect/>
          <a:stretch>
            <a:fillRect/>
          </a:stretch>
        </p:blipFill>
        <p:spPr bwMode="auto">
          <a:xfrm>
            <a:off x="4486275" y="2235200"/>
            <a:ext cx="3167063" cy="3167063"/>
          </a:xfrm>
          <a:prstGeom prst="rect">
            <a:avLst/>
          </a:prstGeom>
          <a:noFill/>
          <a:ln w="9525">
            <a:noFill/>
            <a:miter lim="800000"/>
            <a:headEnd/>
            <a:tailEnd/>
          </a:ln>
        </p:spPr>
      </p:pic>
      <p:sp>
        <p:nvSpPr>
          <p:cNvPr id="19" name="Equal 18"/>
          <p:cNvSpPr/>
          <p:nvPr/>
        </p:nvSpPr>
        <p:spPr>
          <a:xfrm>
            <a:off x="3427413" y="3513138"/>
            <a:ext cx="1144587" cy="779462"/>
          </a:xfrm>
          <a:prstGeom prst="mathEqual">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solidFill>
                <a:schemeClr val="tx1"/>
              </a:solidFill>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6" presetClass="emph" presetSubtype="0" repeatCount="indefinite" fill="hold" grpId="0" nodeType="withEffect">
                                  <p:stCondLst>
                                    <p:cond delay="0"/>
                                  </p:stCondLst>
                                  <p:iterate type="lt">
                                    <p:tmPct val="10000"/>
                                  </p:iterate>
                                  <p:childTnLst>
                                    <p:animScale>
                                      <p:cBhvr>
                                        <p:cTn id="6" dur="250" autoRev="1" fill="hold">
                                          <p:stCondLst>
                                            <p:cond delay="0"/>
                                          </p:stCondLst>
                                        </p:cTn>
                                        <p:tgtEl>
                                          <p:spTgt spid="2"/>
                                        </p:tgtEl>
                                      </p:cBhvr>
                                      <p:to x="80000" y="100000"/>
                                    </p:animScale>
                                    <p:anim by="(#ppt_w*0.10)" calcmode="lin" valueType="num">
                                      <p:cBhvr>
                                        <p:cTn id="7" dur="250" autoRev="1" fill="hold">
                                          <p:stCondLst>
                                            <p:cond delay="0"/>
                                          </p:stCondLst>
                                        </p:cTn>
                                        <p:tgtEl>
                                          <p:spTgt spid="2"/>
                                        </p:tgtEl>
                                        <p:attrNameLst>
                                          <p:attrName>ppt_x</p:attrName>
                                        </p:attrNameLst>
                                      </p:cBhvr>
                                    </p:anim>
                                    <p:anim by="(-#ppt_w*0.10)" calcmode="lin" valueType="num">
                                      <p:cBhvr>
                                        <p:cTn id="8" dur="250" autoRev="1" fill="hold">
                                          <p:stCondLst>
                                            <p:cond delay="0"/>
                                          </p:stCondLst>
                                        </p:cTn>
                                        <p:tgtEl>
                                          <p:spTgt spid="2"/>
                                        </p:tgtEl>
                                        <p:attrNameLst>
                                          <p:attrName>ppt_y</p:attrName>
                                        </p:attrNameLst>
                                      </p:cBhvr>
                                    </p:anim>
                                    <p:animRot by="-480000">
                                      <p:cBhvr>
                                        <p:cTn id="9" dur="250" autoRev="1" fill="hold">
                                          <p:stCondLst>
                                            <p:cond delay="0"/>
                                          </p:stCondLst>
                                        </p:cTn>
                                        <p:tgtEl>
                                          <p:spTgt spid="2"/>
                                        </p:tgtEl>
                                        <p:attrNameLst>
                                          <p:attrName>r</p:attrName>
                                        </p:attrNameLst>
                                      </p:cBhvr>
                                    </p:animRot>
                                  </p:childTnLst>
                                </p:cTn>
                              </p:par>
                            </p:childTnLst>
                          </p:cTn>
                        </p:par>
                      </p:childTnLst>
                    </p:cTn>
                  </p:par>
                  <p:par>
                    <p:cTn id="10" fill="hold">
                      <p:stCondLst>
                        <p:cond delay="indefinite"/>
                      </p:stCondLst>
                      <p:childTnLst>
                        <p:par>
                          <p:cTn id="11" fill="hold">
                            <p:stCondLst>
                              <p:cond delay="0"/>
                            </p:stCondLst>
                            <p:childTnLst>
                              <p:par>
                                <p:cTn id="12" presetID="45" presetClass="exit" presetSubtype="0" fill="hold" nodeType="clickEffect">
                                  <p:stCondLst>
                                    <p:cond delay="0"/>
                                  </p:stCondLst>
                                  <p:childTnLst>
                                    <p:animEffect transition="out" filter="fade">
                                      <p:cBhvr>
                                        <p:cTn id="13" dur="2000"/>
                                        <p:tgtEl>
                                          <p:spTgt spid="16392"/>
                                        </p:tgtEl>
                                      </p:cBhvr>
                                    </p:animEffect>
                                    <p:anim calcmode="lin" valueType="num">
                                      <p:cBhvr>
                                        <p:cTn id="14" dur="2000"/>
                                        <p:tgtEl>
                                          <p:spTgt spid="16392"/>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15" dur="2000"/>
                                        <p:tgtEl>
                                          <p:spTgt spid="16392"/>
                                        </p:tgtEl>
                                        <p:attrNameLst>
                                          <p:attrName>ppt_h</p:attrName>
                                        </p:attrNameLst>
                                      </p:cBhvr>
                                      <p:tavLst>
                                        <p:tav tm="0">
                                          <p:val>
                                            <p:strVal val="ppt_h"/>
                                          </p:val>
                                        </p:tav>
                                        <p:tav tm="100000">
                                          <p:val>
                                            <p:strVal val="ppt_h"/>
                                          </p:val>
                                        </p:tav>
                                      </p:tavLst>
                                    </p:anim>
                                    <p:set>
                                      <p:cBhvr>
                                        <p:cTn id="16" dur="1" fill="hold">
                                          <p:stCondLst>
                                            <p:cond delay="1999"/>
                                          </p:stCondLst>
                                        </p:cTn>
                                        <p:tgtEl>
                                          <p:spTgt spid="1639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3450" y="577850"/>
            <a:ext cx="4570413" cy="742950"/>
          </a:xfrm>
        </p:spPr>
        <p:txBody>
          <a:bodyPr/>
          <a:lstStyle/>
          <a:p>
            <a:pPr algn="ctr"/>
            <a:r>
              <a:rPr lang="en-US" sz="5400" smtClean="0">
                <a:solidFill>
                  <a:srgbClr val="FF0000"/>
                </a:solidFill>
                <a:latin typeface="StarsStripes"/>
              </a:rPr>
              <a:t>Ô Cửa Bí Mật</a:t>
            </a:r>
          </a:p>
        </p:txBody>
      </p:sp>
      <p:sp>
        <p:nvSpPr>
          <p:cNvPr id="32770" name="TextBox 12"/>
          <p:cNvSpPr txBox="1">
            <a:spLocks noChangeArrowheads="1"/>
          </p:cNvSpPr>
          <p:nvPr/>
        </p:nvSpPr>
        <p:spPr bwMode="auto">
          <a:xfrm>
            <a:off x="1238250" y="3146425"/>
            <a:ext cx="2154238" cy="830263"/>
          </a:xfrm>
          <a:prstGeom prst="rect">
            <a:avLst/>
          </a:prstGeom>
          <a:solidFill>
            <a:srgbClr val="7030A0"/>
          </a:solidFill>
          <a:ln w="9525">
            <a:noFill/>
            <a:miter lim="800000"/>
            <a:headEnd/>
            <a:tailEnd/>
          </a:ln>
        </p:spPr>
        <p:txBody>
          <a:bodyPr>
            <a:spAutoFit/>
          </a:bodyPr>
          <a:lstStyle/>
          <a:p>
            <a:pPr algn="ctr"/>
            <a:r>
              <a:rPr lang="en-US" sz="4800">
                <a:solidFill>
                  <a:schemeClr val="bg1"/>
                </a:solidFill>
                <a:latin typeface="Calibri" pitchFamily="34" charset="0"/>
              </a:rPr>
              <a:t>21 :  0</a:t>
            </a:r>
          </a:p>
        </p:txBody>
      </p:sp>
      <p:pic>
        <p:nvPicPr>
          <p:cNvPr id="16394" name="Picture 10" descr="http://worldartsme.com/images/window-with-curtains-clipart-1.jpg"/>
          <p:cNvPicPr>
            <a:picLocks noChangeAspect="1" noChangeArrowheads="1"/>
          </p:cNvPicPr>
          <p:nvPr/>
        </p:nvPicPr>
        <p:blipFill>
          <a:blip r:embed="rId2"/>
          <a:srcRect/>
          <a:stretch>
            <a:fillRect/>
          </a:stretch>
        </p:blipFill>
        <p:spPr bwMode="auto">
          <a:xfrm>
            <a:off x="4576763" y="1960563"/>
            <a:ext cx="3556000" cy="3200400"/>
          </a:xfrm>
          <a:prstGeom prst="rect">
            <a:avLst/>
          </a:prstGeom>
          <a:noFill/>
          <a:ln w="9525">
            <a:noFill/>
            <a:miter lim="800000"/>
            <a:headEnd/>
            <a:tailEnd/>
          </a:ln>
        </p:spPr>
      </p:pic>
      <p:sp>
        <p:nvSpPr>
          <p:cNvPr id="19" name="Equal 18"/>
          <p:cNvSpPr/>
          <p:nvPr/>
        </p:nvSpPr>
        <p:spPr>
          <a:xfrm>
            <a:off x="3787775" y="3241675"/>
            <a:ext cx="890588" cy="544513"/>
          </a:xfrm>
          <a:prstGeom prst="mathEqual">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solidFill>
                <a:schemeClr val="tx1"/>
              </a:solidFill>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6" presetClass="emph" presetSubtype="0" repeatCount="indefinite" fill="hold" grpId="0" nodeType="withEffect">
                                  <p:stCondLst>
                                    <p:cond delay="0"/>
                                  </p:stCondLst>
                                  <p:iterate type="lt">
                                    <p:tmPct val="10000"/>
                                  </p:iterate>
                                  <p:childTnLst>
                                    <p:animScale>
                                      <p:cBhvr>
                                        <p:cTn id="6" dur="250" autoRev="1" fill="hold">
                                          <p:stCondLst>
                                            <p:cond delay="0"/>
                                          </p:stCondLst>
                                        </p:cTn>
                                        <p:tgtEl>
                                          <p:spTgt spid="2"/>
                                        </p:tgtEl>
                                      </p:cBhvr>
                                      <p:to x="80000" y="100000"/>
                                    </p:animScale>
                                    <p:anim by="(#ppt_w*0.10)" calcmode="lin" valueType="num">
                                      <p:cBhvr>
                                        <p:cTn id="7" dur="250" autoRev="1" fill="hold">
                                          <p:stCondLst>
                                            <p:cond delay="0"/>
                                          </p:stCondLst>
                                        </p:cTn>
                                        <p:tgtEl>
                                          <p:spTgt spid="2"/>
                                        </p:tgtEl>
                                        <p:attrNameLst>
                                          <p:attrName>ppt_x</p:attrName>
                                        </p:attrNameLst>
                                      </p:cBhvr>
                                    </p:anim>
                                    <p:anim by="(-#ppt_w*0.10)" calcmode="lin" valueType="num">
                                      <p:cBhvr>
                                        <p:cTn id="8" dur="250" autoRev="1" fill="hold">
                                          <p:stCondLst>
                                            <p:cond delay="0"/>
                                          </p:stCondLst>
                                        </p:cTn>
                                        <p:tgtEl>
                                          <p:spTgt spid="2"/>
                                        </p:tgtEl>
                                        <p:attrNameLst>
                                          <p:attrName>ppt_y</p:attrName>
                                        </p:attrNameLst>
                                      </p:cBhvr>
                                    </p:anim>
                                    <p:animRot by="-480000">
                                      <p:cBhvr>
                                        <p:cTn id="9" dur="250" autoRev="1" fill="hold">
                                          <p:stCondLst>
                                            <p:cond delay="0"/>
                                          </p:stCondLst>
                                        </p:cTn>
                                        <p:tgtEl>
                                          <p:spTgt spid="2"/>
                                        </p:tgtEl>
                                        <p:attrNameLst>
                                          <p:attrName>r</p:attrName>
                                        </p:attrNameLst>
                                      </p:cBhvr>
                                    </p:animRot>
                                  </p:childTnLst>
                                </p:cTn>
                              </p:par>
                            </p:childTnLst>
                          </p:cTn>
                        </p:par>
                      </p:childTnLst>
                    </p:cTn>
                  </p:par>
                  <p:par>
                    <p:cTn id="10" fill="hold">
                      <p:stCondLst>
                        <p:cond delay="indefinite"/>
                      </p:stCondLst>
                      <p:childTnLst>
                        <p:par>
                          <p:cTn id="11" fill="hold">
                            <p:stCondLst>
                              <p:cond delay="0"/>
                            </p:stCondLst>
                            <p:childTnLst>
                              <p:par>
                                <p:cTn id="12" presetID="21" presetClass="exit" presetSubtype="1" fill="hold" nodeType="clickEffect">
                                  <p:stCondLst>
                                    <p:cond delay="0"/>
                                  </p:stCondLst>
                                  <p:childTnLst>
                                    <p:animEffect transition="out" filter="wheel(1)">
                                      <p:cBhvr>
                                        <p:cTn id="13" dur="2000"/>
                                        <p:tgtEl>
                                          <p:spTgt spid="16394"/>
                                        </p:tgtEl>
                                      </p:cBhvr>
                                    </p:animEffect>
                                    <p:set>
                                      <p:cBhvr>
                                        <p:cTn id="14" dur="1" fill="hold">
                                          <p:stCondLst>
                                            <p:cond delay="1999"/>
                                          </p:stCondLst>
                                        </p:cTn>
                                        <p:tgtEl>
                                          <p:spTgt spid="1639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460" name="Picture 66" descr="http://bloganhdep.net/wp-content/uploads/2014/10/gio-hoa-20-11-20.jpg"/>
          <p:cNvPicPr>
            <a:picLocks noChangeAspect="1" noChangeArrowheads="1"/>
          </p:cNvPicPr>
          <p:nvPr/>
        </p:nvPicPr>
        <p:blipFill>
          <a:blip r:embed="rId4"/>
          <a:srcRect t="3587"/>
          <a:stretch>
            <a:fillRect/>
          </a:stretch>
        </p:blipFill>
        <p:spPr bwMode="auto">
          <a:xfrm>
            <a:off x="349250" y="4090988"/>
            <a:ext cx="2800350" cy="2293937"/>
          </a:xfrm>
          <a:prstGeom prst="rect">
            <a:avLst/>
          </a:prstGeom>
          <a:noFill/>
          <a:ln w="9525">
            <a:noFill/>
            <a:miter lim="800000"/>
            <a:headEnd/>
            <a:tailEnd/>
          </a:ln>
        </p:spPr>
      </p:pic>
      <p:pic>
        <p:nvPicPr>
          <p:cNvPr id="3" name="Shape">
            <a:hlinkClick r:id="" action="ppaction://media"/>
          </p:cNvPr>
          <p:cNvPicPr>
            <a:picLocks noRot="1" noChangeAspect="1"/>
          </p:cNvPicPr>
          <p:nvPr>
            <a:videoFile r:link="rId2"/>
          </p:nvPr>
        </p:nvPicPr>
        <p:blipFill>
          <a:blip r:embed="rId5"/>
          <a:srcRect/>
          <a:stretch>
            <a:fillRect/>
          </a:stretch>
        </p:blipFill>
        <p:spPr bwMode="auto">
          <a:xfrm>
            <a:off x="3152775" y="2379663"/>
            <a:ext cx="5510213" cy="4132262"/>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withEffect">
                                  <p:stCondLst>
                                    <p:cond delay="0"/>
                                  </p:stCondLst>
                                  <p:childTnLst>
                                    <p:cmd type="call" cmd="togglePause">
                                      <p:cBhvr>
                                        <p:cTn id="6" dur="1" fill="hold"/>
                                        <p:tgtEl>
                                          <p:spTgt spid="3"/>
                                        </p:tgtEl>
                                      </p:cBhvr>
                                    </p:cmd>
                                  </p:childTnLst>
                                </p:cTn>
                              </p:par>
                            </p:childTnLst>
                          </p:cTn>
                        </p:par>
                      </p:childTnLst>
                    </p:cTn>
                  </p:par>
                </p:childTnLst>
              </p:cTn>
              <p:nextCondLst>
                <p:cond evt="onClick" delay="0">
                  <p:tgtEl>
                    <p:spTgt spid="3"/>
                  </p:tgtEl>
                </p:cond>
              </p:nextCondLst>
            </p:seq>
            <p:video>
              <p:cMediaNode vol="80000">
                <p:cTn id="7" fill="hold" display="0">
                  <p:stCondLst>
                    <p:cond delay="indefinite"/>
                  </p:stCondLst>
                </p:cTn>
                <p:tgtEl>
                  <p:spTgt spid="3"/>
                </p:tgtEl>
              </p:cMediaNode>
            </p:vide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itle 1"/>
          <p:cNvSpPr>
            <a:spLocks noGrp="1"/>
          </p:cNvSpPr>
          <p:nvPr/>
        </p:nvSpPr>
        <p:spPr bwMode="auto">
          <a:xfrm>
            <a:off x="2584450" y="142875"/>
            <a:ext cx="4425950" cy="609600"/>
          </a:xfrm>
          <a:prstGeom prst="rect">
            <a:avLst/>
          </a:prstGeom>
          <a:noFill/>
          <a:ln w="9525">
            <a:noFill/>
            <a:miter lim="800000"/>
            <a:headEnd/>
            <a:tailEnd/>
          </a:ln>
        </p:spPr>
        <p:txBody>
          <a:bodyPr anchor="ctr"/>
          <a:lstStyle/>
          <a:p>
            <a:pPr algn="ctr"/>
            <a:r>
              <a:rPr lang="en-US" sz="2000">
                <a:latin typeface="Times New Roman" pitchFamily="18" charset="0"/>
                <a:cs typeface="Times New Roman" pitchFamily="18" charset="0"/>
              </a:rPr>
              <a:t>Thứ tư ngày 20 tháng 1 năm 2016</a:t>
            </a:r>
            <a:br>
              <a:rPr lang="en-US" sz="2000">
                <a:latin typeface="Times New Roman" pitchFamily="18" charset="0"/>
                <a:cs typeface="Times New Roman" pitchFamily="18" charset="0"/>
              </a:rPr>
            </a:br>
            <a:r>
              <a:rPr lang="en-US" sz="2000">
                <a:latin typeface="Times New Roman" pitchFamily="18" charset="0"/>
                <a:cs typeface="Times New Roman" pitchFamily="18" charset="0"/>
              </a:rPr>
              <a:t>Toán </a:t>
            </a:r>
          </a:p>
        </p:txBody>
      </p:sp>
      <p:sp>
        <p:nvSpPr>
          <p:cNvPr id="34818" name="Cloud Callout 4"/>
          <p:cNvSpPr>
            <a:spLocks noChangeArrowheads="1"/>
          </p:cNvSpPr>
          <p:nvPr/>
        </p:nvSpPr>
        <p:spPr bwMode="auto">
          <a:xfrm>
            <a:off x="2584450" y="931863"/>
            <a:ext cx="4191000" cy="914400"/>
          </a:xfrm>
          <a:prstGeom prst="cloudCallout">
            <a:avLst>
              <a:gd name="adj1" fmla="val -34014"/>
              <a:gd name="adj2" fmla="val 61981"/>
            </a:avLst>
          </a:prstGeom>
          <a:solidFill>
            <a:srgbClr val="00FFFF"/>
          </a:solidFill>
          <a:ln w="25400" algn="ctr">
            <a:solidFill>
              <a:srgbClr val="385D8A"/>
            </a:solidFill>
            <a:round/>
            <a:headEnd/>
            <a:tailEnd/>
          </a:ln>
        </p:spPr>
        <p:txBody>
          <a:bodyPr anchor="ctr"/>
          <a:lstStyle/>
          <a:p>
            <a:pPr algn="ctr"/>
            <a:r>
              <a:rPr lang="en-US" sz="2000" b="1">
                <a:latin typeface="Times New Roman" pitchFamily="18" charset="0"/>
                <a:cs typeface="Times New Roman" pitchFamily="18" charset="0"/>
              </a:rPr>
              <a:t>KIỂM TRA BÀI CŨ</a:t>
            </a:r>
            <a:r>
              <a:rPr lang="en-US" sz="2000" b="1">
                <a:cs typeface="Times New Roman" pitchFamily="18" charset="0"/>
              </a:rPr>
              <a:t> </a:t>
            </a:r>
          </a:p>
        </p:txBody>
      </p:sp>
      <p:sp>
        <p:nvSpPr>
          <p:cNvPr id="6" name="TextBox 4"/>
          <p:cNvSpPr txBox="1">
            <a:spLocks noChangeArrowheads="1"/>
          </p:cNvSpPr>
          <p:nvPr/>
        </p:nvSpPr>
        <p:spPr bwMode="auto">
          <a:xfrm>
            <a:off x="1873250" y="2065338"/>
            <a:ext cx="5383213" cy="1754187"/>
          </a:xfrm>
          <a:prstGeom prst="rect">
            <a:avLst/>
          </a:prstGeom>
          <a:solidFill>
            <a:schemeClr val="accent5">
              <a:lumMod val="20000"/>
              <a:lumOff val="80000"/>
            </a:schemeClr>
          </a:solidFill>
          <a:ln>
            <a:noFill/>
          </a:ln>
          <a:extLst/>
        </p:spPr>
        <p:txBody>
          <a:bodyPr>
            <a:spAutoFit/>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a:lnSpc>
                <a:spcPct val="150000"/>
              </a:lnSpc>
              <a:buFontTx/>
              <a:buAutoNum type="arabicPeriod"/>
              <a:defRPr/>
            </a:pPr>
            <a:r>
              <a:rPr lang="en-US" sz="2400" i="1">
                <a:latin typeface="Times New Roman" panose="02020603050405020304" pitchFamily="18" charset="0"/>
                <a:cs typeface="Times New Roman" panose="02020603050405020304" pitchFamily="18" charset="0"/>
              </a:rPr>
              <a:t>Viết các phân số sau : </a:t>
            </a:r>
          </a:p>
          <a:p>
            <a:pPr>
              <a:lnSpc>
                <a:spcPct val="150000"/>
              </a:lnSpc>
              <a:defRPr/>
            </a:pPr>
            <a:r>
              <a:rPr lang="en-US" sz="2400" smtClean="0">
                <a:solidFill>
                  <a:schemeClr val="tx2">
                    <a:lumMod val="50000"/>
                  </a:schemeClr>
                </a:solidFill>
                <a:latin typeface="Times New Roman" panose="02020603050405020304" pitchFamily="18" charset="0"/>
                <a:cs typeface="Times New Roman" panose="02020603050405020304" pitchFamily="18" charset="0"/>
              </a:rPr>
              <a:t>         a</a:t>
            </a:r>
            <a:r>
              <a:rPr lang="en-US" sz="2400">
                <a:solidFill>
                  <a:schemeClr val="tx2">
                    <a:lumMod val="50000"/>
                  </a:schemeClr>
                </a:solidFill>
                <a:latin typeface="Times New Roman" panose="02020603050405020304" pitchFamily="18" charset="0"/>
                <a:cs typeface="Times New Roman" panose="02020603050405020304" pitchFamily="18" charset="0"/>
              </a:rPr>
              <a:t>) Năm phần </a:t>
            </a:r>
            <a:r>
              <a:rPr lang="en-US" sz="2400" smtClean="0">
                <a:solidFill>
                  <a:schemeClr val="tx2">
                    <a:lumMod val="50000"/>
                  </a:schemeClr>
                </a:solidFill>
                <a:latin typeface="Times New Roman" panose="02020603050405020304" pitchFamily="18" charset="0"/>
                <a:cs typeface="Times New Roman" panose="02020603050405020304" pitchFamily="18" charset="0"/>
              </a:rPr>
              <a:t>bảy :</a:t>
            </a:r>
          </a:p>
          <a:p>
            <a:pPr>
              <a:lnSpc>
                <a:spcPct val="150000"/>
              </a:lnSpc>
              <a:defRPr/>
            </a:pPr>
            <a:r>
              <a:rPr lang="en-US" sz="2400" smtClean="0">
                <a:solidFill>
                  <a:schemeClr val="tx2">
                    <a:lumMod val="50000"/>
                  </a:schemeClr>
                </a:solidFill>
                <a:latin typeface="Times New Roman" panose="02020603050405020304" pitchFamily="18" charset="0"/>
                <a:cs typeface="Times New Roman" panose="02020603050405020304" pitchFamily="18" charset="0"/>
              </a:rPr>
              <a:t>         b</a:t>
            </a:r>
            <a:r>
              <a:rPr lang="en-US" sz="2400">
                <a:solidFill>
                  <a:schemeClr val="tx2">
                    <a:lumMod val="50000"/>
                  </a:schemeClr>
                </a:solidFill>
                <a:latin typeface="Times New Roman" panose="02020603050405020304" pitchFamily="18" charset="0"/>
                <a:cs typeface="Times New Roman" panose="02020603050405020304" pitchFamily="18" charset="0"/>
              </a:rPr>
              <a:t>) Ba mươi sáu phần năm mươi </a:t>
            </a:r>
            <a:r>
              <a:rPr lang="en-US" sz="2400" smtClean="0">
                <a:solidFill>
                  <a:schemeClr val="tx2">
                    <a:lumMod val="50000"/>
                  </a:schemeClr>
                </a:solidFill>
                <a:latin typeface="Times New Roman" panose="02020603050405020304" pitchFamily="18" charset="0"/>
                <a:cs typeface="Times New Roman" panose="02020603050405020304" pitchFamily="18" charset="0"/>
              </a:rPr>
              <a:t>:</a:t>
            </a:r>
            <a:r>
              <a:rPr lang="en-US" sz="2400" smtClean="0">
                <a:latin typeface="Times New Roman" panose="02020603050405020304" pitchFamily="18" charset="0"/>
                <a:cs typeface="Times New Roman" panose="02020603050405020304" pitchFamily="18" charset="0"/>
              </a:rPr>
              <a:t>  </a:t>
            </a:r>
            <a:endParaRPr lang="en-US" sz="2400">
              <a:latin typeface="Times New Roman" panose="02020603050405020304" pitchFamily="18" charset="0"/>
              <a:cs typeface="Times New Roman" panose="02020603050405020304" pitchFamily="18" charset="0"/>
            </a:endParaRPr>
          </a:p>
        </p:txBody>
      </p:sp>
      <p:sp>
        <p:nvSpPr>
          <p:cNvPr id="9" name="TextBox 8"/>
          <p:cNvSpPr txBox="1">
            <a:spLocks noRot="1" noChangeAspect="1" noMove="1" noResize="1" noEditPoints="1" noAdjustHandles="1" noChangeArrowheads="1" noChangeShapeType="1" noTextEdit="1"/>
          </p:cNvSpPr>
          <p:nvPr/>
        </p:nvSpPr>
        <p:spPr bwMode="auto">
          <a:xfrm>
            <a:off x="1872999" y="4920916"/>
            <a:ext cx="5225632" cy="1638013"/>
          </a:xfrm>
          <a:prstGeom prst="rect">
            <a:avLst/>
          </a:prstGeom>
          <a:blipFill rotWithShape="0">
            <a:blip r:embed="rId2"/>
            <a:stretch>
              <a:fillRect t="-1859"/>
            </a:stretch>
          </a:blipFill>
          <a:ln>
            <a:noFill/>
          </a:ln>
          <a:extLst/>
        </p:spPr>
        <p:txBody>
          <a:bodyPr/>
          <a:lstStyle/>
          <a:p>
            <a:pPr fontAlgn="auto">
              <a:spcBef>
                <a:spcPts val="0"/>
              </a:spcBef>
              <a:spcAft>
                <a:spcPts val="0"/>
              </a:spcAft>
              <a:defRPr/>
            </a:pPr>
            <a:r>
              <a:rPr lang="en-US">
                <a:noFill/>
                <a:latin typeface="+mn-lt"/>
                <a:cs typeface="+mn-cs"/>
              </a:rPr>
              <a:t> </a:t>
            </a:r>
          </a:p>
        </p:txBody>
      </p:sp>
    </p:spTree>
  </p:cSld>
  <p:clrMapOvr>
    <a:masterClrMapping/>
  </p:clrMapOvr>
  <p:transition spd="slow">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3"/>
          <p:cNvSpPr txBox="1">
            <a:spLocks noChangeArrowheads="1"/>
          </p:cNvSpPr>
          <p:nvPr/>
        </p:nvSpPr>
        <p:spPr bwMode="auto">
          <a:xfrm>
            <a:off x="2219325" y="752475"/>
            <a:ext cx="4826000" cy="368300"/>
          </a:xfrm>
          <a:prstGeom prst="rect">
            <a:avLst/>
          </a:prstGeom>
          <a:noFill/>
          <a:ln w="9525">
            <a:noFill/>
            <a:miter lim="800000"/>
            <a:headEnd/>
            <a:tailEnd/>
          </a:ln>
        </p:spPr>
        <p:txBody>
          <a:bodyPr>
            <a:spAutoFit/>
          </a:bodyPr>
          <a:lstStyle/>
          <a:p>
            <a:pPr algn="ctr"/>
            <a:r>
              <a:rPr lang="en-US" b="1">
                <a:solidFill>
                  <a:srgbClr val="0070C0"/>
                </a:solidFill>
                <a:latin typeface="Times New Roman" pitchFamily="18" charset="0"/>
                <a:cs typeface="Times New Roman" pitchFamily="18" charset="0"/>
              </a:rPr>
              <a:t>PHÂN SỐ VÀ PHÉP CHIA SỐ TỰ NHIÊN </a:t>
            </a:r>
          </a:p>
        </p:txBody>
      </p:sp>
      <p:sp>
        <p:nvSpPr>
          <p:cNvPr id="8" name="TextBox 4"/>
          <p:cNvSpPr txBox="1">
            <a:spLocks noChangeArrowheads="1"/>
          </p:cNvSpPr>
          <p:nvPr/>
        </p:nvSpPr>
        <p:spPr bwMode="auto">
          <a:xfrm>
            <a:off x="919163" y="1314450"/>
            <a:ext cx="7426325" cy="831850"/>
          </a:xfrm>
          <a:prstGeom prst="rect">
            <a:avLst/>
          </a:prstGeom>
          <a:noFill/>
          <a:ln w="9525">
            <a:noFill/>
            <a:miter lim="800000"/>
            <a:headEnd/>
            <a:tailEnd/>
          </a:ln>
        </p:spPr>
        <p:txBody>
          <a:bodyPr>
            <a:spAutoFit/>
          </a:bodyPr>
          <a:lstStyle/>
          <a:p>
            <a:r>
              <a:rPr lang="en-US" sz="2400">
                <a:latin typeface="Times New Roman" pitchFamily="18" charset="0"/>
                <a:cs typeface="Times New Roman" pitchFamily="18" charset="0"/>
              </a:rPr>
              <a:t> Có 8 quả cam, chia đều cho 4 em. Hỏi mỗi em được bao nhiêu quả cam ?</a:t>
            </a:r>
          </a:p>
        </p:txBody>
      </p:sp>
      <p:sp>
        <p:nvSpPr>
          <p:cNvPr id="76" name="TextBox 4"/>
          <p:cNvSpPr txBox="1">
            <a:spLocks noChangeArrowheads="1"/>
          </p:cNvSpPr>
          <p:nvPr/>
        </p:nvSpPr>
        <p:spPr bwMode="auto">
          <a:xfrm>
            <a:off x="1068388" y="2224088"/>
            <a:ext cx="6646862" cy="1200150"/>
          </a:xfrm>
          <a:prstGeom prst="rect">
            <a:avLst/>
          </a:prstGeom>
          <a:solidFill>
            <a:schemeClr val="accent2">
              <a:lumMod val="20000"/>
              <a:lumOff val="80000"/>
            </a:schemeClr>
          </a:solidFill>
          <a:ln>
            <a:noFill/>
          </a:ln>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auto">
              <a:spcBef>
                <a:spcPts val="0"/>
              </a:spcBef>
              <a:spcAft>
                <a:spcPts val="0"/>
              </a:spcAft>
              <a:defRPr/>
            </a:pPr>
            <a:r>
              <a:rPr lang="en-US" sz="2400" smtClean="0">
                <a:latin typeface="Times New Roman" panose="02020603050405020304" pitchFamily="18" charset="0"/>
                <a:cs typeface="Times New Roman" panose="02020603050405020304" pitchFamily="18" charset="0"/>
              </a:rPr>
              <a:t> a) Có </a:t>
            </a:r>
            <a:r>
              <a:rPr lang="en-US" sz="2400">
                <a:latin typeface="Times New Roman" panose="02020603050405020304" pitchFamily="18" charset="0"/>
                <a:cs typeface="Times New Roman" panose="02020603050405020304" pitchFamily="18" charset="0"/>
              </a:rPr>
              <a:t>8 quả cam, chia đều cho 4 em. </a:t>
            </a:r>
            <a:r>
              <a:rPr lang="en-US" sz="2400" smtClean="0">
                <a:latin typeface="Times New Roman" panose="02020603050405020304" pitchFamily="18" charset="0"/>
                <a:cs typeface="Times New Roman" panose="02020603050405020304" pitchFamily="18" charset="0"/>
              </a:rPr>
              <a:t>Mỗi em </a:t>
            </a:r>
            <a:r>
              <a:rPr lang="en-US" sz="2400">
                <a:latin typeface="Times New Roman" panose="02020603050405020304" pitchFamily="18" charset="0"/>
                <a:cs typeface="Times New Roman" panose="02020603050405020304" pitchFamily="18" charset="0"/>
              </a:rPr>
              <a:t>được </a:t>
            </a:r>
            <a:r>
              <a:rPr lang="en-US" sz="2400" smtClean="0">
                <a:latin typeface="Times New Roman" panose="02020603050405020304" pitchFamily="18" charset="0"/>
                <a:cs typeface="Times New Roman" panose="02020603050405020304" pitchFamily="18" charset="0"/>
              </a:rPr>
              <a:t>:</a:t>
            </a:r>
          </a:p>
          <a:p>
            <a:pPr algn="ctr" fontAlgn="auto">
              <a:spcBef>
                <a:spcPts val="0"/>
              </a:spcBef>
              <a:spcAft>
                <a:spcPts val="0"/>
              </a:spcAft>
              <a:defRPr/>
            </a:pPr>
            <a:r>
              <a:rPr lang="en-US" sz="2400">
                <a:latin typeface="Times New Roman" panose="02020603050405020304" pitchFamily="18" charset="0"/>
                <a:cs typeface="Times New Roman" panose="02020603050405020304" pitchFamily="18" charset="0"/>
              </a:rPr>
              <a:t>8 : 4 = 2 (quả cam)</a:t>
            </a:r>
            <a:endParaRPr lang="en-US" sz="3200">
              <a:solidFill>
                <a:srgbClr val="0000CC"/>
              </a:solidFill>
              <a:latin typeface="Times New Roman" panose="02020603050405020304" pitchFamily="18" charset="0"/>
              <a:cs typeface="Times New Roman" panose="02020603050405020304" pitchFamily="18" charset="0"/>
            </a:endParaRPr>
          </a:p>
          <a:p>
            <a:pPr fontAlgn="auto">
              <a:spcBef>
                <a:spcPts val="0"/>
              </a:spcBef>
              <a:spcAft>
                <a:spcPts val="0"/>
              </a:spcAft>
              <a:defRPr/>
            </a:pPr>
            <a:endParaRPr lang="en-US" sz="2400">
              <a:latin typeface="Times New Roman" panose="02020603050405020304" pitchFamily="18" charset="0"/>
              <a:cs typeface="Times New Roman" panose="02020603050405020304" pitchFamily="18" charset="0"/>
            </a:endParaRPr>
          </a:p>
        </p:txBody>
      </p:sp>
      <p:sp>
        <p:nvSpPr>
          <p:cNvPr id="7" name="TextBox 4"/>
          <p:cNvSpPr txBox="1">
            <a:spLocks noChangeArrowheads="1"/>
          </p:cNvSpPr>
          <p:nvPr/>
        </p:nvSpPr>
        <p:spPr bwMode="auto">
          <a:xfrm>
            <a:off x="2062163" y="4365625"/>
            <a:ext cx="4783137" cy="830263"/>
          </a:xfrm>
          <a:prstGeom prst="rect">
            <a:avLst/>
          </a:prstGeom>
          <a:solidFill>
            <a:schemeClr val="accent6">
              <a:lumMod val="40000"/>
              <a:lumOff val="60000"/>
            </a:schemeClr>
          </a:solidFill>
          <a:ln>
            <a:noFill/>
          </a:ln>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auto">
              <a:spcBef>
                <a:spcPts val="0"/>
              </a:spcBef>
              <a:spcAft>
                <a:spcPts val="0"/>
              </a:spcAft>
              <a:defRPr/>
            </a:pPr>
            <a:r>
              <a:rPr lang="en-US" sz="2400" i="1" smtClean="0">
                <a:latin typeface="Times New Roman" panose="02020603050405020304" pitchFamily="18" charset="0"/>
                <a:cs typeface="Times New Roman" panose="02020603050405020304" pitchFamily="18" charset="0"/>
              </a:rPr>
              <a:t>Các số 8, 4, 2 được gọi là các số gì? </a:t>
            </a:r>
            <a:endParaRPr lang="en-US" sz="3200" i="1">
              <a:solidFill>
                <a:srgbClr val="0000CC"/>
              </a:solidFill>
              <a:cs typeface="Times New Roman" pitchFamily="18" charset="0"/>
            </a:endParaRPr>
          </a:p>
          <a:p>
            <a:pPr fontAlgn="auto">
              <a:spcBef>
                <a:spcPts val="0"/>
              </a:spcBef>
              <a:spcAft>
                <a:spcPts val="0"/>
              </a:spcAft>
              <a:defRPr/>
            </a:pPr>
            <a:endParaRPr lang="en-US" sz="2400">
              <a:latin typeface="Times New Roman" panose="02020603050405020304" pitchFamily="18" charset="0"/>
              <a:cs typeface="Times New Roman" panose="02020603050405020304" pitchFamily="18" charset="0"/>
            </a:endParaRPr>
          </a:p>
        </p:txBody>
      </p:sp>
      <p:sp>
        <p:nvSpPr>
          <p:cNvPr id="16389" name="Title 1"/>
          <p:cNvSpPr>
            <a:spLocks noGrp="1"/>
          </p:cNvSpPr>
          <p:nvPr/>
        </p:nvSpPr>
        <p:spPr bwMode="auto">
          <a:xfrm>
            <a:off x="2584450" y="142875"/>
            <a:ext cx="4425950" cy="609600"/>
          </a:xfrm>
          <a:prstGeom prst="rect">
            <a:avLst/>
          </a:prstGeom>
          <a:noFill/>
          <a:ln w="9525">
            <a:noFill/>
            <a:miter lim="800000"/>
            <a:headEnd/>
            <a:tailEnd/>
          </a:ln>
        </p:spPr>
        <p:txBody>
          <a:bodyPr anchor="ctr"/>
          <a:lstStyle/>
          <a:p>
            <a:pPr algn="ctr"/>
            <a:r>
              <a:rPr lang="en-US" sz="2000">
                <a:latin typeface="Times New Roman" pitchFamily="18" charset="0"/>
                <a:cs typeface="Times New Roman" pitchFamily="18" charset="0"/>
              </a:rPr>
              <a:t>Thứ tư ngày 20 tháng 1 năm 2016</a:t>
            </a:r>
            <a:br>
              <a:rPr lang="en-US" sz="2000">
                <a:latin typeface="Times New Roman" pitchFamily="18" charset="0"/>
                <a:cs typeface="Times New Roman" pitchFamily="18" charset="0"/>
              </a:rPr>
            </a:br>
            <a:r>
              <a:rPr lang="en-US" sz="2000">
                <a:latin typeface="Times New Roman" pitchFamily="18" charset="0"/>
                <a:cs typeface="Times New Roman" pitchFamily="18" charset="0"/>
              </a:rPr>
              <a:t>Toán </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1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randombar(horizont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76"/>
                                        </p:tgtEl>
                                        <p:attrNameLst>
                                          <p:attrName>style.visibility</p:attrName>
                                        </p:attrNameLst>
                                      </p:cBhvr>
                                      <p:to>
                                        <p:strVal val="visible"/>
                                      </p:to>
                                    </p:set>
                                    <p:anim calcmode="lin" valueType="num">
                                      <p:cBhvr additive="base">
                                        <p:cTn id="17" dur="500" fill="hold"/>
                                        <p:tgtEl>
                                          <p:spTgt spid="76"/>
                                        </p:tgtEl>
                                        <p:attrNameLst>
                                          <p:attrName>ppt_x</p:attrName>
                                        </p:attrNameLst>
                                      </p:cBhvr>
                                      <p:tavLst>
                                        <p:tav tm="0">
                                          <p:val>
                                            <p:strVal val="#ppt_x"/>
                                          </p:val>
                                        </p:tav>
                                        <p:tav tm="100000">
                                          <p:val>
                                            <p:strVal val="#ppt_x"/>
                                          </p:val>
                                        </p:tav>
                                      </p:tavLst>
                                    </p:anim>
                                    <p:anim calcmode="lin" valueType="num">
                                      <p:cBhvr additive="base">
                                        <p:cTn id="18" dur="500" fill="hold"/>
                                        <p:tgtEl>
                                          <p:spTgt spid="76"/>
                                        </p:tgtEl>
                                        <p:attrNameLst>
                                          <p:attrName>ppt_y</p:attrName>
                                        </p:attrNameLst>
                                      </p:cBhvr>
                                      <p:tavLst>
                                        <p:tav tm="0">
                                          <p:val>
                                            <p:strVal val="1+#ppt_h/2"/>
                                          </p:val>
                                        </p:tav>
                                        <p:tav tm="100000">
                                          <p:val>
                                            <p:strVal val="#ppt_y"/>
                                          </p:val>
                                        </p:tav>
                                      </p:tavLst>
                                    </p:anim>
                                  </p:childTnLst>
                                </p:cTn>
                              </p:par>
                              <p:par>
                                <p:cTn id="19" presetID="6" presetClass="exit" presetSubtype="32" fill="hold" grpId="1" nodeType="withEffect">
                                  <p:stCondLst>
                                    <p:cond delay="0"/>
                                  </p:stCondLst>
                                  <p:childTnLst>
                                    <p:animEffect transition="out" filter="circle(out)">
                                      <p:cBhvr>
                                        <p:cTn id="20" dur="2000"/>
                                        <p:tgtEl>
                                          <p:spTgt spid="8"/>
                                        </p:tgtEl>
                                      </p:cBhvr>
                                    </p:animEffect>
                                    <p:set>
                                      <p:cBhvr>
                                        <p:cTn id="21" dur="1" fill="hold">
                                          <p:stCondLst>
                                            <p:cond delay="1999"/>
                                          </p:stCondLst>
                                        </p:cTn>
                                        <p:tgtEl>
                                          <p:spTgt spid="8"/>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additive="base">
                                        <p:cTn id="26" dur="500" fill="hold"/>
                                        <p:tgtEl>
                                          <p:spTgt spid="7"/>
                                        </p:tgtEl>
                                        <p:attrNameLst>
                                          <p:attrName>ppt_x</p:attrName>
                                        </p:attrNameLst>
                                      </p:cBhvr>
                                      <p:tavLst>
                                        <p:tav tm="0">
                                          <p:val>
                                            <p:strVal val="#ppt_x"/>
                                          </p:val>
                                        </p:tav>
                                        <p:tav tm="100000">
                                          <p:val>
                                            <p:strVal val="#ppt_x"/>
                                          </p:val>
                                        </p:tav>
                                      </p:tavLst>
                                    </p:anim>
                                    <p:anim calcmode="lin" valueType="num">
                                      <p:cBhvr additive="base">
                                        <p:cTn id="27"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8" grpId="1"/>
      <p:bldP spid="76" grpId="0" animBg="1"/>
      <p:bldP spid="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extBox 3"/>
          <p:cNvSpPr txBox="1">
            <a:spLocks noChangeArrowheads="1"/>
          </p:cNvSpPr>
          <p:nvPr/>
        </p:nvSpPr>
        <p:spPr bwMode="auto">
          <a:xfrm>
            <a:off x="2289175" y="752475"/>
            <a:ext cx="4826000" cy="368300"/>
          </a:xfrm>
          <a:prstGeom prst="rect">
            <a:avLst/>
          </a:prstGeom>
          <a:noFill/>
          <a:ln w="9525">
            <a:noFill/>
            <a:miter lim="800000"/>
            <a:headEnd/>
            <a:tailEnd/>
          </a:ln>
        </p:spPr>
        <p:txBody>
          <a:bodyPr>
            <a:spAutoFit/>
          </a:bodyPr>
          <a:lstStyle/>
          <a:p>
            <a:pPr algn="ctr"/>
            <a:r>
              <a:rPr lang="en-US" b="1">
                <a:solidFill>
                  <a:srgbClr val="0070C0"/>
                </a:solidFill>
                <a:latin typeface="Times New Roman" pitchFamily="18" charset="0"/>
                <a:cs typeface="Times New Roman" pitchFamily="18" charset="0"/>
              </a:rPr>
              <a:t>PHÂN SỐ VÀ PHÉP CHIA SỐ TỰ NHIÊN </a:t>
            </a:r>
          </a:p>
        </p:txBody>
      </p:sp>
      <p:grpSp>
        <p:nvGrpSpPr>
          <p:cNvPr id="2" name="Group 1"/>
          <p:cNvGrpSpPr>
            <a:grpSpLocks/>
          </p:cNvGrpSpPr>
          <p:nvPr/>
        </p:nvGrpSpPr>
        <p:grpSpPr bwMode="auto">
          <a:xfrm>
            <a:off x="1677988" y="2874963"/>
            <a:ext cx="5554662" cy="1000125"/>
            <a:chOff x="1677406" y="2875710"/>
            <a:chExt cx="5555911" cy="998621"/>
          </a:xfrm>
        </p:grpSpPr>
        <p:sp>
          <p:nvSpPr>
            <p:cNvPr id="25" name="Rectangle 24"/>
            <p:cNvSpPr/>
            <p:nvPr/>
          </p:nvSpPr>
          <p:spPr>
            <a:xfrm>
              <a:off x="1677406" y="2875710"/>
              <a:ext cx="1095621" cy="98594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6" name="Rectangle 25"/>
            <p:cNvSpPr/>
            <p:nvPr/>
          </p:nvSpPr>
          <p:spPr>
            <a:xfrm>
              <a:off x="3949629" y="2888391"/>
              <a:ext cx="1095621" cy="98594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7" name="Rectangle 26"/>
            <p:cNvSpPr/>
            <p:nvPr/>
          </p:nvSpPr>
          <p:spPr>
            <a:xfrm>
              <a:off x="6137696" y="2875710"/>
              <a:ext cx="1095621" cy="98594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17411" name="TextBox 4"/>
          <p:cNvSpPr txBox="1">
            <a:spLocks noChangeArrowheads="1"/>
          </p:cNvSpPr>
          <p:nvPr/>
        </p:nvSpPr>
        <p:spPr bwMode="auto">
          <a:xfrm>
            <a:off x="474663" y="1362075"/>
            <a:ext cx="8270875" cy="830263"/>
          </a:xfrm>
          <a:prstGeom prst="rect">
            <a:avLst/>
          </a:prstGeom>
          <a:noFill/>
          <a:ln w="9525">
            <a:noFill/>
            <a:miter lim="800000"/>
            <a:headEnd/>
            <a:tailEnd/>
          </a:ln>
        </p:spPr>
        <p:txBody>
          <a:bodyPr>
            <a:spAutoFit/>
          </a:bodyPr>
          <a:lstStyle/>
          <a:p>
            <a:pPr>
              <a:spcBef>
                <a:spcPct val="50000"/>
              </a:spcBef>
            </a:pPr>
            <a:r>
              <a:rPr lang="en-US" sz="2400">
                <a:latin typeface="Times New Roman" pitchFamily="18" charset="0"/>
                <a:cs typeface="Times New Roman" pitchFamily="18" charset="0"/>
              </a:rPr>
              <a:t>b) Có 3 cái bánh, chia đều cho 4 em. Hỏi mỗi em được bao nhiêu phần của cái bánh?</a:t>
            </a:r>
          </a:p>
        </p:txBody>
      </p:sp>
      <p:sp>
        <p:nvSpPr>
          <p:cNvPr id="66" name="Text Box 54"/>
          <p:cNvSpPr txBox="1">
            <a:spLocks noChangeArrowheads="1"/>
          </p:cNvSpPr>
          <p:nvPr/>
        </p:nvSpPr>
        <p:spPr bwMode="auto">
          <a:xfrm>
            <a:off x="698500" y="5389563"/>
            <a:ext cx="7578725" cy="366712"/>
          </a:xfrm>
          <a:prstGeom prst="rect">
            <a:avLst/>
          </a:prstGeom>
          <a:noFill/>
          <a:ln w="9525">
            <a:noFill/>
            <a:miter lim="800000"/>
            <a:headEnd/>
            <a:tailEnd/>
          </a:ln>
        </p:spPr>
        <p:txBody>
          <a:bodyPr>
            <a:spAutoFit/>
          </a:bodyPr>
          <a:lstStyle/>
          <a:p>
            <a:pPr>
              <a:spcBef>
                <a:spcPct val="50000"/>
              </a:spcBef>
            </a:pPr>
            <a:r>
              <a:rPr lang="en-US">
                <a:solidFill>
                  <a:srgbClr val="FF0000"/>
                </a:solidFill>
                <a:latin typeface="Calibri" pitchFamily="34" charset="0"/>
              </a:rPr>
              <a:t> </a:t>
            </a:r>
            <a:r>
              <a:rPr lang="en-US" b="1">
                <a:solidFill>
                  <a:srgbClr val="FF0000"/>
                </a:solidFill>
                <a:latin typeface="Calibri" pitchFamily="34" charset="0"/>
              </a:rPr>
              <a:t>Em thứ nhất                 Em thứ hai                    Em thứ ba                 Em thứ tư</a:t>
            </a:r>
          </a:p>
        </p:txBody>
      </p:sp>
      <p:sp>
        <p:nvSpPr>
          <p:cNvPr id="91" name="Rectangle 16"/>
          <p:cNvSpPr>
            <a:spLocks noChangeArrowheads="1"/>
          </p:cNvSpPr>
          <p:nvPr/>
        </p:nvSpPr>
        <p:spPr bwMode="auto">
          <a:xfrm>
            <a:off x="2362200" y="2951163"/>
            <a:ext cx="571500" cy="495300"/>
          </a:xfrm>
          <a:prstGeom prst="rect">
            <a:avLst/>
          </a:prstGeom>
          <a:solidFill>
            <a:srgbClr val="00B050"/>
          </a:solidFill>
          <a:ln w="9525">
            <a:solidFill>
              <a:schemeClr val="tx1"/>
            </a:solidFill>
            <a:miter lim="800000"/>
            <a:headEnd/>
            <a:tailEnd/>
          </a:ln>
        </p:spPr>
        <p:txBody>
          <a:bodyPr wrap="none" anchor="ctr"/>
          <a:lstStyle/>
          <a:p>
            <a:endParaRPr lang="vi-VN">
              <a:latin typeface="Calibri" pitchFamily="34" charset="0"/>
            </a:endParaRPr>
          </a:p>
        </p:txBody>
      </p:sp>
      <p:sp>
        <p:nvSpPr>
          <p:cNvPr id="92" name="Rectangle 17"/>
          <p:cNvSpPr>
            <a:spLocks noChangeArrowheads="1"/>
          </p:cNvSpPr>
          <p:nvPr/>
        </p:nvSpPr>
        <p:spPr bwMode="auto">
          <a:xfrm>
            <a:off x="1752600" y="2951163"/>
            <a:ext cx="571500" cy="495300"/>
          </a:xfrm>
          <a:prstGeom prst="rect">
            <a:avLst/>
          </a:prstGeom>
          <a:solidFill>
            <a:srgbClr val="00B050"/>
          </a:solidFill>
          <a:ln w="9525">
            <a:solidFill>
              <a:schemeClr val="tx1"/>
            </a:solidFill>
            <a:miter lim="800000"/>
            <a:headEnd/>
            <a:tailEnd/>
          </a:ln>
        </p:spPr>
        <p:txBody>
          <a:bodyPr wrap="none" anchor="ctr"/>
          <a:lstStyle/>
          <a:p>
            <a:endParaRPr lang="vi-VN">
              <a:latin typeface="Calibri" pitchFamily="34" charset="0"/>
            </a:endParaRPr>
          </a:p>
        </p:txBody>
      </p:sp>
      <p:sp>
        <p:nvSpPr>
          <p:cNvPr id="93" name="Rectangle 18"/>
          <p:cNvSpPr>
            <a:spLocks noChangeArrowheads="1"/>
          </p:cNvSpPr>
          <p:nvPr/>
        </p:nvSpPr>
        <p:spPr bwMode="auto">
          <a:xfrm>
            <a:off x="1752600" y="3484563"/>
            <a:ext cx="571500" cy="495300"/>
          </a:xfrm>
          <a:prstGeom prst="rect">
            <a:avLst/>
          </a:prstGeom>
          <a:solidFill>
            <a:srgbClr val="00B050"/>
          </a:solidFill>
          <a:ln w="9525">
            <a:solidFill>
              <a:schemeClr val="tx1"/>
            </a:solidFill>
            <a:miter lim="800000"/>
            <a:headEnd/>
            <a:tailEnd/>
          </a:ln>
        </p:spPr>
        <p:txBody>
          <a:bodyPr wrap="none" anchor="ctr"/>
          <a:lstStyle/>
          <a:p>
            <a:endParaRPr lang="vi-VN">
              <a:latin typeface="Calibri" pitchFamily="34" charset="0"/>
            </a:endParaRPr>
          </a:p>
        </p:txBody>
      </p:sp>
      <p:sp>
        <p:nvSpPr>
          <p:cNvPr id="94" name="Rectangle 19"/>
          <p:cNvSpPr>
            <a:spLocks noChangeArrowheads="1"/>
          </p:cNvSpPr>
          <p:nvPr/>
        </p:nvSpPr>
        <p:spPr bwMode="auto">
          <a:xfrm>
            <a:off x="2362200" y="3484563"/>
            <a:ext cx="571500" cy="495300"/>
          </a:xfrm>
          <a:prstGeom prst="rect">
            <a:avLst/>
          </a:prstGeom>
          <a:solidFill>
            <a:srgbClr val="00B050"/>
          </a:solidFill>
          <a:ln w="9525">
            <a:solidFill>
              <a:schemeClr val="tx1"/>
            </a:solidFill>
            <a:miter lim="800000"/>
            <a:headEnd/>
            <a:tailEnd/>
          </a:ln>
        </p:spPr>
        <p:txBody>
          <a:bodyPr wrap="none" anchor="ctr"/>
          <a:lstStyle/>
          <a:p>
            <a:endParaRPr lang="vi-VN">
              <a:latin typeface="Calibri" pitchFamily="34" charset="0"/>
            </a:endParaRPr>
          </a:p>
        </p:txBody>
      </p:sp>
      <p:sp>
        <p:nvSpPr>
          <p:cNvPr id="95" name="Rectangle 20"/>
          <p:cNvSpPr>
            <a:spLocks noChangeArrowheads="1"/>
          </p:cNvSpPr>
          <p:nvPr/>
        </p:nvSpPr>
        <p:spPr bwMode="auto">
          <a:xfrm>
            <a:off x="4648200" y="3484563"/>
            <a:ext cx="571500" cy="495300"/>
          </a:xfrm>
          <a:prstGeom prst="rect">
            <a:avLst/>
          </a:prstGeom>
          <a:solidFill>
            <a:srgbClr val="00B050"/>
          </a:solidFill>
          <a:ln w="9525">
            <a:solidFill>
              <a:schemeClr val="tx1"/>
            </a:solidFill>
            <a:miter lim="800000"/>
            <a:headEnd/>
            <a:tailEnd/>
          </a:ln>
        </p:spPr>
        <p:txBody>
          <a:bodyPr wrap="none" anchor="ctr"/>
          <a:lstStyle/>
          <a:p>
            <a:endParaRPr lang="vi-VN">
              <a:latin typeface="Calibri" pitchFamily="34" charset="0"/>
            </a:endParaRPr>
          </a:p>
        </p:txBody>
      </p:sp>
      <p:sp>
        <p:nvSpPr>
          <p:cNvPr id="96" name="Rectangle 21"/>
          <p:cNvSpPr>
            <a:spLocks noChangeArrowheads="1"/>
          </p:cNvSpPr>
          <p:nvPr/>
        </p:nvSpPr>
        <p:spPr bwMode="auto">
          <a:xfrm>
            <a:off x="4648200" y="2951163"/>
            <a:ext cx="571500" cy="495300"/>
          </a:xfrm>
          <a:prstGeom prst="rect">
            <a:avLst/>
          </a:prstGeom>
          <a:solidFill>
            <a:srgbClr val="00B050"/>
          </a:solidFill>
          <a:ln w="9525">
            <a:solidFill>
              <a:schemeClr val="tx1"/>
            </a:solidFill>
            <a:miter lim="800000"/>
            <a:headEnd/>
            <a:tailEnd/>
          </a:ln>
        </p:spPr>
        <p:txBody>
          <a:bodyPr wrap="none" anchor="ctr"/>
          <a:lstStyle/>
          <a:p>
            <a:endParaRPr lang="vi-VN">
              <a:latin typeface="Calibri" pitchFamily="34" charset="0"/>
            </a:endParaRPr>
          </a:p>
        </p:txBody>
      </p:sp>
      <p:sp>
        <p:nvSpPr>
          <p:cNvPr id="97" name="Rectangle 22"/>
          <p:cNvSpPr>
            <a:spLocks noChangeArrowheads="1"/>
          </p:cNvSpPr>
          <p:nvPr/>
        </p:nvSpPr>
        <p:spPr bwMode="auto">
          <a:xfrm>
            <a:off x="4038600" y="3484563"/>
            <a:ext cx="571500" cy="495300"/>
          </a:xfrm>
          <a:prstGeom prst="rect">
            <a:avLst/>
          </a:prstGeom>
          <a:solidFill>
            <a:srgbClr val="00B050"/>
          </a:solidFill>
          <a:ln w="9525">
            <a:solidFill>
              <a:schemeClr val="tx1"/>
            </a:solidFill>
            <a:miter lim="800000"/>
            <a:headEnd/>
            <a:tailEnd/>
          </a:ln>
        </p:spPr>
        <p:txBody>
          <a:bodyPr wrap="none" anchor="ctr"/>
          <a:lstStyle/>
          <a:p>
            <a:endParaRPr lang="vi-VN">
              <a:latin typeface="Calibri" pitchFamily="34" charset="0"/>
            </a:endParaRPr>
          </a:p>
        </p:txBody>
      </p:sp>
      <p:sp>
        <p:nvSpPr>
          <p:cNvPr id="98" name="Rectangle 23"/>
          <p:cNvSpPr>
            <a:spLocks noChangeArrowheads="1"/>
          </p:cNvSpPr>
          <p:nvPr/>
        </p:nvSpPr>
        <p:spPr bwMode="auto">
          <a:xfrm>
            <a:off x="6810375" y="3484563"/>
            <a:ext cx="571500" cy="495300"/>
          </a:xfrm>
          <a:prstGeom prst="rect">
            <a:avLst/>
          </a:prstGeom>
          <a:solidFill>
            <a:srgbClr val="00B050"/>
          </a:solidFill>
          <a:ln w="9525">
            <a:solidFill>
              <a:schemeClr val="tx1"/>
            </a:solidFill>
            <a:miter lim="800000"/>
            <a:headEnd/>
            <a:tailEnd/>
          </a:ln>
        </p:spPr>
        <p:txBody>
          <a:bodyPr wrap="none" anchor="ctr"/>
          <a:lstStyle/>
          <a:p>
            <a:endParaRPr lang="vi-VN">
              <a:latin typeface="Calibri" pitchFamily="34" charset="0"/>
            </a:endParaRPr>
          </a:p>
        </p:txBody>
      </p:sp>
      <p:sp>
        <p:nvSpPr>
          <p:cNvPr id="99" name="Rectangle 24"/>
          <p:cNvSpPr>
            <a:spLocks noChangeArrowheads="1"/>
          </p:cNvSpPr>
          <p:nvPr/>
        </p:nvSpPr>
        <p:spPr bwMode="auto">
          <a:xfrm>
            <a:off x="6810375" y="2951163"/>
            <a:ext cx="571500" cy="495300"/>
          </a:xfrm>
          <a:prstGeom prst="rect">
            <a:avLst/>
          </a:prstGeom>
          <a:solidFill>
            <a:srgbClr val="00B050"/>
          </a:solidFill>
          <a:ln w="9525">
            <a:solidFill>
              <a:schemeClr val="tx1"/>
            </a:solidFill>
            <a:miter lim="800000"/>
            <a:headEnd/>
            <a:tailEnd/>
          </a:ln>
        </p:spPr>
        <p:txBody>
          <a:bodyPr wrap="none" anchor="ctr"/>
          <a:lstStyle/>
          <a:p>
            <a:endParaRPr lang="vi-VN">
              <a:latin typeface="Calibri" pitchFamily="34" charset="0"/>
            </a:endParaRPr>
          </a:p>
        </p:txBody>
      </p:sp>
      <p:sp>
        <p:nvSpPr>
          <p:cNvPr id="100" name="Rectangle 25"/>
          <p:cNvSpPr>
            <a:spLocks noChangeArrowheads="1"/>
          </p:cNvSpPr>
          <p:nvPr/>
        </p:nvSpPr>
        <p:spPr bwMode="auto">
          <a:xfrm>
            <a:off x="6215063" y="3484563"/>
            <a:ext cx="571500" cy="495300"/>
          </a:xfrm>
          <a:prstGeom prst="rect">
            <a:avLst/>
          </a:prstGeom>
          <a:solidFill>
            <a:srgbClr val="00B050"/>
          </a:solidFill>
          <a:ln w="9525">
            <a:solidFill>
              <a:schemeClr val="tx1"/>
            </a:solidFill>
            <a:miter lim="800000"/>
            <a:headEnd/>
            <a:tailEnd/>
          </a:ln>
        </p:spPr>
        <p:txBody>
          <a:bodyPr wrap="none" anchor="ctr"/>
          <a:lstStyle/>
          <a:p>
            <a:endParaRPr lang="vi-VN">
              <a:latin typeface="Calibri" pitchFamily="34" charset="0"/>
            </a:endParaRPr>
          </a:p>
        </p:txBody>
      </p:sp>
      <p:sp>
        <p:nvSpPr>
          <p:cNvPr id="101" name="Rectangle 26"/>
          <p:cNvSpPr>
            <a:spLocks noChangeArrowheads="1"/>
          </p:cNvSpPr>
          <p:nvPr/>
        </p:nvSpPr>
        <p:spPr bwMode="auto">
          <a:xfrm>
            <a:off x="6219825" y="2951163"/>
            <a:ext cx="571500" cy="495300"/>
          </a:xfrm>
          <a:prstGeom prst="rect">
            <a:avLst/>
          </a:prstGeom>
          <a:solidFill>
            <a:srgbClr val="00B050"/>
          </a:solidFill>
          <a:ln w="9525">
            <a:solidFill>
              <a:schemeClr val="tx1"/>
            </a:solidFill>
            <a:miter lim="800000"/>
            <a:headEnd/>
            <a:tailEnd/>
          </a:ln>
        </p:spPr>
        <p:txBody>
          <a:bodyPr wrap="none" anchor="ctr"/>
          <a:lstStyle/>
          <a:p>
            <a:endParaRPr lang="vi-VN">
              <a:latin typeface="Calibri" pitchFamily="34" charset="0"/>
            </a:endParaRPr>
          </a:p>
        </p:txBody>
      </p:sp>
      <p:sp>
        <p:nvSpPr>
          <p:cNvPr id="102" name="Rectangle 52"/>
          <p:cNvSpPr>
            <a:spLocks noChangeArrowheads="1"/>
          </p:cNvSpPr>
          <p:nvPr/>
        </p:nvSpPr>
        <p:spPr bwMode="auto">
          <a:xfrm>
            <a:off x="4038600" y="2951163"/>
            <a:ext cx="571500" cy="495300"/>
          </a:xfrm>
          <a:prstGeom prst="rect">
            <a:avLst/>
          </a:prstGeom>
          <a:solidFill>
            <a:srgbClr val="00B050"/>
          </a:solidFill>
          <a:ln w="9525">
            <a:solidFill>
              <a:schemeClr val="tx1"/>
            </a:solidFill>
            <a:miter lim="800000"/>
            <a:headEnd/>
            <a:tailEnd/>
          </a:ln>
        </p:spPr>
        <p:txBody>
          <a:bodyPr wrap="none" anchor="ctr"/>
          <a:lstStyle/>
          <a:p>
            <a:endParaRPr lang="vi-VN">
              <a:latin typeface="Calibri" pitchFamily="34" charset="0"/>
            </a:endParaRPr>
          </a:p>
        </p:txBody>
      </p:sp>
      <p:grpSp>
        <p:nvGrpSpPr>
          <p:cNvPr id="103" name="Group 62"/>
          <p:cNvGrpSpPr>
            <a:grpSpLocks/>
          </p:cNvGrpSpPr>
          <p:nvPr/>
        </p:nvGrpSpPr>
        <p:grpSpPr bwMode="auto">
          <a:xfrm>
            <a:off x="1371600" y="4765675"/>
            <a:ext cx="533400" cy="457200"/>
            <a:chOff x="816" y="3168"/>
            <a:chExt cx="336" cy="288"/>
          </a:xfrm>
        </p:grpSpPr>
        <p:sp>
          <p:nvSpPr>
            <p:cNvPr id="17436" name="Line 60"/>
            <p:cNvSpPr>
              <a:spLocks noChangeShapeType="1"/>
            </p:cNvSpPr>
            <p:nvPr/>
          </p:nvSpPr>
          <p:spPr bwMode="auto">
            <a:xfrm>
              <a:off x="1152" y="3168"/>
              <a:ext cx="0" cy="288"/>
            </a:xfrm>
            <a:prstGeom prst="line">
              <a:avLst/>
            </a:prstGeom>
            <a:noFill/>
            <a:ln w="9525">
              <a:solidFill>
                <a:schemeClr val="tx1"/>
              </a:solidFill>
              <a:prstDash val="dash"/>
              <a:round/>
              <a:headEnd/>
              <a:tailEnd/>
            </a:ln>
          </p:spPr>
          <p:txBody>
            <a:bodyPr/>
            <a:lstStyle/>
            <a:p>
              <a:endParaRPr lang="vi-VN"/>
            </a:p>
          </p:txBody>
        </p:sp>
        <p:sp>
          <p:nvSpPr>
            <p:cNvPr id="17437" name="Line 61"/>
            <p:cNvSpPr>
              <a:spLocks noChangeShapeType="1"/>
            </p:cNvSpPr>
            <p:nvPr/>
          </p:nvSpPr>
          <p:spPr bwMode="auto">
            <a:xfrm>
              <a:off x="816" y="3456"/>
              <a:ext cx="336" cy="0"/>
            </a:xfrm>
            <a:prstGeom prst="line">
              <a:avLst/>
            </a:prstGeom>
            <a:noFill/>
            <a:ln w="9525">
              <a:solidFill>
                <a:schemeClr val="tx1"/>
              </a:solidFill>
              <a:prstDash val="dash"/>
              <a:round/>
              <a:headEnd/>
              <a:tailEnd/>
            </a:ln>
          </p:spPr>
          <p:txBody>
            <a:bodyPr/>
            <a:lstStyle/>
            <a:p>
              <a:endParaRPr lang="vi-VN"/>
            </a:p>
          </p:txBody>
        </p:sp>
      </p:grpSp>
      <p:grpSp>
        <p:nvGrpSpPr>
          <p:cNvPr id="106" name="Group 63"/>
          <p:cNvGrpSpPr>
            <a:grpSpLocks/>
          </p:cNvGrpSpPr>
          <p:nvPr/>
        </p:nvGrpSpPr>
        <p:grpSpPr bwMode="auto">
          <a:xfrm>
            <a:off x="3276600" y="4718050"/>
            <a:ext cx="533400" cy="457200"/>
            <a:chOff x="816" y="3168"/>
            <a:chExt cx="336" cy="288"/>
          </a:xfrm>
        </p:grpSpPr>
        <p:sp>
          <p:nvSpPr>
            <p:cNvPr id="17434" name="Line 64"/>
            <p:cNvSpPr>
              <a:spLocks noChangeShapeType="1"/>
            </p:cNvSpPr>
            <p:nvPr/>
          </p:nvSpPr>
          <p:spPr bwMode="auto">
            <a:xfrm>
              <a:off x="1152" y="3168"/>
              <a:ext cx="0" cy="288"/>
            </a:xfrm>
            <a:prstGeom prst="line">
              <a:avLst/>
            </a:prstGeom>
            <a:noFill/>
            <a:ln w="9525">
              <a:solidFill>
                <a:schemeClr val="tx1"/>
              </a:solidFill>
              <a:prstDash val="dash"/>
              <a:round/>
              <a:headEnd/>
              <a:tailEnd/>
            </a:ln>
          </p:spPr>
          <p:txBody>
            <a:bodyPr/>
            <a:lstStyle/>
            <a:p>
              <a:endParaRPr lang="vi-VN"/>
            </a:p>
          </p:txBody>
        </p:sp>
        <p:sp>
          <p:nvSpPr>
            <p:cNvPr id="17435" name="Line 65"/>
            <p:cNvSpPr>
              <a:spLocks noChangeShapeType="1"/>
            </p:cNvSpPr>
            <p:nvPr/>
          </p:nvSpPr>
          <p:spPr bwMode="auto">
            <a:xfrm>
              <a:off x="816" y="3456"/>
              <a:ext cx="336" cy="0"/>
            </a:xfrm>
            <a:prstGeom prst="line">
              <a:avLst/>
            </a:prstGeom>
            <a:noFill/>
            <a:ln w="9525">
              <a:solidFill>
                <a:schemeClr val="tx1"/>
              </a:solidFill>
              <a:prstDash val="dash"/>
              <a:round/>
              <a:headEnd/>
              <a:tailEnd/>
            </a:ln>
          </p:spPr>
          <p:txBody>
            <a:bodyPr/>
            <a:lstStyle/>
            <a:p>
              <a:endParaRPr lang="vi-VN"/>
            </a:p>
          </p:txBody>
        </p:sp>
      </p:grpSp>
      <p:grpSp>
        <p:nvGrpSpPr>
          <p:cNvPr id="109" name="Group 66"/>
          <p:cNvGrpSpPr>
            <a:grpSpLocks/>
          </p:cNvGrpSpPr>
          <p:nvPr/>
        </p:nvGrpSpPr>
        <p:grpSpPr bwMode="auto">
          <a:xfrm>
            <a:off x="5362575" y="4703763"/>
            <a:ext cx="533400" cy="457200"/>
            <a:chOff x="816" y="3168"/>
            <a:chExt cx="336" cy="288"/>
          </a:xfrm>
        </p:grpSpPr>
        <p:sp>
          <p:nvSpPr>
            <p:cNvPr id="17432" name="Line 67"/>
            <p:cNvSpPr>
              <a:spLocks noChangeShapeType="1"/>
            </p:cNvSpPr>
            <p:nvPr/>
          </p:nvSpPr>
          <p:spPr bwMode="auto">
            <a:xfrm>
              <a:off x="1152" y="3168"/>
              <a:ext cx="0" cy="288"/>
            </a:xfrm>
            <a:prstGeom prst="line">
              <a:avLst/>
            </a:prstGeom>
            <a:noFill/>
            <a:ln w="9525">
              <a:solidFill>
                <a:schemeClr val="tx1"/>
              </a:solidFill>
              <a:prstDash val="dash"/>
              <a:round/>
              <a:headEnd/>
              <a:tailEnd/>
            </a:ln>
          </p:spPr>
          <p:txBody>
            <a:bodyPr/>
            <a:lstStyle/>
            <a:p>
              <a:endParaRPr lang="vi-VN"/>
            </a:p>
          </p:txBody>
        </p:sp>
        <p:sp>
          <p:nvSpPr>
            <p:cNvPr id="17433" name="Line 68"/>
            <p:cNvSpPr>
              <a:spLocks noChangeShapeType="1"/>
            </p:cNvSpPr>
            <p:nvPr/>
          </p:nvSpPr>
          <p:spPr bwMode="auto">
            <a:xfrm>
              <a:off x="816" y="3456"/>
              <a:ext cx="336" cy="0"/>
            </a:xfrm>
            <a:prstGeom prst="line">
              <a:avLst/>
            </a:prstGeom>
            <a:noFill/>
            <a:ln w="9525">
              <a:solidFill>
                <a:schemeClr val="tx1"/>
              </a:solidFill>
              <a:prstDash val="dash"/>
              <a:round/>
              <a:headEnd/>
              <a:tailEnd/>
            </a:ln>
          </p:spPr>
          <p:txBody>
            <a:bodyPr/>
            <a:lstStyle/>
            <a:p>
              <a:endParaRPr lang="vi-VN"/>
            </a:p>
          </p:txBody>
        </p:sp>
      </p:grpSp>
      <p:grpSp>
        <p:nvGrpSpPr>
          <p:cNvPr id="112" name="Group 69"/>
          <p:cNvGrpSpPr>
            <a:grpSpLocks/>
          </p:cNvGrpSpPr>
          <p:nvPr/>
        </p:nvGrpSpPr>
        <p:grpSpPr bwMode="auto">
          <a:xfrm>
            <a:off x="7315200" y="4703763"/>
            <a:ext cx="533400" cy="457200"/>
            <a:chOff x="816" y="3168"/>
            <a:chExt cx="336" cy="288"/>
          </a:xfrm>
        </p:grpSpPr>
        <p:sp>
          <p:nvSpPr>
            <p:cNvPr id="17430" name="Line 70"/>
            <p:cNvSpPr>
              <a:spLocks noChangeShapeType="1"/>
            </p:cNvSpPr>
            <p:nvPr/>
          </p:nvSpPr>
          <p:spPr bwMode="auto">
            <a:xfrm>
              <a:off x="1152" y="3168"/>
              <a:ext cx="0" cy="288"/>
            </a:xfrm>
            <a:prstGeom prst="line">
              <a:avLst/>
            </a:prstGeom>
            <a:noFill/>
            <a:ln w="9525">
              <a:solidFill>
                <a:schemeClr val="tx1"/>
              </a:solidFill>
              <a:prstDash val="dash"/>
              <a:round/>
              <a:headEnd/>
              <a:tailEnd/>
            </a:ln>
          </p:spPr>
          <p:txBody>
            <a:bodyPr/>
            <a:lstStyle/>
            <a:p>
              <a:endParaRPr lang="vi-VN"/>
            </a:p>
          </p:txBody>
        </p:sp>
        <p:sp>
          <p:nvSpPr>
            <p:cNvPr id="17431" name="Line 71"/>
            <p:cNvSpPr>
              <a:spLocks noChangeShapeType="1"/>
            </p:cNvSpPr>
            <p:nvPr/>
          </p:nvSpPr>
          <p:spPr bwMode="auto">
            <a:xfrm>
              <a:off x="816" y="3456"/>
              <a:ext cx="336" cy="0"/>
            </a:xfrm>
            <a:prstGeom prst="line">
              <a:avLst/>
            </a:prstGeom>
            <a:noFill/>
            <a:ln w="9525">
              <a:solidFill>
                <a:schemeClr val="tx1"/>
              </a:solidFill>
              <a:prstDash val="dash"/>
              <a:round/>
              <a:headEnd/>
              <a:tailEnd/>
            </a:ln>
          </p:spPr>
          <p:txBody>
            <a:bodyPr/>
            <a:lstStyle/>
            <a:p>
              <a:endParaRPr lang="vi-VN"/>
            </a:p>
          </p:txBody>
        </p:sp>
      </p:grpSp>
      <p:sp>
        <p:nvSpPr>
          <p:cNvPr id="17429" name="Title 1"/>
          <p:cNvSpPr>
            <a:spLocks noGrp="1"/>
          </p:cNvSpPr>
          <p:nvPr/>
        </p:nvSpPr>
        <p:spPr bwMode="auto">
          <a:xfrm>
            <a:off x="2584450" y="142875"/>
            <a:ext cx="4425950" cy="609600"/>
          </a:xfrm>
          <a:prstGeom prst="rect">
            <a:avLst/>
          </a:prstGeom>
          <a:noFill/>
          <a:ln w="9525">
            <a:noFill/>
            <a:miter lim="800000"/>
            <a:headEnd/>
            <a:tailEnd/>
          </a:ln>
        </p:spPr>
        <p:txBody>
          <a:bodyPr anchor="ctr"/>
          <a:lstStyle/>
          <a:p>
            <a:pPr algn="ctr"/>
            <a:r>
              <a:rPr lang="en-US" sz="2000">
                <a:latin typeface="Times New Roman" pitchFamily="18" charset="0"/>
                <a:cs typeface="Times New Roman" pitchFamily="18" charset="0"/>
              </a:rPr>
              <a:t>Thứ tư ngày 20 tháng 1 năm 2016</a:t>
            </a:r>
            <a:br>
              <a:rPr lang="en-US" sz="2000">
                <a:latin typeface="Times New Roman" pitchFamily="18" charset="0"/>
                <a:cs typeface="Times New Roman" pitchFamily="18" charset="0"/>
              </a:rPr>
            </a:br>
            <a:r>
              <a:rPr lang="en-US" sz="2000">
                <a:latin typeface="Times New Roman" pitchFamily="18" charset="0"/>
                <a:cs typeface="Times New Roman" pitchFamily="18" charset="0"/>
              </a:rPr>
              <a:t>Toán </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66">
                                            <p:txEl>
                                              <p:pRg st="0" end="0"/>
                                            </p:txEl>
                                          </p:spTgt>
                                        </p:tgtEl>
                                        <p:attrNameLst>
                                          <p:attrName>style.visibility</p:attrName>
                                        </p:attrNameLst>
                                      </p:cBhvr>
                                      <p:to>
                                        <p:strVal val="visible"/>
                                      </p:to>
                                    </p:set>
                                    <p:anim calcmode="lin" valueType="num">
                                      <p:cBhvr>
                                        <p:cTn id="7" dur="500" fill="hold"/>
                                        <p:tgtEl>
                                          <p:spTgt spid="66">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66">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66">
                                            <p:txEl>
                                              <p:pRg st="0" end="0"/>
                                            </p:txEl>
                                          </p:spTgt>
                                        </p:tgtEl>
                                      </p:cBhvr>
                                    </p:animEffect>
                                  </p:childTnLst>
                                </p:cTn>
                              </p:par>
                              <p:par>
                                <p:cTn id="10" presetID="14" presetClass="exit" presetSubtype="10" fill="hold" nodeType="withEffect">
                                  <p:stCondLst>
                                    <p:cond delay="0"/>
                                  </p:stCondLst>
                                  <p:childTnLst>
                                    <p:animEffect transition="out" filter="randombar(horizontal)">
                                      <p:cBhvr>
                                        <p:cTn id="11" dur="500"/>
                                        <p:tgtEl>
                                          <p:spTgt spid="2"/>
                                        </p:tgtEl>
                                      </p:cBhvr>
                                    </p:animEffect>
                                    <p:set>
                                      <p:cBhvr>
                                        <p:cTn id="12" dur="1" fill="hold">
                                          <p:stCondLst>
                                            <p:cond delay="499"/>
                                          </p:stCondLst>
                                        </p:cTn>
                                        <p:tgtEl>
                                          <p:spTgt spid="2"/>
                                        </p:tgtEl>
                                        <p:attrNameLst>
                                          <p:attrName>style.visibility</p:attrName>
                                        </p:attrNameLst>
                                      </p:cBhvr>
                                      <p:to>
                                        <p:strVal val="hidden"/>
                                      </p:to>
                                    </p:set>
                                  </p:childTnLst>
                                </p:cTn>
                              </p:par>
                              <p:par>
                                <p:cTn id="13" presetID="8" presetClass="entr" presetSubtype="16" fill="hold" grpId="0" nodeType="withEffect">
                                  <p:stCondLst>
                                    <p:cond delay="0"/>
                                  </p:stCondLst>
                                  <p:childTnLst>
                                    <p:set>
                                      <p:cBhvr>
                                        <p:cTn id="14" dur="1" fill="hold">
                                          <p:stCondLst>
                                            <p:cond delay="0"/>
                                          </p:stCondLst>
                                        </p:cTn>
                                        <p:tgtEl>
                                          <p:spTgt spid="92"/>
                                        </p:tgtEl>
                                        <p:attrNameLst>
                                          <p:attrName>style.visibility</p:attrName>
                                        </p:attrNameLst>
                                      </p:cBhvr>
                                      <p:to>
                                        <p:strVal val="visible"/>
                                      </p:to>
                                    </p:set>
                                    <p:animEffect transition="in" filter="diamond(in)">
                                      <p:cBhvr>
                                        <p:cTn id="15" dur="2000"/>
                                        <p:tgtEl>
                                          <p:spTgt spid="92"/>
                                        </p:tgtEl>
                                      </p:cBhvr>
                                    </p:animEffect>
                                  </p:childTnLst>
                                </p:cTn>
                              </p:par>
                              <p:par>
                                <p:cTn id="16" presetID="8" presetClass="entr" presetSubtype="16" fill="hold" grpId="0" nodeType="withEffect">
                                  <p:stCondLst>
                                    <p:cond delay="0"/>
                                  </p:stCondLst>
                                  <p:childTnLst>
                                    <p:set>
                                      <p:cBhvr>
                                        <p:cTn id="17" dur="1" fill="hold">
                                          <p:stCondLst>
                                            <p:cond delay="0"/>
                                          </p:stCondLst>
                                        </p:cTn>
                                        <p:tgtEl>
                                          <p:spTgt spid="91"/>
                                        </p:tgtEl>
                                        <p:attrNameLst>
                                          <p:attrName>style.visibility</p:attrName>
                                        </p:attrNameLst>
                                      </p:cBhvr>
                                      <p:to>
                                        <p:strVal val="visible"/>
                                      </p:to>
                                    </p:set>
                                    <p:animEffect transition="in" filter="diamond(in)">
                                      <p:cBhvr>
                                        <p:cTn id="18" dur="2000"/>
                                        <p:tgtEl>
                                          <p:spTgt spid="91"/>
                                        </p:tgtEl>
                                      </p:cBhvr>
                                    </p:animEffect>
                                  </p:childTnLst>
                                </p:cTn>
                              </p:par>
                              <p:par>
                                <p:cTn id="19" presetID="8" presetClass="entr" presetSubtype="16" fill="hold" grpId="0" nodeType="withEffect">
                                  <p:stCondLst>
                                    <p:cond delay="0"/>
                                  </p:stCondLst>
                                  <p:childTnLst>
                                    <p:set>
                                      <p:cBhvr>
                                        <p:cTn id="20" dur="1" fill="hold">
                                          <p:stCondLst>
                                            <p:cond delay="0"/>
                                          </p:stCondLst>
                                        </p:cTn>
                                        <p:tgtEl>
                                          <p:spTgt spid="93"/>
                                        </p:tgtEl>
                                        <p:attrNameLst>
                                          <p:attrName>style.visibility</p:attrName>
                                        </p:attrNameLst>
                                      </p:cBhvr>
                                      <p:to>
                                        <p:strVal val="visible"/>
                                      </p:to>
                                    </p:set>
                                    <p:animEffect transition="in" filter="diamond(in)">
                                      <p:cBhvr>
                                        <p:cTn id="21" dur="2000"/>
                                        <p:tgtEl>
                                          <p:spTgt spid="93"/>
                                        </p:tgtEl>
                                      </p:cBhvr>
                                    </p:animEffect>
                                  </p:childTnLst>
                                </p:cTn>
                              </p:par>
                              <p:par>
                                <p:cTn id="22" presetID="8" presetClass="entr" presetSubtype="16" fill="hold" grpId="0" nodeType="withEffect">
                                  <p:stCondLst>
                                    <p:cond delay="0"/>
                                  </p:stCondLst>
                                  <p:childTnLst>
                                    <p:set>
                                      <p:cBhvr>
                                        <p:cTn id="23" dur="1" fill="hold">
                                          <p:stCondLst>
                                            <p:cond delay="0"/>
                                          </p:stCondLst>
                                        </p:cTn>
                                        <p:tgtEl>
                                          <p:spTgt spid="94"/>
                                        </p:tgtEl>
                                        <p:attrNameLst>
                                          <p:attrName>style.visibility</p:attrName>
                                        </p:attrNameLst>
                                      </p:cBhvr>
                                      <p:to>
                                        <p:strVal val="visible"/>
                                      </p:to>
                                    </p:set>
                                    <p:animEffect transition="in" filter="diamond(in)">
                                      <p:cBhvr>
                                        <p:cTn id="24" dur="2000"/>
                                        <p:tgtEl>
                                          <p:spTgt spid="94"/>
                                        </p:tgtEl>
                                      </p:cBhvr>
                                    </p:animEffect>
                                  </p:childTnLst>
                                </p:cTn>
                              </p:par>
                              <p:par>
                                <p:cTn id="25" presetID="8" presetClass="entr" presetSubtype="16" fill="hold" grpId="0" nodeType="withEffect">
                                  <p:stCondLst>
                                    <p:cond delay="0"/>
                                  </p:stCondLst>
                                  <p:childTnLst>
                                    <p:set>
                                      <p:cBhvr>
                                        <p:cTn id="26" dur="1" fill="hold">
                                          <p:stCondLst>
                                            <p:cond delay="0"/>
                                          </p:stCondLst>
                                        </p:cTn>
                                        <p:tgtEl>
                                          <p:spTgt spid="102"/>
                                        </p:tgtEl>
                                        <p:attrNameLst>
                                          <p:attrName>style.visibility</p:attrName>
                                        </p:attrNameLst>
                                      </p:cBhvr>
                                      <p:to>
                                        <p:strVal val="visible"/>
                                      </p:to>
                                    </p:set>
                                    <p:animEffect transition="in" filter="diamond(in)">
                                      <p:cBhvr>
                                        <p:cTn id="27" dur="2000"/>
                                        <p:tgtEl>
                                          <p:spTgt spid="102"/>
                                        </p:tgtEl>
                                      </p:cBhvr>
                                    </p:animEffect>
                                  </p:childTnLst>
                                </p:cTn>
                              </p:par>
                              <p:par>
                                <p:cTn id="28" presetID="8" presetClass="entr" presetSubtype="16" fill="hold" grpId="0" nodeType="withEffect">
                                  <p:stCondLst>
                                    <p:cond delay="0"/>
                                  </p:stCondLst>
                                  <p:childTnLst>
                                    <p:set>
                                      <p:cBhvr>
                                        <p:cTn id="29" dur="1" fill="hold">
                                          <p:stCondLst>
                                            <p:cond delay="0"/>
                                          </p:stCondLst>
                                        </p:cTn>
                                        <p:tgtEl>
                                          <p:spTgt spid="96"/>
                                        </p:tgtEl>
                                        <p:attrNameLst>
                                          <p:attrName>style.visibility</p:attrName>
                                        </p:attrNameLst>
                                      </p:cBhvr>
                                      <p:to>
                                        <p:strVal val="visible"/>
                                      </p:to>
                                    </p:set>
                                    <p:animEffect transition="in" filter="diamond(in)">
                                      <p:cBhvr>
                                        <p:cTn id="30" dur="2000"/>
                                        <p:tgtEl>
                                          <p:spTgt spid="96"/>
                                        </p:tgtEl>
                                      </p:cBhvr>
                                    </p:animEffect>
                                  </p:childTnLst>
                                </p:cTn>
                              </p:par>
                              <p:par>
                                <p:cTn id="31" presetID="8" presetClass="entr" presetSubtype="16" fill="hold" grpId="0" nodeType="withEffect">
                                  <p:stCondLst>
                                    <p:cond delay="0"/>
                                  </p:stCondLst>
                                  <p:childTnLst>
                                    <p:set>
                                      <p:cBhvr>
                                        <p:cTn id="32" dur="1" fill="hold">
                                          <p:stCondLst>
                                            <p:cond delay="0"/>
                                          </p:stCondLst>
                                        </p:cTn>
                                        <p:tgtEl>
                                          <p:spTgt spid="97"/>
                                        </p:tgtEl>
                                        <p:attrNameLst>
                                          <p:attrName>style.visibility</p:attrName>
                                        </p:attrNameLst>
                                      </p:cBhvr>
                                      <p:to>
                                        <p:strVal val="visible"/>
                                      </p:to>
                                    </p:set>
                                    <p:animEffect transition="in" filter="diamond(in)">
                                      <p:cBhvr>
                                        <p:cTn id="33" dur="2000"/>
                                        <p:tgtEl>
                                          <p:spTgt spid="97"/>
                                        </p:tgtEl>
                                      </p:cBhvr>
                                    </p:animEffect>
                                  </p:childTnLst>
                                </p:cTn>
                              </p:par>
                              <p:par>
                                <p:cTn id="34" presetID="8" presetClass="entr" presetSubtype="16" fill="hold" grpId="0" nodeType="withEffect">
                                  <p:stCondLst>
                                    <p:cond delay="0"/>
                                  </p:stCondLst>
                                  <p:childTnLst>
                                    <p:set>
                                      <p:cBhvr>
                                        <p:cTn id="35" dur="1" fill="hold">
                                          <p:stCondLst>
                                            <p:cond delay="0"/>
                                          </p:stCondLst>
                                        </p:cTn>
                                        <p:tgtEl>
                                          <p:spTgt spid="95"/>
                                        </p:tgtEl>
                                        <p:attrNameLst>
                                          <p:attrName>style.visibility</p:attrName>
                                        </p:attrNameLst>
                                      </p:cBhvr>
                                      <p:to>
                                        <p:strVal val="visible"/>
                                      </p:to>
                                    </p:set>
                                    <p:animEffect transition="in" filter="diamond(in)">
                                      <p:cBhvr>
                                        <p:cTn id="36" dur="2000"/>
                                        <p:tgtEl>
                                          <p:spTgt spid="95"/>
                                        </p:tgtEl>
                                      </p:cBhvr>
                                    </p:animEffect>
                                  </p:childTnLst>
                                </p:cTn>
                              </p:par>
                              <p:par>
                                <p:cTn id="37" presetID="8" presetClass="entr" presetSubtype="16" fill="hold" grpId="0" nodeType="withEffect">
                                  <p:stCondLst>
                                    <p:cond delay="0"/>
                                  </p:stCondLst>
                                  <p:childTnLst>
                                    <p:set>
                                      <p:cBhvr>
                                        <p:cTn id="38" dur="1" fill="hold">
                                          <p:stCondLst>
                                            <p:cond delay="0"/>
                                          </p:stCondLst>
                                        </p:cTn>
                                        <p:tgtEl>
                                          <p:spTgt spid="101"/>
                                        </p:tgtEl>
                                        <p:attrNameLst>
                                          <p:attrName>style.visibility</p:attrName>
                                        </p:attrNameLst>
                                      </p:cBhvr>
                                      <p:to>
                                        <p:strVal val="visible"/>
                                      </p:to>
                                    </p:set>
                                    <p:animEffect transition="in" filter="diamond(in)">
                                      <p:cBhvr>
                                        <p:cTn id="39" dur="2000"/>
                                        <p:tgtEl>
                                          <p:spTgt spid="101"/>
                                        </p:tgtEl>
                                      </p:cBhvr>
                                    </p:animEffect>
                                  </p:childTnLst>
                                </p:cTn>
                              </p:par>
                              <p:par>
                                <p:cTn id="40" presetID="8" presetClass="entr" presetSubtype="16" fill="hold" grpId="0" nodeType="withEffect">
                                  <p:stCondLst>
                                    <p:cond delay="0"/>
                                  </p:stCondLst>
                                  <p:childTnLst>
                                    <p:set>
                                      <p:cBhvr>
                                        <p:cTn id="41" dur="1" fill="hold">
                                          <p:stCondLst>
                                            <p:cond delay="0"/>
                                          </p:stCondLst>
                                        </p:cTn>
                                        <p:tgtEl>
                                          <p:spTgt spid="99"/>
                                        </p:tgtEl>
                                        <p:attrNameLst>
                                          <p:attrName>style.visibility</p:attrName>
                                        </p:attrNameLst>
                                      </p:cBhvr>
                                      <p:to>
                                        <p:strVal val="visible"/>
                                      </p:to>
                                    </p:set>
                                    <p:animEffect transition="in" filter="diamond(in)">
                                      <p:cBhvr>
                                        <p:cTn id="42" dur="2000"/>
                                        <p:tgtEl>
                                          <p:spTgt spid="99"/>
                                        </p:tgtEl>
                                      </p:cBhvr>
                                    </p:animEffect>
                                  </p:childTnLst>
                                </p:cTn>
                              </p:par>
                              <p:par>
                                <p:cTn id="43" presetID="8" presetClass="entr" presetSubtype="16" fill="hold" grpId="0" nodeType="withEffect">
                                  <p:stCondLst>
                                    <p:cond delay="0"/>
                                  </p:stCondLst>
                                  <p:childTnLst>
                                    <p:set>
                                      <p:cBhvr>
                                        <p:cTn id="44" dur="1" fill="hold">
                                          <p:stCondLst>
                                            <p:cond delay="0"/>
                                          </p:stCondLst>
                                        </p:cTn>
                                        <p:tgtEl>
                                          <p:spTgt spid="100"/>
                                        </p:tgtEl>
                                        <p:attrNameLst>
                                          <p:attrName>style.visibility</p:attrName>
                                        </p:attrNameLst>
                                      </p:cBhvr>
                                      <p:to>
                                        <p:strVal val="visible"/>
                                      </p:to>
                                    </p:set>
                                    <p:animEffect transition="in" filter="diamond(in)">
                                      <p:cBhvr>
                                        <p:cTn id="45" dur="2000"/>
                                        <p:tgtEl>
                                          <p:spTgt spid="100"/>
                                        </p:tgtEl>
                                      </p:cBhvr>
                                    </p:animEffect>
                                  </p:childTnLst>
                                </p:cTn>
                              </p:par>
                              <p:par>
                                <p:cTn id="46" presetID="8" presetClass="entr" presetSubtype="16" fill="hold" grpId="0" nodeType="withEffect">
                                  <p:stCondLst>
                                    <p:cond delay="0"/>
                                  </p:stCondLst>
                                  <p:childTnLst>
                                    <p:set>
                                      <p:cBhvr>
                                        <p:cTn id="47" dur="1" fill="hold">
                                          <p:stCondLst>
                                            <p:cond delay="0"/>
                                          </p:stCondLst>
                                        </p:cTn>
                                        <p:tgtEl>
                                          <p:spTgt spid="98"/>
                                        </p:tgtEl>
                                        <p:attrNameLst>
                                          <p:attrName>style.visibility</p:attrName>
                                        </p:attrNameLst>
                                      </p:cBhvr>
                                      <p:to>
                                        <p:strVal val="visible"/>
                                      </p:to>
                                    </p:set>
                                    <p:animEffect transition="in" filter="diamond(in)">
                                      <p:cBhvr>
                                        <p:cTn id="48" dur="2000"/>
                                        <p:tgtEl>
                                          <p:spTgt spid="98"/>
                                        </p:tgtEl>
                                      </p:cBhvr>
                                    </p:animEffect>
                                  </p:childTnLst>
                                </p:cTn>
                              </p:par>
                            </p:childTnLst>
                          </p:cTn>
                        </p:par>
                      </p:childTnLst>
                    </p:cTn>
                  </p:par>
                  <p:par>
                    <p:cTn id="49" fill="hold">
                      <p:stCondLst>
                        <p:cond delay="indefinite"/>
                      </p:stCondLst>
                      <p:childTnLst>
                        <p:par>
                          <p:cTn id="50" fill="hold">
                            <p:stCondLst>
                              <p:cond delay="0"/>
                            </p:stCondLst>
                            <p:childTnLst>
                              <p:par>
                                <p:cTn id="51" presetID="0" presetClass="path" presetSubtype="0" accel="50000" decel="50000" fill="hold" grpId="1" nodeType="clickEffect">
                                  <p:stCondLst>
                                    <p:cond delay="0"/>
                                  </p:stCondLst>
                                  <p:childTnLst>
                                    <p:animMotion origin="layout" path="M -0.03716 -0.02917 C -0.0816 -0.04422 -0.1257 -0.05903 -0.14653 -0.02917 C -0.16754 0.00115 -0.16841 0.11666 -0.16216 0.15208 C -0.15573 0.18796 -0.11841 0.17916 -0.10903 0.18472 " pathEditMode="relative" rAng="0" ptsTypes="AAAA">
                                      <p:cBhvr>
                                        <p:cTn id="52" dur="2000" fill="hold"/>
                                        <p:tgtEl>
                                          <p:spTgt spid="92"/>
                                        </p:tgtEl>
                                        <p:attrNameLst>
                                          <p:attrName>ppt_x</p:attrName>
                                          <p:attrName>ppt_y</p:attrName>
                                        </p:attrNameLst>
                                      </p:cBhvr>
                                      <p:rCtr x="-6424" y="9815"/>
                                    </p:animMotion>
                                  </p:childTnLst>
                                </p:cTn>
                              </p:par>
                              <p:par>
                                <p:cTn id="53" presetID="0" presetClass="path" presetSubtype="0" accel="50000" decel="50000" fill="hold" grpId="1" nodeType="withEffect">
                                  <p:stCondLst>
                                    <p:cond delay="0"/>
                                  </p:stCondLst>
                                  <p:childTnLst>
                                    <p:animMotion origin="layout" path="M -3.33333E-6 -0.04723 C 0.02396 -0.0632 0.04792 -0.07848 0.04358 -0.04514 C 0.03959 -0.01112 -0.02378 0.11851 -0.02517 0.15601 C -0.02639 0.19421 0.02483 0.17777 0.03525 0.18217 " pathEditMode="relative" rAng="0" ptsTypes="AAAA">
                                      <p:cBhvr>
                                        <p:cTn id="54" dur="2000" fill="hold"/>
                                        <p:tgtEl>
                                          <p:spTgt spid="91"/>
                                        </p:tgtEl>
                                        <p:attrNameLst>
                                          <p:attrName>ppt_x</p:attrName>
                                          <p:attrName>ppt_y</p:attrName>
                                        </p:attrNameLst>
                                      </p:cBhvr>
                                      <p:rCtr x="920" y="10579"/>
                                    </p:animMotion>
                                  </p:childTnLst>
                                </p:cTn>
                              </p:par>
                              <p:par>
                                <p:cTn id="55" presetID="0" presetClass="path" presetSubtype="0" accel="50000" decel="50000" fill="hold" grpId="1" nodeType="withEffect">
                                  <p:stCondLst>
                                    <p:cond delay="0"/>
                                  </p:stCondLst>
                                  <p:childTnLst>
                                    <p:animMotion origin="layout" path="M -0.03507 -0.03194 C -0.0665 0.02223 -0.09792 0.07662 -0.03716 0.09885 C 0.02361 0.12107 0.26805 0.10116 0.32916 0.10185 " pathEditMode="relative" rAng="0" ptsTypes="AAA">
                                      <p:cBhvr>
                                        <p:cTn id="56" dur="2000" fill="hold"/>
                                        <p:tgtEl>
                                          <p:spTgt spid="93"/>
                                        </p:tgtEl>
                                        <p:attrNameLst>
                                          <p:attrName>ppt_x</p:attrName>
                                          <p:attrName>ppt_y</p:attrName>
                                        </p:attrNameLst>
                                      </p:cBhvr>
                                      <p:rCtr x="16372" y="7060"/>
                                    </p:animMotion>
                                  </p:childTnLst>
                                </p:cTn>
                              </p:par>
                              <p:par>
                                <p:cTn id="57" presetID="0" presetClass="path" presetSubtype="0" accel="50000" decel="50000" fill="hold" grpId="1" nodeType="withEffect">
                                  <p:stCondLst>
                                    <p:cond delay="0"/>
                                  </p:stCondLst>
                                  <p:childTnLst>
                                    <p:animMotion origin="layout" path="M 0.00209 0.01736 C 0.02882 0.01968 0.05556 0.02199 0.06927 0.03727 C 0.08299 0.05255 0.01754 0.09815 0.0842 0.1088 C 0.15087 0.11945 0.40504 0.10232 0.46927 0.10093 " pathEditMode="relative" rAng="0" ptsTypes="AAAA">
                                      <p:cBhvr>
                                        <p:cTn id="58" dur="2000" fill="hold"/>
                                        <p:tgtEl>
                                          <p:spTgt spid="94"/>
                                        </p:tgtEl>
                                        <p:attrNameLst>
                                          <p:attrName>ppt_x</p:attrName>
                                          <p:attrName>ppt_y</p:attrName>
                                        </p:attrNameLst>
                                      </p:cBhvr>
                                      <p:rCtr x="23351" y="4722"/>
                                    </p:animMotion>
                                  </p:childTnLst>
                                </p:cTn>
                              </p:par>
                            </p:childTnLst>
                          </p:cTn>
                        </p:par>
                      </p:childTnLst>
                    </p:cTn>
                  </p:par>
                  <p:par>
                    <p:cTn id="59" fill="hold">
                      <p:stCondLst>
                        <p:cond delay="indefinite"/>
                      </p:stCondLst>
                      <p:childTnLst>
                        <p:par>
                          <p:cTn id="60" fill="hold">
                            <p:stCondLst>
                              <p:cond delay="0"/>
                            </p:stCondLst>
                            <p:childTnLst>
                              <p:par>
                                <p:cTn id="61" presetID="0" presetClass="path" presetSubtype="0" accel="50000" decel="50000" fill="hold" grpId="1" nodeType="clickEffect">
                                  <p:stCondLst>
                                    <p:cond delay="0"/>
                                  </p:stCondLst>
                                  <p:childTnLst>
                                    <p:animMotion origin="layout" path="M -0.00625 -0.0007 C -0.02813 -0.01297 -0.05 -0.025 -0.06025 0.00115 C -0.07049 0.02731 -0.02865 0.12662 -0.06789 0.15694 C -0.10712 0.18773 -0.25799 0.17916 -0.29584 0.18379 " pathEditMode="relative" rAng="0" ptsTypes="AAAA">
                                      <p:cBhvr>
                                        <p:cTn id="62" dur="2000" fill="hold"/>
                                        <p:tgtEl>
                                          <p:spTgt spid="102"/>
                                        </p:tgtEl>
                                        <p:attrNameLst>
                                          <p:attrName>ppt_x</p:attrName>
                                          <p:attrName>ppt_y</p:attrName>
                                        </p:attrNameLst>
                                      </p:cBhvr>
                                      <p:rCtr x="-14479" y="8519"/>
                                    </p:animMotion>
                                  </p:childTnLst>
                                </p:cTn>
                              </p:par>
                              <p:par>
                                <p:cTn id="63" presetID="0" presetClass="path" presetSubtype="0" accel="50000" decel="50000" fill="hold" grpId="1" nodeType="withEffect">
                                  <p:stCondLst>
                                    <p:cond delay="0"/>
                                  </p:stCondLst>
                                  <p:childTnLst>
                                    <p:animMotion origin="layout" path="M 0.02483 -0.00741 C 0.03924 -0.02084 0.05382 -0.03403 0.06059 -0.00348 C 0.06736 0.02708 0.10052 0.14467 0.06511 0.17546 C 0.02969 0.20625 -0.11527 0.18055 -0.15139 0.18148 " pathEditMode="relative" rAng="0" ptsTypes="AAAA">
                                      <p:cBhvr>
                                        <p:cTn id="64" dur="2000" fill="hold"/>
                                        <p:tgtEl>
                                          <p:spTgt spid="96"/>
                                        </p:tgtEl>
                                        <p:attrNameLst>
                                          <p:attrName>ppt_x</p:attrName>
                                          <p:attrName>ppt_y</p:attrName>
                                        </p:attrNameLst>
                                      </p:cBhvr>
                                      <p:rCtr x="-6007" y="9144"/>
                                    </p:animMotion>
                                  </p:childTnLst>
                                </p:cTn>
                              </p:par>
                              <p:par>
                                <p:cTn id="65" presetID="0" presetClass="path" presetSubtype="0" accel="50000" decel="50000" fill="hold" grpId="1" nodeType="withEffect">
                                  <p:stCondLst>
                                    <p:cond delay="0"/>
                                  </p:stCondLst>
                                  <p:childTnLst>
                                    <p:animMotion origin="layout" path="M -0.00591 0.04167 C -0.02101 0.05162 -0.03594 0.06181 -0.00434 0.06551 C 0.02725 0.06922 0.15104 0.05741 0.18368 0.06343 C 0.21632 0.06945 0.19757 0.09468 0.19114 0.10139 C 0.18472 0.1081 0.15243 0.10301 0.14479 0.10324 " pathEditMode="relative" rAng="0" ptsTypes="AAAAA">
                                      <p:cBhvr>
                                        <p:cTn id="66" dur="2000" fill="hold"/>
                                        <p:tgtEl>
                                          <p:spTgt spid="97"/>
                                        </p:tgtEl>
                                        <p:attrNameLst>
                                          <p:attrName>ppt_x</p:attrName>
                                          <p:attrName>ppt_y</p:attrName>
                                        </p:attrNameLst>
                                      </p:cBhvr>
                                      <p:rCtr x="9549" y="3148"/>
                                    </p:animMotion>
                                  </p:childTnLst>
                                </p:cTn>
                              </p:par>
                              <p:par>
                                <p:cTn id="67" presetID="0" presetClass="path" presetSubtype="0" accel="50000" decel="50000" fill="hold" grpId="1" nodeType="withEffect">
                                  <p:stCondLst>
                                    <p:cond delay="0"/>
                                  </p:stCondLst>
                                  <p:childTnLst>
                                    <p:animMotion origin="layout" path="M 0.01875 0.01945 C 0.04636 0.03449 0.07414 0.04977 0.11424 0.0551 C 0.15434 0.06042 0.22518 0.05579 0.25903 0.05116 C 0.29289 0.04653 0.30226 0.02523 0.31719 0.02732 C 0.33212 0.0294 0.34358 0.05417 0.34861 0.0632 C 0.35365 0.07223 0.35782 0.07477 0.34705 0.08102 C 0.33629 0.08727 0.2948 0.09769 0.28438 0.10093 " pathEditMode="relative" rAng="0" ptsTypes="AAAAAAA">
                                      <p:cBhvr>
                                        <p:cTn id="68" dur="2000" fill="hold"/>
                                        <p:tgtEl>
                                          <p:spTgt spid="95"/>
                                        </p:tgtEl>
                                        <p:attrNameLst>
                                          <p:attrName>ppt_x</p:attrName>
                                          <p:attrName>ppt_y</p:attrName>
                                        </p:attrNameLst>
                                      </p:cBhvr>
                                      <p:rCtr x="16736" y="4074"/>
                                    </p:animMotion>
                                  </p:childTnLst>
                                </p:cTn>
                              </p:par>
                            </p:childTnLst>
                          </p:cTn>
                        </p:par>
                      </p:childTnLst>
                    </p:cTn>
                  </p:par>
                  <p:par>
                    <p:cTn id="69" fill="hold">
                      <p:stCondLst>
                        <p:cond delay="indefinite"/>
                      </p:stCondLst>
                      <p:childTnLst>
                        <p:par>
                          <p:cTn id="70" fill="hold">
                            <p:stCondLst>
                              <p:cond delay="0"/>
                            </p:stCondLst>
                            <p:childTnLst>
                              <p:par>
                                <p:cTn id="71" presetID="0" presetClass="path" presetSubtype="0" accel="50000" decel="50000" fill="hold" grpId="1" nodeType="clickEffect">
                                  <p:stCondLst>
                                    <p:cond delay="0"/>
                                  </p:stCondLst>
                                  <p:childTnLst>
                                    <p:animMotion origin="layout" path="M -0.0184 -0.01829 C -0.03681 -0.03843 -0.05504 -0.05834 -0.06285 -0.02038 C -0.07066 0.01759 0.02344 0.16273 -0.06597 0.20902 C -0.15521 0.25532 -0.50972 0.24884 -0.59844 0.25671 " pathEditMode="relative" rAng="0" ptsTypes="AAAA">
                                      <p:cBhvr>
                                        <p:cTn id="72" dur="2000" fill="hold"/>
                                        <p:tgtEl>
                                          <p:spTgt spid="101"/>
                                        </p:tgtEl>
                                        <p:attrNameLst>
                                          <p:attrName>ppt_x</p:attrName>
                                          <p:attrName>ppt_y</p:attrName>
                                        </p:attrNameLst>
                                      </p:cBhvr>
                                      <p:rCtr x="-29010" y="12569"/>
                                    </p:animMotion>
                                  </p:childTnLst>
                                </p:cTn>
                              </p:par>
                              <p:par>
                                <p:cTn id="73" presetID="0" presetClass="path" presetSubtype="0" accel="50000" decel="50000" fill="hold" grpId="1" nodeType="withEffect">
                                  <p:stCondLst>
                                    <p:cond delay="0"/>
                                  </p:stCondLst>
                                  <p:childTnLst>
                                    <p:animMotion origin="layout" path="M 0.03594 0.00995 C 0.05313 -0.00649 0.07049 -0.02269 0.07622 0.01203 C 0.08195 0.04675 0.15834 0.178 0.07031 0.21875 C -0.01771 0.25949 -0.3651 0.25023 -0.45208 0.25648 " pathEditMode="relative" rAng="0" ptsTypes="AAAA">
                                      <p:cBhvr>
                                        <p:cTn id="74" dur="2000" fill="hold"/>
                                        <p:tgtEl>
                                          <p:spTgt spid="99"/>
                                        </p:tgtEl>
                                        <p:attrNameLst>
                                          <p:attrName>ppt_x</p:attrName>
                                          <p:attrName>ppt_y</p:attrName>
                                        </p:attrNameLst>
                                      </p:cBhvr>
                                      <p:rCtr x="-20590" y="11389"/>
                                    </p:animMotion>
                                  </p:childTnLst>
                                </p:cTn>
                              </p:par>
                              <p:par>
                                <p:cTn id="75" presetID="0" presetClass="path" presetSubtype="0" accel="50000" decel="50000" fill="hold" grpId="1" nodeType="withEffect">
                                  <p:stCondLst>
                                    <p:cond delay="0"/>
                                  </p:stCondLst>
                                  <p:childTnLst>
                                    <p:animMotion origin="layout" path="M 0.00156 0.03982 C 0.01475 0.07824 0.02812 0.11667 0.00156 0.13889 C -0.025 0.16135 -0.1316 0.16875 -0.15816 0.17477 " pathEditMode="relative" rAng="0" ptsTypes="AAA">
                                      <p:cBhvr>
                                        <p:cTn id="76" dur="2000" fill="hold"/>
                                        <p:tgtEl>
                                          <p:spTgt spid="100"/>
                                        </p:tgtEl>
                                        <p:attrNameLst>
                                          <p:attrName>ppt_x</p:attrName>
                                          <p:attrName>ppt_y</p:attrName>
                                        </p:attrNameLst>
                                      </p:cBhvr>
                                      <p:rCtr x="-7222" y="6736"/>
                                    </p:animMotion>
                                  </p:childTnLst>
                                </p:cTn>
                              </p:par>
                              <p:par>
                                <p:cTn id="77" presetID="0" presetClass="path" presetSubtype="0" accel="50000" decel="50000" fill="hold" grpId="1" nodeType="withEffect">
                                  <p:stCondLst>
                                    <p:cond delay="0"/>
                                  </p:stCondLst>
                                  <p:childTnLst>
                                    <p:animMotion origin="layout" path="M 0.03507 0.00996 C 0.06823 -0.00115 0.10156 -0.01227 0.11268 0.00996 C 0.12379 0.03218 0.12396 0.11574 0.10226 0.14306 C 0.08056 0.1706 0.00261 0.16945 -0.01719 0.17477 " pathEditMode="relative" rAng="0" ptsTypes="AAAA">
                                      <p:cBhvr>
                                        <p:cTn id="78" dur="2000" fill="hold"/>
                                        <p:tgtEl>
                                          <p:spTgt spid="98"/>
                                        </p:tgtEl>
                                        <p:attrNameLst>
                                          <p:attrName>ppt_x</p:attrName>
                                          <p:attrName>ppt_y</p:attrName>
                                        </p:attrNameLst>
                                      </p:cBhvr>
                                      <p:rCtr x="1632" y="7593"/>
                                    </p:animMotion>
                                  </p:childTnLst>
                                </p:cTn>
                              </p:par>
                              <p:par>
                                <p:cTn id="79" presetID="21" presetClass="entr" presetSubtype="4" fill="hold" nodeType="withEffect">
                                  <p:stCondLst>
                                    <p:cond delay="0"/>
                                  </p:stCondLst>
                                  <p:childTnLst>
                                    <p:set>
                                      <p:cBhvr>
                                        <p:cTn id="80" dur="1" fill="hold">
                                          <p:stCondLst>
                                            <p:cond delay="0"/>
                                          </p:stCondLst>
                                        </p:cTn>
                                        <p:tgtEl>
                                          <p:spTgt spid="103"/>
                                        </p:tgtEl>
                                        <p:attrNameLst>
                                          <p:attrName>style.visibility</p:attrName>
                                        </p:attrNameLst>
                                      </p:cBhvr>
                                      <p:to>
                                        <p:strVal val="visible"/>
                                      </p:to>
                                    </p:set>
                                    <p:animEffect transition="in" filter="wheel(4)">
                                      <p:cBhvr>
                                        <p:cTn id="81" dur="2000"/>
                                        <p:tgtEl>
                                          <p:spTgt spid="103"/>
                                        </p:tgtEl>
                                      </p:cBhvr>
                                    </p:animEffect>
                                  </p:childTnLst>
                                </p:cTn>
                              </p:par>
                              <p:par>
                                <p:cTn id="82" presetID="21" presetClass="entr" presetSubtype="4" fill="hold" nodeType="withEffect">
                                  <p:stCondLst>
                                    <p:cond delay="0"/>
                                  </p:stCondLst>
                                  <p:childTnLst>
                                    <p:set>
                                      <p:cBhvr>
                                        <p:cTn id="83" dur="1" fill="hold">
                                          <p:stCondLst>
                                            <p:cond delay="0"/>
                                          </p:stCondLst>
                                        </p:cTn>
                                        <p:tgtEl>
                                          <p:spTgt spid="106"/>
                                        </p:tgtEl>
                                        <p:attrNameLst>
                                          <p:attrName>style.visibility</p:attrName>
                                        </p:attrNameLst>
                                      </p:cBhvr>
                                      <p:to>
                                        <p:strVal val="visible"/>
                                      </p:to>
                                    </p:set>
                                    <p:animEffect transition="in" filter="wheel(4)">
                                      <p:cBhvr>
                                        <p:cTn id="84" dur="2000"/>
                                        <p:tgtEl>
                                          <p:spTgt spid="106"/>
                                        </p:tgtEl>
                                      </p:cBhvr>
                                    </p:animEffect>
                                  </p:childTnLst>
                                </p:cTn>
                              </p:par>
                              <p:par>
                                <p:cTn id="85" presetID="21" presetClass="entr" presetSubtype="4" fill="hold" nodeType="withEffect">
                                  <p:stCondLst>
                                    <p:cond delay="0"/>
                                  </p:stCondLst>
                                  <p:childTnLst>
                                    <p:set>
                                      <p:cBhvr>
                                        <p:cTn id="86" dur="1" fill="hold">
                                          <p:stCondLst>
                                            <p:cond delay="0"/>
                                          </p:stCondLst>
                                        </p:cTn>
                                        <p:tgtEl>
                                          <p:spTgt spid="109"/>
                                        </p:tgtEl>
                                        <p:attrNameLst>
                                          <p:attrName>style.visibility</p:attrName>
                                        </p:attrNameLst>
                                      </p:cBhvr>
                                      <p:to>
                                        <p:strVal val="visible"/>
                                      </p:to>
                                    </p:set>
                                    <p:animEffect transition="in" filter="wheel(4)">
                                      <p:cBhvr>
                                        <p:cTn id="87" dur="1800"/>
                                        <p:tgtEl>
                                          <p:spTgt spid="109"/>
                                        </p:tgtEl>
                                      </p:cBhvr>
                                    </p:animEffect>
                                  </p:childTnLst>
                                </p:cTn>
                              </p:par>
                              <p:par>
                                <p:cTn id="88" presetID="21" presetClass="entr" presetSubtype="4" fill="hold" nodeType="withEffect">
                                  <p:stCondLst>
                                    <p:cond delay="0"/>
                                  </p:stCondLst>
                                  <p:childTnLst>
                                    <p:set>
                                      <p:cBhvr>
                                        <p:cTn id="89" dur="1" fill="hold">
                                          <p:stCondLst>
                                            <p:cond delay="0"/>
                                          </p:stCondLst>
                                        </p:cTn>
                                        <p:tgtEl>
                                          <p:spTgt spid="112"/>
                                        </p:tgtEl>
                                        <p:attrNameLst>
                                          <p:attrName>style.visibility</p:attrName>
                                        </p:attrNameLst>
                                      </p:cBhvr>
                                      <p:to>
                                        <p:strVal val="visible"/>
                                      </p:to>
                                    </p:set>
                                    <p:animEffect transition="in" filter="wheel(4)">
                                      <p:cBhvr>
                                        <p:cTn id="90" dur="2000"/>
                                        <p:tgtEl>
                                          <p:spTgt spid="1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 grpId="0" animBg="1"/>
      <p:bldP spid="91" grpId="1" animBg="1"/>
      <p:bldP spid="92" grpId="0" animBg="1"/>
      <p:bldP spid="92" grpId="1" animBg="1"/>
      <p:bldP spid="93" grpId="0" animBg="1"/>
      <p:bldP spid="93" grpId="1" animBg="1"/>
      <p:bldP spid="94" grpId="0" animBg="1"/>
      <p:bldP spid="94" grpId="1" animBg="1"/>
      <p:bldP spid="95" grpId="0" animBg="1"/>
      <p:bldP spid="95" grpId="1" animBg="1"/>
      <p:bldP spid="96" grpId="0" animBg="1"/>
      <p:bldP spid="96" grpId="1" animBg="1"/>
      <p:bldP spid="97" grpId="0" animBg="1"/>
      <p:bldP spid="97" grpId="1" animBg="1"/>
      <p:bldP spid="98" grpId="0" animBg="1"/>
      <p:bldP spid="98" grpId="1" animBg="1"/>
      <p:bldP spid="99" grpId="0" animBg="1"/>
      <p:bldP spid="99" grpId="1" animBg="1"/>
      <p:bldP spid="100" grpId="0" animBg="1"/>
      <p:bldP spid="100" grpId="1" animBg="1"/>
      <p:bldP spid="101" grpId="0" animBg="1"/>
      <p:bldP spid="101" grpId="1" animBg="1"/>
      <p:bldP spid="102" grpId="0" animBg="1"/>
      <p:bldP spid="102"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extBox 3"/>
          <p:cNvSpPr txBox="1">
            <a:spLocks noChangeArrowheads="1"/>
          </p:cNvSpPr>
          <p:nvPr/>
        </p:nvSpPr>
        <p:spPr bwMode="auto">
          <a:xfrm>
            <a:off x="2289175" y="752475"/>
            <a:ext cx="4826000" cy="368300"/>
          </a:xfrm>
          <a:prstGeom prst="rect">
            <a:avLst/>
          </a:prstGeom>
          <a:noFill/>
          <a:ln w="9525">
            <a:noFill/>
            <a:miter lim="800000"/>
            <a:headEnd/>
            <a:tailEnd/>
          </a:ln>
        </p:spPr>
        <p:txBody>
          <a:bodyPr>
            <a:spAutoFit/>
          </a:bodyPr>
          <a:lstStyle/>
          <a:p>
            <a:pPr algn="ctr"/>
            <a:r>
              <a:rPr lang="en-US" b="1">
                <a:solidFill>
                  <a:srgbClr val="0070C0"/>
                </a:solidFill>
                <a:latin typeface="Times New Roman" pitchFamily="18" charset="0"/>
                <a:cs typeface="Times New Roman" pitchFamily="18" charset="0"/>
              </a:rPr>
              <a:t>PHÂN SỐ VÀ PHÉP CHIA SỐ TỰ NHIÊN </a:t>
            </a:r>
          </a:p>
        </p:txBody>
      </p:sp>
      <p:sp>
        <p:nvSpPr>
          <p:cNvPr id="6" name="TextBox 4"/>
          <p:cNvSpPr txBox="1">
            <a:spLocks noChangeArrowheads="1"/>
          </p:cNvSpPr>
          <p:nvPr/>
        </p:nvSpPr>
        <p:spPr bwMode="auto">
          <a:xfrm>
            <a:off x="1466850" y="5394325"/>
            <a:ext cx="2047875" cy="461963"/>
          </a:xfrm>
          <a:prstGeom prst="rect">
            <a:avLst/>
          </a:prstGeom>
          <a:solidFill>
            <a:schemeClr val="accent4">
              <a:lumMod val="40000"/>
              <a:lumOff val="60000"/>
            </a:schemeClr>
          </a:solidFill>
          <a:ln>
            <a:noFill/>
          </a:ln>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auto">
              <a:spcBef>
                <a:spcPct val="50000"/>
              </a:spcBef>
              <a:spcAft>
                <a:spcPts val="0"/>
              </a:spcAft>
              <a:defRPr/>
            </a:pPr>
            <a:r>
              <a:rPr lang="en-US" sz="2400" smtClean="0">
                <a:latin typeface="Times New Roman" panose="02020603050405020304" pitchFamily="18" charset="0"/>
                <a:cs typeface="Times New Roman" panose="02020603050405020304" pitchFamily="18" charset="0"/>
              </a:rPr>
              <a:t>Vậy 3 : 4 = ?</a:t>
            </a:r>
            <a:endParaRPr lang="en-US" sz="2400">
              <a:latin typeface="Times New Roman" panose="02020603050405020304" pitchFamily="18" charset="0"/>
              <a:cs typeface="Times New Roman" panose="02020603050405020304" pitchFamily="18" charset="0"/>
            </a:endParaRPr>
          </a:p>
        </p:txBody>
      </p:sp>
      <p:sp>
        <p:nvSpPr>
          <p:cNvPr id="7" name="TextBox 4"/>
          <p:cNvSpPr txBox="1">
            <a:spLocks noRot="1" noChangeAspect="1" noMove="1" noResize="1" noEditPoints="1" noAdjustHandles="1" noChangeArrowheads="1" noChangeShapeType="1" noTextEdit="1"/>
          </p:cNvSpPr>
          <p:nvPr/>
        </p:nvSpPr>
        <p:spPr bwMode="auto">
          <a:xfrm>
            <a:off x="5098402" y="5238451"/>
            <a:ext cx="2017233" cy="701602"/>
          </a:xfrm>
          <a:prstGeom prst="rect">
            <a:avLst/>
          </a:prstGeom>
          <a:blipFill rotWithShape="0">
            <a:blip r:embed="rId2"/>
            <a:stretch>
              <a:fillRect b="-5217"/>
            </a:stretch>
          </a:blipFill>
          <a:ln>
            <a:noFill/>
          </a:ln>
          <a:extLst/>
        </p:spPr>
        <p:txBody>
          <a:bodyPr/>
          <a:lstStyle/>
          <a:p>
            <a:pPr fontAlgn="auto">
              <a:spcBef>
                <a:spcPts val="0"/>
              </a:spcBef>
              <a:spcAft>
                <a:spcPts val="0"/>
              </a:spcAft>
              <a:defRPr/>
            </a:pPr>
            <a:r>
              <a:rPr lang="en-US">
                <a:noFill/>
                <a:latin typeface="+mn-lt"/>
                <a:cs typeface="+mn-cs"/>
              </a:rPr>
              <a:t> </a:t>
            </a:r>
          </a:p>
        </p:txBody>
      </p:sp>
      <p:sp>
        <p:nvSpPr>
          <p:cNvPr id="10" name="TextBox 4"/>
          <p:cNvSpPr txBox="1">
            <a:spLocks noChangeArrowheads="1"/>
          </p:cNvSpPr>
          <p:nvPr/>
        </p:nvSpPr>
        <p:spPr bwMode="auto">
          <a:xfrm>
            <a:off x="523875" y="1457325"/>
            <a:ext cx="8269288" cy="831850"/>
          </a:xfrm>
          <a:prstGeom prst="rect">
            <a:avLst/>
          </a:prstGeom>
          <a:noFill/>
          <a:ln>
            <a:noFill/>
          </a:ln>
          <a:extLst>
            <a:ext uri="{909E8E84-426E-40DD-AFC4-6F175D3DCCD1}"/>
            <a:ext uri="{91240B29-F687-4F45-9708-019B960494DF}"/>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auto">
              <a:spcBef>
                <a:spcPct val="50000"/>
              </a:spcBef>
              <a:spcAft>
                <a:spcPts val="0"/>
              </a:spcAft>
              <a:defRPr/>
            </a:pPr>
            <a:r>
              <a:rPr lang="en-US" sz="2400" i="1" u="sng"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Nhận xét: </a:t>
            </a:r>
            <a:r>
              <a:rPr lang="en-US" sz="2400" smtClean="0">
                <a:latin typeface="Times New Roman" panose="02020603050405020304" pitchFamily="18" charset="0"/>
                <a:cs typeface="Times New Roman" panose="02020603050405020304" pitchFamily="18" charset="0"/>
              </a:rPr>
              <a:t>Ta phải thực hiện phép chia 3: 4. Vì 3 không chia hết cho 4 nên ta làm như sau:</a:t>
            </a:r>
            <a:endParaRPr lang="en-US" sz="2400">
              <a:latin typeface="Times New Roman" panose="02020603050405020304" pitchFamily="18" charset="0"/>
              <a:cs typeface="Times New Roman" panose="02020603050405020304" pitchFamily="18" charset="0"/>
            </a:endParaRPr>
          </a:p>
        </p:txBody>
      </p:sp>
      <p:sp>
        <p:nvSpPr>
          <p:cNvPr id="11" name="TextBox 10"/>
          <p:cNvSpPr txBox="1">
            <a:spLocks noRot="1" noChangeAspect="1" noMove="1" noResize="1" noEditPoints="1" noAdjustHandles="1" noChangeArrowheads="1" noChangeShapeType="1" noTextEdit="1"/>
          </p:cNvSpPr>
          <p:nvPr/>
        </p:nvSpPr>
        <p:spPr bwMode="auto">
          <a:xfrm>
            <a:off x="523249" y="2468680"/>
            <a:ext cx="7742445" cy="1070037"/>
          </a:xfrm>
          <a:prstGeom prst="rect">
            <a:avLst/>
          </a:prstGeom>
          <a:blipFill rotWithShape="0">
            <a:blip r:embed="rId3"/>
            <a:stretch>
              <a:fillRect l="-1260" t="-4571" r="-866" b="-3429"/>
            </a:stretch>
          </a:blipFill>
          <a:ln>
            <a:noFill/>
          </a:ln>
          <a:extLst>
            <a:ext uri="{909E8E84-426E-40DD-AFC4-6F175D3DCCD1}"/>
            <a:ext uri="{91240B29-F687-4F45-9708-019B960494DF}"/>
          </a:extLst>
        </p:spPr>
        <p:txBody>
          <a:bodyPr/>
          <a:lstStyle/>
          <a:p>
            <a:pPr fontAlgn="auto">
              <a:spcBef>
                <a:spcPts val="0"/>
              </a:spcBef>
              <a:spcAft>
                <a:spcPts val="0"/>
              </a:spcAft>
              <a:defRPr/>
            </a:pPr>
            <a:r>
              <a:rPr lang="en-US">
                <a:noFill/>
                <a:latin typeface="+mn-lt"/>
                <a:cs typeface="+mn-cs"/>
              </a:rPr>
              <a:t> </a:t>
            </a:r>
          </a:p>
        </p:txBody>
      </p:sp>
      <p:sp>
        <p:nvSpPr>
          <p:cNvPr id="12" name="TextBox 11"/>
          <p:cNvSpPr txBox="1">
            <a:spLocks noRot="1" noChangeAspect="1" noMove="1" noResize="1" noEditPoints="1" noAdjustHandles="1" noChangeArrowheads="1" noChangeShapeType="1" noTextEdit="1"/>
          </p:cNvSpPr>
          <p:nvPr/>
        </p:nvSpPr>
        <p:spPr bwMode="auto">
          <a:xfrm>
            <a:off x="523249" y="3777435"/>
            <a:ext cx="8269956" cy="1070934"/>
          </a:xfrm>
          <a:prstGeom prst="rect">
            <a:avLst/>
          </a:prstGeom>
          <a:blipFill rotWithShape="0">
            <a:blip r:embed="rId4"/>
            <a:stretch>
              <a:fillRect l="-1180" t="-4571" b="-3429"/>
            </a:stretch>
          </a:blipFill>
          <a:ln>
            <a:noFill/>
          </a:ln>
          <a:extLst>
            <a:ext uri="{909E8E84-426E-40DD-AFC4-6F175D3DCCD1}"/>
            <a:ext uri="{91240B29-F687-4F45-9708-019B960494DF}"/>
          </a:extLst>
        </p:spPr>
        <p:txBody>
          <a:bodyPr/>
          <a:lstStyle/>
          <a:p>
            <a:pPr fontAlgn="auto">
              <a:spcBef>
                <a:spcPts val="0"/>
              </a:spcBef>
              <a:spcAft>
                <a:spcPts val="0"/>
              </a:spcAft>
              <a:defRPr/>
            </a:pPr>
            <a:r>
              <a:rPr lang="en-US">
                <a:noFill/>
                <a:latin typeface="+mn-lt"/>
                <a:cs typeface="+mn-cs"/>
              </a:rPr>
              <a:t> </a:t>
            </a:r>
          </a:p>
        </p:txBody>
      </p:sp>
      <p:sp>
        <p:nvSpPr>
          <p:cNvPr id="18439" name="Title 1"/>
          <p:cNvSpPr>
            <a:spLocks noGrp="1"/>
          </p:cNvSpPr>
          <p:nvPr/>
        </p:nvSpPr>
        <p:spPr bwMode="auto">
          <a:xfrm>
            <a:off x="2584450" y="142875"/>
            <a:ext cx="4425950" cy="609600"/>
          </a:xfrm>
          <a:prstGeom prst="rect">
            <a:avLst/>
          </a:prstGeom>
          <a:noFill/>
          <a:ln w="9525">
            <a:noFill/>
            <a:miter lim="800000"/>
            <a:headEnd/>
            <a:tailEnd/>
          </a:ln>
        </p:spPr>
        <p:txBody>
          <a:bodyPr anchor="ctr"/>
          <a:lstStyle/>
          <a:p>
            <a:pPr algn="ctr"/>
            <a:r>
              <a:rPr lang="en-US" sz="2000">
                <a:latin typeface="Times New Roman" pitchFamily="18" charset="0"/>
                <a:cs typeface="Times New Roman" pitchFamily="18" charset="0"/>
              </a:rPr>
              <a:t>Thứ tư ngày 20 tháng 1 năm 2016</a:t>
            </a:r>
            <a:br>
              <a:rPr lang="en-US" sz="2000">
                <a:latin typeface="Times New Roman" pitchFamily="18" charset="0"/>
                <a:cs typeface="Times New Roman" pitchFamily="18" charset="0"/>
              </a:rPr>
            </a:br>
            <a:r>
              <a:rPr lang="en-US" sz="2000">
                <a:latin typeface="Times New Roman" pitchFamily="18" charset="0"/>
                <a:cs typeface="Times New Roman" pitchFamily="18" charset="0"/>
              </a:rPr>
              <a:t>Toán </a:t>
            </a:r>
          </a:p>
        </p:txBody>
      </p:sp>
      <p:sp>
        <p:nvSpPr>
          <p:cNvPr id="13" name="TextBox 12"/>
          <p:cNvSpPr txBox="1">
            <a:spLocks noRot="1" noChangeAspect="1" noMove="1" noResize="1" noEditPoints="1" noAdjustHandles="1" noChangeArrowheads="1" noChangeShapeType="1" noTextEdit="1"/>
          </p:cNvSpPr>
          <p:nvPr/>
        </p:nvSpPr>
        <p:spPr bwMode="auto">
          <a:xfrm>
            <a:off x="2829436" y="4554268"/>
            <a:ext cx="3935977" cy="701602"/>
          </a:xfrm>
          <a:prstGeom prst="rect">
            <a:avLst/>
          </a:prstGeom>
          <a:blipFill rotWithShape="0">
            <a:blip r:embed="rId5"/>
            <a:stretch>
              <a:fillRect l="-619" b="-5217"/>
            </a:stretch>
          </a:blipFill>
          <a:ln>
            <a:noFill/>
          </a:ln>
          <a:extLst>
            <a:ext uri="{909E8E84-426E-40DD-AFC4-6F175D3DCCD1}"/>
            <a:ext uri="{91240B29-F687-4F45-9708-019B960494DF}"/>
          </a:extLst>
        </p:spPr>
        <p:txBody>
          <a:bodyPr/>
          <a:lstStyle/>
          <a:p>
            <a:pPr fontAlgn="auto">
              <a:spcBef>
                <a:spcPts val="0"/>
              </a:spcBef>
              <a:spcAft>
                <a:spcPts val="0"/>
              </a:spcAft>
              <a:defRPr/>
            </a:pPr>
            <a:r>
              <a:rPr lang="en-US">
                <a:noFill/>
                <a:latin typeface="+mn-lt"/>
                <a:cs typeface="+mn-cs"/>
              </a:rPr>
              <a:t> </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1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499"/>
                                          </p:stCondLst>
                                        </p:cTn>
                                        <p:tgtEl>
                                          <p:spTgt spid="7"/>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22" presetClass="exit" presetSubtype="4" fill="hold" grpId="1" nodeType="clickEffect">
                                  <p:stCondLst>
                                    <p:cond delay="0"/>
                                  </p:stCondLst>
                                  <p:childTnLst>
                                    <p:animEffect transition="out" filter="wipe(down)">
                                      <p:cBhvr>
                                        <p:cTn id="15" dur="500"/>
                                        <p:tgtEl>
                                          <p:spTgt spid="6"/>
                                        </p:tgtEl>
                                      </p:cBhvr>
                                    </p:animEffect>
                                    <p:set>
                                      <p:cBhvr>
                                        <p:cTn id="16" dur="1" fill="hold">
                                          <p:stCondLst>
                                            <p:cond delay="499"/>
                                          </p:stCondLst>
                                        </p:cTn>
                                        <p:tgtEl>
                                          <p:spTgt spid="6"/>
                                        </p:tgtEl>
                                        <p:attrNameLst>
                                          <p:attrName>style.visibility</p:attrName>
                                        </p:attrNameLst>
                                      </p:cBhvr>
                                      <p:to>
                                        <p:strVal val="hidden"/>
                                      </p:to>
                                    </p:set>
                                  </p:childTnLst>
                                </p:cTn>
                              </p:par>
                              <p:par>
                                <p:cTn id="17" presetID="22" presetClass="exit" presetSubtype="4" fill="hold" nodeType="withEffect">
                                  <p:stCondLst>
                                    <p:cond delay="0"/>
                                  </p:stCondLst>
                                  <p:childTnLst>
                                    <p:animEffect transition="out" filter="wipe(down)">
                                      <p:cBhvr>
                                        <p:cTn id="18" dur="500"/>
                                        <p:tgtEl>
                                          <p:spTgt spid="7"/>
                                        </p:tgtEl>
                                      </p:cBhvr>
                                    </p:animEffect>
                                    <p:set>
                                      <p:cBhvr>
                                        <p:cTn id="19" dur="1" fill="hold">
                                          <p:stCondLst>
                                            <p:cond delay="499"/>
                                          </p:stCondLst>
                                        </p:cTn>
                                        <p:tgtEl>
                                          <p:spTgt spid="7"/>
                                        </p:tgtEl>
                                        <p:attrNameLst>
                                          <p:attrName>style.visibility</p:attrName>
                                        </p:attrNameLst>
                                      </p:cBhvr>
                                      <p:to>
                                        <p:strVal val="hidden"/>
                                      </p:to>
                                    </p:set>
                                  </p:childTnLst>
                                </p:cTn>
                              </p:par>
                              <p:par>
                                <p:cTn id="20" presetID="12" presetClass="entr" presetSubtype="4" fill="hold"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additive="base">
                                        <p:cTn id="22" dur="500"/>
                                        <p:tgtEl>
                                          <p:spTgt spid="13"/>
                                        </p:tgtEl>
                                        <p:attrNameLst>
                                          <p:attrName>ppt_y</p:attrName>
                                        </p:attrNameLst>
                                      </p:cBhvr>
                                      <p:tavLst>
                                        <p:tav tm="0">
                                          <p:val>
                                            <p:strVal val="#ppt_y+#ppt_h*1.125000"/>
                                          </p:val>
                                        </p:tav>
                                        <p:tav tm="100000">
                                          <p:val>
                                            <p:strVal val="#ppt_y"/>
                                          </p:val>
                                        </p:tav>
                                      </p:tavLst>
                                    </p:anim>
                                    <p:animEffect transition="in" filter="wipe(up)">
                                      <p:cBhvr>
                                        <p:cTn id="2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extBox 3"/>
          <p:cNvSpPr txBox="1">
            <a:spLocks noChangeArrowheads="1"/>
          </p:cNvSpPr>
          <p:nvPr/>
        </p:nvSpPr>
        <p:spPr bwMode="auto">
          <a:xfrm>
            <a:off x="2289175" y="752475"/>
            <a:ext cx="4826000" cy="368300"/>
          </a:xfrm>
          <a:prstGeom prst="rect">
            <a:avLst/>
          </a:prstGeom>
          <a:noFill/>
          <a:ln w="9525">
            <a:noFill/>
            <a:miter lim="800000"/>
            <a:headEnd/>
            <a:tailEnd/>
          </a:ln>
        </p:spPr>
        <p:txBody>
          <a:bodyPr>
            <a:spAutoFit/>
          </a:bodyPr>
          <a:lstStyle/>
          <a:p>
            <a:pPr algn="ctr"/>
            <a:r>
              <a:rPr lang="en-US" b="1">
                <a:solidFill>
                  <a:srgbClr val="0070C0"/>
                </a:solidFill>
                <a:latin typeface="Times New Roman" pitchFamily="18" charset="0"/>
                <a:cs typeface="Times New Roman" pitchFamily="18" charset="0"/>
              </a:rPr>
              <a:t>PHÂN SỐ VÀ PHÉP CHIA SỐ TỰ NHIÊN </a:t>
            </a:r>
          </a:p>
        </p:txBody>
      </p:sp>
      <p:sp>
        <p:nvSpPr>
          <p:cNvPr id="8" name="TextBox 4"/>
          <p:cNvSpPr txBox="1">
            <a:spLocks noRot="1" noChangeAspect="1" noMove="1" noResize="1" noEditPoints="1" noAdjustHandles="1" noChangeArrowheads="1" noChangeShapeType="1" noTextEdit="1"/>
          </p:cNvSpPr>
          <p:nvPr/>
        </p:nvSpPr>
        <p:spPr bwMode="auto">
          <a:xfrm>
            <a:off x="567657" y="2861941"/>
            <a:ext cx="8269956" cy="1070934"/>
          </a:xfrm>
          <a:prstGeom prst="rect">
            <a:avLst/>
          </a:prstGeom>
          <a:blipFill rotWithShape="0">
            <a:blip r:embed="rId2"/>
            <a:stretch>
              <a:fillRect l="-1105" b="-11932"/>
            </a:stretch>
          </a:blipFill>
          <a:ln>
            <a:noFill/>
          </a:ln>
          <a:extLst/>
        </p:spPr>
        <p:txBody>
          <a:bodyPr/>
          <a:lstStyle/>
          <a:p>
            <a:pPr fontAlgn="auto">
              <a:spcBef>
                <a:spcPts val="0"/>
              </a:spcBef>
              <a:spcAft>
                <a:spcPts val="0"/>
              </a:spcAft>
              <a:defRPr/>
            </a:pPr>
            <a:r>
              <a:rPr lang="en-US">
                <a:noFill/>
                <a:latin typeface="+mn-lt"/>
                <a:cs typeface="+mn-cs"/>
              </a:rPr>
              <a:t> </a:t>
            </a:r>
          </a:p>
        </p:txBody>
      </p:sp>
      <p:sp>
        <p:nvSpPr>
          <p:cNvPr id="9" name="TextBox 4"/>
          <p:cNvSpPr txBox="1">
            <a:spLocks noRot="1" noChangeAspect="1" noMove="1" noResize="1" noEditPoints="1" noAdjustHandles="1" noChangeArrowheads="1" noChangeShapeType="1" noTextEdit="1"/>
          </p:cNvSpPr>
          <p:nvPr/>
        </p:nvSpPr>
        <p:spPr bwMode="auto">
          <a:xfrm>
            <a:off x="567657" y="4846467"/>
            <a:ext cx="8269956" cy="1070934"/>
          </a:xfrm>
          <a:prstGeom prst="rect">
            <a:avLst/>
          </a:prstGeom>
          <a:blipFill rotWithShape="0">
            <a:blip r:embed="rId3"/>
            <a:stretch>
              <a:fillRect l="-1105" r="-958" b="-11932"/>
            </a:stretch>
          </a:blipFill>
          <a:ln>
            <a:noFill/>
          </a:ln>
          <a:extLst/>
        </p:spPr>
        <p:txBody>
          <a:bodyPr/>
          <a:lstStyle/>
          <a:p>
            <a:pPr fontAlgn="auto">
              <a:spcBef>
                <a:spcPts val="0"/>
              </a:spcBef>
              <a:spcAft>
                <a:spcPts val="0"/>
              </a:spcAft>
              <a:defRPr/>
            </a:pPr>
            <a:r>
              <a:rPr lang="en-US">
                <a:noFill/>
                <a:latin typeface="+mn-lt"/>
                <a:cs typeface="+mn-cs"/>
              </a:rPr>
              <a:t> </a:t>
            </a:r>
          </a:p>
        </p:txBody>
      </p:sp>
      <p:sp>
        <p:nvSpPr>
          <p:cNvPr id="10" name="Rectangle 9"/>
          <p:cNvSpPr/>
          <p:nvPr/>
        </p:nvSpPr>
        <p:spPr>
          <a:xfrm>
            <a:off x="817563" y="1665288"/>
            <a:ext cx="2732087" cy="827087"/>
          </a:xfrm>
          <a:prstGeom prst="rect">
            <a:avLst/>
          </a:prstGeom>
          <a:solidFill>
            <a:srgbClr val="66FF66"/>
          </a:solidFill>
          <a:ln w="285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200">
                <a:solidFill>
                  <a:schemeClr val="tx1"/>
                </a:solidFill>
                <a:latin typeface="Times New Roman" panose="02020603050405020304" pitchFamily="18" charset="0"/>
                <a:cs typeface="Times New Roman" panose="02020603050405020304" pitchFamily="18" charset="0"/>
              </a:rPr>
              <a:t>8 : 4 = 2</a:t>
            </a:r>
            <a:endParaRPr lang="en-US" sz="3200">
              <a:solidFill>
                <a:schemeClr val="tx1"/>
              </a:solidFill>
            </a:endParaRPr>
          </a:p>
        </p:txBody>
      </p:sp>
      <p:sp>
        <p:nvSpPr>
          <p:cNvPr id="11" name="Rectangle 10"/>
          <p:cNvSpPr>
            <a:spLocks noRot="1" noChangeAspect="1" noMove="1" noResize="1" noEditPoints="1" noAdjustHandles="1" noChangeArrowheads="1" noChangeShapeType="1" noTextEdit="1"/>
          </p:cNvSpPr>
          <p:nvPr/>
        </p:nvSpPr>
        <p:spPr>
          <a:xfrm>
            <a:off x="5623717" y="1606162"/>
            <a:ext cx="2533693" cy="856967"/>
          </a:xfrm>
          <a:prstGeom prst="rect">
            <a:avLst/>
          </a:prstGeom>
          <a:blipFill rotWithShape="0">
            <a:blip r:embed="rId4"/>
            <a:stretch>
              <a:fillRect b="-10638"/>
            </a:stretch>
          </a:blipFill>
          <a:ln w="38100">
            <a:noFill/>
          </a:ln>
        </p:spPr>
        <p:txBody>
          <a:bodyPr/>
          <a:lstStyle/>
          <a:p>
            <a:pPr fontAlgn="auto">
              <a:spcBef>
                <a:spcPts val="0"/>
              </a:spcBef>
              <a:spcAft>
                <a:spcPts val="0"/>
              </a:spcAft>
              <a:defRPr/>
            </a:pPr>
            <a:r>
              <a:rPr lang="en-US">
                <a:noFill/>
                <a:latin typeface="+mn-lt"/>
                <a:cs typeface="+mn-cs"/>
              </a:rPr>
              <a:t> </a:t>
            </a:r>
          </a:p>
        </p:txBody>
      </p:sp>
      <p:sp>
        <p:nvSpPr>
          <p:cNvPr id="2" name="Oval 1"/>
          <p:cNvSpPr/>
          <p:nvPr/>
        </p:nvSpPr>
        <p:spPr>
          <a:xfrm>
            <a:off x="2489200" y="1431925"/>
            <a:ext cx="698500" cy="1250950"/>
          </a:xfrm>
          <a:prstGeom prst="ellipse">
            <a:avLst/>
          </a:prstGeom>
          <a:noFill/>
          <a:ln w="19050">
            <a:solidFill>
              <a:srgbClr val="FF0000"/>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 name="Oval 11"/>
          <p:cNvSpPr/>
          <p:nvPr/>
        </p:nvSpPr>
        <p:spPr>
          <a:xfrm>
            <a:off x="7115175" y="1409700"/>
            <a:ext cx="698500" cy="1250950"/>
          </a:xfrm>
          <a:prstGeom prst="ellipse">
            <a:avLst/>
          </a:prstGeom>
          <a:noFill/>
          <a:ln w="19050">
            <a:solidFill>
              <a:srgbClr val="FF0000"/>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9464" name="Title 1"/>
          <p:cNvSpPr>
            <a:spLocks noGrp="1"/>
          </p:cNvSpPr>
          <p:nvPr/>
        </p:nvSpPr>
        <p:spPr bwMode="auto">
          <a:xfrm>
            <a:off x="2584450" y="142875"/>
            <a:ext cx="4425950" cy="609600"/>
          </a:xfrm>
          <a:prstGeom prst="rect">
            <a:avLst/>
          </a:prstGeom>
          <a:noFill/>
          <a:ln w="9525">
            <a:noFill/>
            <a:miter lim="800000"/>
            <a:headEnd/>
            <a:tailEnd/>
          </a:ln>
        </p:spPr>
        <p:txBody>
          <a:bodyPr anchor="ctr"/>
          <a:lstStyle/>
          <a:p>
            <a:pPr algn="ctr"/>
            <a:r>
              <a:rPr lang="en-US" sz="2000">
                <a:latin typeface="Times New Roman" pitchFamily="18" charset="0"/>
                <a:cs typeface="Times New Roman" pitchFamily="18" charset="0"/>
              </a:rPr>
              <a:t>Thứ tư ngày 20 tháng 1 năm 2016</a:t>
            </a:r>
            <a:br>
              <a:rPr lang="en-US" sz="2000">
                <a:latin typeface="Times New Roman" pitchFamily="18" charset="0"/>
                <a:cs typeface="Times New Roman" pitchFamily="18" charset="0"/>
              </a:rPr>
            </a:br>
            <a:r>
              <a:rPr lang="en-US" sz="2000">
                <a:latin typeface="Times New Roman" pitchFamily="18" charset="0"/>
                <a:cs typeface="Times New Roman" pitchFamily="18" charset="0"/>
              </a:rPr>
              <a:t>Toán </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mph" presetSubtype="0" repeatCount="indefinite" fill="hold" grpId="0" nodeType="withEffect">
                                  <p:stCondLst>
                                    <p:cond delay="0"/>
                                  </p:stCondLst>
                                  <p:endCondLst>
                                    <p:cond evt="onNext" delay="0">
                                      <p:tgtEl>
                                        <p:sldTgt/>
                                      </p:tgtEl>
                                    </p:cond>
                                  </p:endCondLst>
                                  <p:childTnLst>
                                    <p:anim calcmode="discrete" valueType="str">
                                      <p:cBhvr>
                                        <p:cTn id="6" dur="750" fill="hold"/>
                                        <p:tgtEl>
                                          <p:spTgt spid="12"/>
                                        </p:tgtEl>
                                        <p:attrNameLst>
                                          <p:attrName>style.visibility</p:attrName>
                                        </p:attrNameLst>
                                      </p:cBhvr>
                                      <p:tavLst>
                                        <p:tav tm="0">
                                          <p:val>
                                            <p:strVal val="hidden"/>
                                          </p:val>
                                        </p:tav>
                                        <p:tav tm="50000">
                                          <p:val>
                                            <p:strVal val="visible"/>
                                          </p:val>
                                        </p:tav>
                                      </p:tavLst>
                                    </p:anim>
                                  </p:childTnLst>
                                </p:cTn>
                              </p:par>
                              <p:par>
                                <p:cTn id="7" presetID="35" presetClass="emph" presetSubtype="0" repeatCount="indefinite" fill="hold" grpId="0" nodeType="withEffect">
                                  <p:stCondLst>
                                    <p:cond delay="0"/>
                                  </p:stCondLst>
                                  <p:endCondLst>
                                    <p:cond evt="onNext" delay="0">
                                      <p:tgtEl>
                                        <p:sldTgt/>
                                      </p:tgtEl>
                                    </p:cond>
                                  </p:endCondLst>
                                  <p:childTnLst>
                                    <p:anim calcmode="discrete" valueType="str">
                                      <p:cBhvr>
                                        <p:cTn id="8" dur="750" fill="hold"/>
                                        <p:tgtEl>
                                          <p:spTgt spid="2"/>
                                        </p:tgtEl>
                                        <p:attrNameLst>
                                          <p:attrName>style.visibility</p:attrName>
                                        </p:attrNameLst>
                                      </p:cBhvr>
                                      <p:tavLst>
                                        <p:tav tm="0">
                                          <p:val>
                                            <p:strVal val="hidden"/>
                                          </p:val>
                                        </p:tav>
                                        <p:tav tm="50000">
                                          <p:val>
                                            <p:strVal val="visible"/>
                                          </p:val>
                                        </p:tav>
                                      </p:tavLst>
                                    </p:anim>
                                  </p:childTnLst>
                                </p:cTn>
                              </p:par>
                            </p:childTnLst>
                          </p:cTn>
                        </p:par>
                      </p:childTnLst>
                    </p:cTn>
                  </p:par>
                  <p:par>
                    <p:cTn id="9" fill="hold">
                      <p:stCondLst>
                        <p:cond delay="indefinite"/>
                      </p:stCondLst>
                      <p:childTnLst>
                        <p:par>
                          <p:cTn id="10" fill="hold">
                            <p:stCondLst>
                              <p:cond delay="0"/>
                            </p:stCondLst>
                            <p:childTnLst>
                              <p:par>
                                <p:cTn id="11" presetID="47" presetClass="entr" presetSubtype="0"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1000"/>
                                        <p:tgtEl>
                                          <p:spTgt spid="9"/>
                                        </p:tgtEl>
                                      </p:cBhvr>
                                    </p:animEffect>
                                    <p:anim calcmode="lin" valueType="num">
                                      <p:cBhvr>
                                        <p:cTn id="14" dur="1000" fill="hold"/>
                                        <p:tgtEl>
                                          <p:spTgt spid="9"/>
                                        </p:tgtEl>
                                        <p:attrNameLst>
                                          <p:attrName>ppt_x</p:attrName>
                                        </p:attrNameLst>
                                      </p:cBhvr>
                                      <p:tavLst>
                                        <p:tav tm="0">
                                          <p:val>
                                            <p:strVal val="#ppt_x"/>
                                          </p:val>
                                        </p:tav>
                                        <p:tav tm="100000">
                                          <p:val>
                                            <p:strVal val="#ppt_x"/>
                                          </p:val>
                                        </p:tav>
                                      </p:tavLst>
                                    </p:anim>
                                    <p:anim calcmode="lin" valueType="num">
                                      <p:cBhvr>
                                        <p:cTn id="15" dur="1000" fill="hold"/>
                                        <p:tgtEl>
                                          <p:spTgt spid="9"/>
                                        </p:tgtEl>
                                        <p:attrNameLst>
                                          <p:attrName>ppt_y</p:attrName>
                                        </p:attrNameLst>
                                      </p:cBhvr>
                                      <p:tavLst>
                                        <p:tav tm="0">
                                          <p:val>
                                            <p:strVal val="#ppt_y-.1"/>
                                          </p:val>
                                        </p:tav>
                                        <p:tav tm="100000">
                                          <p:val>
                                            <p:strVal val="#ppt_y"/>
                                          </p:val>
                                        </p:tav>
                                      </p:tavLst>
                                    </p:anim>
                                  </p:childTnLst>
                                </p:cTn>
                              </p:par>
                              <p:par>
                                <p:cTn id="16" presetID="16" presetClass="exit" presetSubtype="21" fill="hold" nodeType="withEffect">
                                  <p:stCondLst>
                                    <p:cond delay="0"/>
                                  </p:stCondLst>
                                  <p:childTnLst>
                                    <p:animEffect transition="out" filter="barn(inVertical)">
                                      <p:cBhvr>
                                        <p:cTn id="17" dur="500"/>
                                        <p:tgtEl>
                                          <p:spTgt spid="8"/>
                                        </p:tgtEl>
                                      </p:cBhvr>
                                    </p:animEffect>
                                    <p:set>
                                      <p:cBhvr>
                                        <p:cTn id="18"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extBox 3"/>
          <p:cNvSpPr txBox="1">
            <a:spLocks noChangeArrowheads="1"/>
          </p:cNvSpPr>
          <p:nvPr/>
        </p:nvSpPr>
        <p:spPr bwMode="auto">
          <a:xfrm>
            <a:off x="2289175" y="752475"/>
            <a:ext cx="4826000" cy="368300"/>
          </a:xfrm>
          <a:prstGeom prst="rect">
            <a:avLst/>
          </a:prstGeom>
          <a:noFill/>
          <a:ln w="9525">
            <a:noFill/>
            <a:miter lim="800000"/>
            <a:headEnd/>
            <a:tailEnd/>
          </a:ln>
        </p:spPr>
        <p:txBody>
          <a:bodyPr>
            <a:spAutoFit/>
          </a:bodyPr>
          <a:lstStyle/>
          <a:p>
            <a:pPr algn="ctr"/>
            <a:r>
              <a:rPr lang="en-US" b="1">
                <a:solidFill>
                  <a:srgbClr val="0070C0"/>
                </a:solidFill>
                <a:latin typeface="Times New Roman" pitchFamily="18" charset="0"/>
                <a:cs typeface="Times New Roman" pitchFamily="18" charset="0"/>
              </a:rPr>
              <a:t>PHÂN SỐ VÀ PHÉP CHIA SỐ TỰ NHIÊN </a:t>
            </a:r>
          </a:p>
        </p:txBody>
      </p:sp>
      <p:grpSp>
        <p:nvGrpSpPr>
          <p:cNvPr id="20482" name="Group 1"/>
          <p:cNvGrpSpPr>
            <a:grpSpLocks/>
          </p:cNvGrpSpPr>
          <p:nvPr/>
        </p:nvGrpSpPr>
        <p:grpSpPr bwMode="auto">
          <a:xfrm>
            <a:off x="3074988" y="4629150"/>
            <a:ext cx="1504950" cy="855663"/>
            <a:chOff x="3016680" y="4099058"/>
            <a:chExt cx="1505018" cy="855943"/>
          </a:xfrm>
        </p:grpSpPr>
        <p:sp>
          <p:nvSpPr>
            <p:cNvPr id="20487" name="Rectangle 8"/>
            <p:cNvSpPr>
              <a:spLocks noChangeArrowheads="1"/>
            </p:cNvSpPr>
            <p:nvPr/>
          </p:nvSpPr>
          <p:spPr bwMode="auto">
            <a:xfrm>
              <a:off x="3016680" y="4322892"/>
              <a:ext cx="1132041" cy="461665"/>
            </a:xfrm>
            <a:prstGeom prst="rect">
              <a:avLst/>
            </a:prstGeom>
            <a:noFill/>
            <a:ln w="9525">
              <a:noFill/>
              <a:miter lim="800000"/>
              <a:headEnd/>
              <a:tailEnd/>
            </a:ln>
          </p:spPr>
          <p:txBody>
            <a:bodyPr wrap="none">
              <a:spAutoFit/>
            </a:bodyPr>
            <a:lstStyle/>
            <a:p>
              <a:r>
                <a:rPr lang="en-US" sz="2400">
                  <a:solidFill>
                    <a:srgbClr val="0000FF"/>
                  </a:solidFill>
                </a:rPr>
                <a:t> 3 : 4 =</a:t>
              </a:r>
            </a:p>
          </p:txBody>
        </p:sp>
        <p:pic>
          <p:nvPicPr>
            <p:cNvPr id="20488" name="Object 2"/>
            <p:cNvPicPr>
              <a:picLocks noChangeAspect="1" noChangeArrowheads="1"/>
            </p:cNvPicPr>
            <p:nvPr/>
          </p:nvPicPr>
          <p:blipFill>
            <a:blip r:embed="rId2"/>
            <a:srcRect/>
            <a:stretch>
              <a:fillRect/>
            </a:stretch>
          </p:blipFill>
          <p:spPr bwMode="auto">
            <a:xfrm>
              <a:off x="4145851" y="4099058"/>
              <a:ext cx="375847" cy="855943"/>
            </a:xfrm>
            <a:prstGeom prst="rect">
              <a:avLst/>
            </a:prstGeom>
            <a:noFill/>
            <a:ln w="9525">
              <a:noFill/>
              <a:miter lim="800000"/>
              <a:headEnd/>
              <a:tailEnd/>
            </a:ln>
          </p:spPr>
        </p:pic>
      </p:grpSp>
      <p:sp>
        <p:nvSpPr>
          <p:cNvPr id="20483" name="Rectangle 11"/>
          <p:cNvSpPr>
            <a:spLocks noChangeArrowheads="1"/>
          </p:cNvSpPr>
          <p:nvPr/>
        </p:nvSpPr>
        <p:spPr bwMode="auto">
          <a:xfrm>
            <a:off x="1257300" y="3987800"/>
            <a:ext cx="5205413" cy="461963"/>
          </a:xfrm>
          <a:prstGeom prst="rect">
            <a:avLst/>
          </a:prstGeom>
          <a:noFill/>
          <a:ln w="9525">
            <a:noFill/>
            <a:miter lim="800000"/>
            <a:headEnd/>
            <a:tailEnd/>
          </a:ln>
        </p:spPr>
        <p:txBody>
          <a:bodyPr wrap="none">
            <a:spAutoFit/>
          </a:bodyPr>
          <a:lstStyle/>
          <a:p>
            <a:pPr>
              <a:spcBef>
                <a:spcPct val="50000"/>
              </a:spcBef>
            </a:pPr>
            <a:r>
              <a:rPr lang="en-US" sz="2400"/>
              <a:t>-Trường hợp có thương là phân số</a:t>
            </a:r>
            <a:r>
              <a:rPr lang="en-US" sz="2400">
                <a:solidFill>
                  <a:srgbClr val="0000CC"/>
                </a:solidFill>
              </a:rPr>
              <a:t>.</a:t>
            </a:r>
            <a:r>
              <a:rPr lang="en-US" sz="2400"/>
              <a:t> </a:t>
            </a:r>
          </a:p>
        </p:txBody>
      </p:sp>
      <p:sp>
        <p:nvSpPr>
          <p:cNvPr id="20484" name="Rectangle 12"/>
          <p:cNvSpPr>
            <a:spLocks noChangeArrowheads="1"/>
          </p:cNvSpPr>
          <p:nvPr/>
        </p:nvSpPr>
        <p:spPr bwMode="auto">
          <a:xfrm>
            <a:off x="1033463" y="2697163"/>
            <a:ext cx="6686550" cy="1014412"/>
          </a:xfrm>
          <a:prstGeom prst="rect">
            <a:avLst/>
          </a:prstGeom>
          <a:noFill/>
          <a:ln w="9525">
            <a:noFill/>
            <a:miter lim="800000"/>
            <a:headEnd/>
            <a:tailEnd/>
          </a:ln>
        </p:spPr>
        <p:txBody>
          <a:bodyPr>
            <a:spAutoFit/>
          </a:bodyPr>
          <a:lstStyle/>
          <a:p>
            <a:pPr algn="ctr"/>
            <a:r>
              <a:rPr lang="en-US" sz="2400" b="1">
                <a:solidFill>
                  <a:srgbClr val="FF3300"/>
                </a:solidFill>
              </a:rPr>
              <a:t> </a:t>
            </a:r>
            <a:r>
              <a:rPr lang="en-US" sz="2400"/>
              <a:t>-Trường hợp có thương là một số tự nhiên. </a:t>
            </a:r>
          </a:p>
          <a:p>
            <a:pPr>
              <a:spcBef>
                <a:spcPct val="50000"/>
              </a:spcBef>
            </a:pPr>
            <a:r>
              <a:rPr lang="en-US" sz="2400">
                <a:solidFill>
                  <a:srgbClr val="6600FF"/>
                </a:solidFill>
              </a:rPr>
              <a:t>                            </a:t>
            </a:r>
            <a:r>
              <a:rPr lang="en-US" sz="2400">
                <a:solidFill>
                  <a:srgbClr val="0000FF"/>
                </a:solidFill>
              </a:rPr>
              <a:t>8 : 4 = 2</a:t>
            </a:r>
          </a:p>
        </p:txBody>
      </p:sp>
      <p:sp>
        <p:nvSpPr>
          <p:cNvPr id="20485" name="Rectangle 13"/>
          <p:cNvSpPr>
            <a:spLocks noChangeArrowheads="1"/>
          </p:cNvSpPr>
          <p:nvPr/>
        </p:nvSpPr>
        <p:spPr bwMode="auto">
          <a:xfrm>
            <a:off x="696913" y="2020888"/>
            <a:ext cx="8012112" cy="461962"/>
          </a:xfrm>
          <a:prstGeom prst="rect">
            <a:avLst/>
          </a:prstGeom>
          <a:noFill/>
          <a:ln w="9525">
            <a:noFill/>
            <a:miter lim="800000"/>
            <a:headEnd/>
            <a:tailEnd/>
          </a:ln>
        </p:spPr>
        <p:txBody>
          <a:bodyPr>
            <a:spAutoFit/>
          </a:bodyPr>
          <a:lstStyle/>
          <a:p>
            <a:pPr algn="just"/>
            <a:r>
              <a:rPr lang="en-US" sz="2400">
                <a:solidFill>
                  <a:srgbClr val="FF3300"/>
                </a:solidFill>
              </a:rPr>
              <a:t>Khi chia một số tự nhiên cho một số tự nhiên (khác 0) thì</a:t>
            </a:r>
            <a:r>
              <a:rPr lang="en-US" sz="2000">
                <a:solidFill>
                  <a:srgbClr val="FF3300"/>
                </a:solidFill>
              </a:rPr>
              <a:t>: </a:t>
            </a:r>
            <a:endParaRPr lang="en-US" sz="2000">
              <a:solidFill>
                <a:srgbClr val="0000FF"/>
              </a:solidFill>
            </a:endParaRPr>
          </a:p>
        </p:txBody>
      </p:sp>
      <p:sp>
        <p:nvSpPr>
          <p:cNvPr id="20486" name="Title 1"/>
          <p:cNvSpPr>
            <a:spLocks noGrp="1"/>
          </p:cNvSpPr>
          <p:nvPr/>
        </p:nvSpPr>
        <p:spPr bwMode="auto">
          <a:xfrm>
            <a:off x="2584450" y="142875"/>
            <a:ext cx="4425950" cy="609600"/>
          </a:xfrm>
          <a:prstGeom prst="rect">
            <a:avLst/>
          </a:prstGeom>
          <a:noFill/>
          <a:ln w="9525">
            <a:noFill/>
            <a:miter lim="800000"/>
            <a:headEnd/>
            <a:tailEnd/>
          </a:ln>
        </p:spPr>
        <p:txBody>
          <a:bodyPr anchor="ctr"/>
          <a:lstStyle/>
          <a:p>
            <a:pPr algn="ctr"/>
            <a:r>
              <a:rPr lang="en-US" sz="2000">
                <a:latin typeface="Times New Roman" pitchFamily="18" charset="0"/>
                <a:cs typeface="Times New Roman" pitchFamily="18" charset="0"/>
              </a:rPr>
              <a:t>Thứ tư ngày 20 tháng 1 năm 2016</a:t>
            </a:r>
            <a:br>
              <a:rPr lang="en-US" sz="2000">
                <a:latin typeface="Times New Roman" pitchFamily="18" charset="0"/>
                <a:cs typeface="Times New Roman" pitchFamily="18" charset="0"/>
              </a:rPr>
            </a:br>
            <a:r>
              <a:rPr lang="en-US" sz="2000">
                <a:latin typeface="Times New Roman" pitchFamily="18" charset="0"/>
                <a:cs typeface="Times New Roman" pitchFamily="18" charset="0"/>
              </a:rPr>
              <a:t>Toán </a:t>
            </a:r>
          </a:p>
        </p:txBody>
      </p:sp>
    </p:spTree>
  </p:cSld>
  <p:clrMapOvr>
    <a:masterClrMapping/>
  </p:clrMapOvr>
  <p:transition spd="slow">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511175" y="1852613"/>
            <a:ext cx="8382000" cy="1685925"/>
          </a:xfrm>
          <a:prstGeom prst="rect">
            <a:avLst/>
          </a:prstGeom>
          <a:solidFill>
            <a:schemeClr val="accent4">
              <a:lumMod val="20000"/>
              <a:lumOff val="80000"/>
            </a:schemeClr>
          </a:solidFill>
          <a:ln w="9525">
            <a:noFill/>
            <a:miter lim="800000"/>
            <a:headEnd/>
            <a:tailEnd/>
          </a:ln>
          <a:effectLst/>
        </p:spPr>
        <p:txBody>
          <a:bodyPr>
            <a:spAutoFit/>
          </a:bodyPr>
          <a:lstStyle>
            <a:defPPr>
              <a:defRPr lang="en-US"/>
            </a:defPPr>
            <a:lvl1pPr algn="l" rtl="0" fontAlgn="base">
              <a:spcBef>
                <a:spcPct val="0"/>
              </a:spcBef>
              <a:spcAft>
                <a:spcPct val="0"/>
              </a:spcAft>
              <a:defRPr sz="2400" kern="1200">
                <a:solidFill>
                  <a:schemeClr val="tx1"/>
                </a:solidFill>
                <a:latin typeface="Arial" charset="0"/>
                <a:ea typeface="+mn-ea"/>
                <a:cs typeface="+mn-cs"/>
              </a:defRPr>
            </a:lvl1pPr>
            <a:lvl2pPr marL="457200" algn="l" rtl="0" fontAlgn="base">
              <a:spcBef>
                <a:spcPct val="0"/>
              </a:spcBef>
              <a:spcAft>
                <a:spcPct val="0"/>
              </a:spcAft>
              <a:defRPr sz="2400" kern="1200">
                <a:solidFill>
                  <a:schemeClr val="tx1"/>
                </a:solidFill>
                <a:latin typeface="Arial" charset="0"/>
                <a:ea typeface="+mn-ea"/>
                <a:cs typeface="+mn-cs"/>
              </a:defRPr>
            </a:lvl2pPr>
            <a:lvl3pPr marL="914400" algn="l" rtl="0" fontAlgn="base">
              <a:spcBef>
                <a:spcPct val="0"/>
              </a:spcBef>
              <a:spcAft>
                <a:spcPct val="0"/>
              </a:spcAft>
              <a:defRPr sz="2400" kern="1200">
                <a:solidFill>
                  <a:schemeClr val="tx1"/>
                </a:solidFill>
                <a:latin typeface="Arial" charset="0"/>
                <a:ea typeface="+mn-ea"/>
                <a:cs typeface="+mn-cs"/>
              </a:defRPr>
            </a:lvl3pPr>
            <a:lvl4pPr marL="1371600" algn="l" rtl="0" fontAlgn="base">
              <a:spcBef>
                <a:spcPct val="0"/>
              </a:spcBef>
              <a:spcAft>
                <a:spcPct val="0"/>
              </a:spcAft>
              <a:defRPr sz="2400" kern="1200">
                <a:solidFill>
                  <a:schemeClr val="tx1"/>
                </a:solidFill>
                <a:latin typeface="Arial" charset="0"/>
                <a:ea typeface="+mn-ea"/>
                <a:cs typeface="+mn-cs"/>
              </a:defRPr>
            </a:lvl4pPr>
            <a:lvl5pPr marL="1828800" algn="l"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pPr>
              <a:lnSpc>
                <a:spcPct val="150000"/>
              </a:lnSpc>
              <a:spcBef>
                <a:spcPct val="50000"/>
              </a:spcBef>
              <a:defRPr/>
            </a:pPr>
            <a:r>
              <a:rPr lang="en-US" smtClean="0"/>
              <a:t>c) </a:t>
            </a:r>
            <a:r>
              <a:rPr lang="en-US" i="1" smtClean="0"/>
              <a:t>Nhận xét: </a:t>
            </a:r>
            <a:r>
              <a:rPr lang="en-US" smtClean="0"/>
              <a:t>Thương </a:t>
            </a:r>
            <a:r>
              <a:rPr lang="en-US"/>
              <a:t>của phép chia số tự nhiên cho số tự nhiên (khác 0) có thể viết thành một phân số, tử số là số bị chia và mẫu số là số chia</a:t>
            </a:r>
            <a:r>
              <a:rPr lang="en-US">
                <a:solidFill>
                  <a:srgbClr val="0000CC"/>
                </a:solidFill>
              </a:rPr>
              <a:t>. </a:t>
            </a:r>
          </a:p>
        </p:txBody>
      </p:sp>
      <p:sp>
        <p:nvSpPr>
          <p:cNvPr id="21506" name="TextBox 3"/>
          <p:cNvSpPr txBox="1">
            <a:spLocks noChangeArrowheads="1"/>
          </p:cNvSpPr>
          <p:nvPr/>
        </p:nvSpPr>
        <p:spPr bwMode="auto">
          <a:xfrm>
            <a:off x="2289175" y="752475"/>
            <a:ext cx="4826000" cy="368300"/>
          </a:xfrm>
          <a:prstGeom prst="rect">
            <a:avLst/>
          </a:prstGeom>
          <a:noFill/>
          <a:ln w="9525">
            <a:noFill/>
            <a:miter lim="800000"/>
            <a:headEnd/>
            <a:tailEnd/>
          </a:ln>
        </p:spPr>
        <p:txBody>
          <a:bodyPr>
            <a:spAutoFit/>
          </a:bodyPr>
          <a:lstStyle/>
          <a:p>
            <a:pPr algn="ctr"/>
            <a:r>
              <a:rPr lang="en-US" b="1">
                <a:solidFill>
                  <a:srgbClr val="0070C0"/>
                </a:solidFill>
                <a:latin typeface="Times New Roman" pitchFamily="18" charset="0"/>
                <a:cs typeface="Times New Roman" pitchFamily="18" charset="0"/>
              </a:rPr>
              <a:t>PHÂN SỐ VÀ PHÉP CHIA SỐ TỰ NHIÊN </a:t>
            </a:r>
          </a:p>
        </p:txBody>
      </p:sp>
      <p:grpSp>
        <p:nvGrpSpPr>
          <p:cNvPr id="21507" name="Group 1"/>
          <p:cNvGrpSpPr>
            <a:grpSpLocks/>
          </p:cNvGrpSpPr>
          <p:nvPr/>
        </p:nvGrpSpPr>
        <p:grpSpPr bwMode="auto">
          <a:xfrm>
            <a:off x="914400" y="4044950"/>
            <a:ext cx="6751638" cy="1319213"/>
            <a:chOff x="914400" y="4044614"/>
            <a:chExt cx="6752057" cy="1319464"/>
          </a:xfrm>
        </p:grpSpPr>
        <p:sp>
          <p:nvSpPr>
            <p:cNvPr id="21509" name="Text Box 29"/>
            <p:cNvSpPr txBox="1">
              <a:spLocks noChangeArrowheads="1"/>
            </p:cNvSpPr>
            <p:nvPr/>
          </p:nvSpPr>
          <p:spPr bwMode="auto">
            <a:xfrm>
              <a:off x="1608889" y="4730414"/>
              <a:ext cx="1981200" cy="457200"/>
            </a:xfrm>
            <a:prstGeom prst="rect">
              <a:avLst/>
            </a:prstGeom>
            <a:noFill/>
            <a:ln w="9525">
              <a:noFill/>
              <a:miter lim="800000"/>
              <a:headEnd/>
              <a:tailEnd/>
            </a:ln>
          </p:spPr>
          <p:txBody>
            <a:bodyPr>
              <a:spAutoFit/>
            </a:bodyPr>
            <a:lstStyle/>
            <a:p>
              <a:pPr>
                <a:spcBef>
                  <a:spcPct val="50000"/>
                </a:spcBef>
              </a:pPr>
              <a:r>
                <a:rPr lang="en-US" sz="2400"/>
                <a:t>8 : 4 =          </a:t>
              </a:r>
            </a:p>
          </p:txBody>
        </p:sp>
        <p:grpSp>
          <p:nvGrpSpPr>
            <p:cNvPr id="21510" name="Group 7"/>
            <p:cNvGrpSpPr>
              <a:grpSpLocks/>
            </p:cNvGrpSpPr>
            <p:nvPr/>
          </p:nvGrpSpPr>
          <p:grpSpPr bwMode="auto">
            <a:xfrm>
              <a:off x="2650957" y="4602078"/>
              <a:ext cx="622300" cy="762000"/>
              <a:chOff x="2488" y="3504"/>
              <a:chExt cx="392" cy="480"/>
            </a:xfrm>
          </p:grpSpPr>
          <p:sp>
            <p:nvSpPr>
              <p:cNvPr id="21522" name="Text Box 33"/>
              <p:cNvSpPr txBox="1">
                <a:spLocks noChangeArrowheads="1"/>
              </p:cNvSpPr>
              <p:nvPr/>
            </p:nvSpPr>
            <p:spPr bwMode="auto">
              <a:xfrm>
                <a:off x="2496" y="3504"/>
                <a:ext cx="384" cy="288"/>
              </a:xfrm>
              <a:prstGeom prst="rect">
                <a:avLst/>
              </a:prstGeom>
              <a:noFill/>
              <a:ln w="9525">
                <a:noFill/>
                <a:miter lim="800000"/>
                <a:headEnd/>
                <a:tailEnd/>
              </a:ln>
            </p:spPr>
            <p:txBody>
              <a:bodyPr>
                <a:spAutoFit/>
              </a:bodyPr>
              <a:lstStyle/>
              <a:p>
                <a:pPr>
                  <a:spcBef>
                    <a:spcPct val="50000"/>
                  </a:spcBef>
                </a:pPr>
                <a:r>
                  <a:rPr lang="en-US" sz="2400"/>
                  <a:t>8</a:t>
                </a:r>
              </a:p>
            </p:txBody>
          </p:sp>
          <p:sp>
            <p:nvSpPr>
              <p:cNvPr id="21523" name="Text Box 34"/>
              <p:cNvSpPr txBox="1">
                <a:spLocks noChangeArrowheads="1"/>
              </p:cNvSpPr>
              <p:nvPr/>
            </p:nvSpPr>
            <p:spPr bwMode="auto">
              <a:xfrm>
                <a:off x="2488" y="3696"/>
                <a:ext cx="384" cy="288"/>
              </a:xfrm>
              <a:prstGeom prst="rect">
                <a:avLst/>
              </a:prstGeom>
              <a:noFill/>
              <a:ln w="9525">
                <a:noFill/>
                <a:miter lim="800000"/>
                <a:headEnd/>
                <a:tailEnd/>
              </a:ln>
            </p:spPr>
            <p:txBody>
              <a:bodyPr>
                <a:spAutoFit/>
              </a:bodyPr>
              <a:lstStyle/>
              <a:p>
                <a:pPr>
                  <a:spcBef>
                    <a:spcPct val="50000"/>
                  </a:spcBef>
                </a:pPr>
                <a:r>
                  <a:rPr lang="en-US" sz="2400"/>
                  <a:t>4</a:t>
                </a:r>
              </a:p>
            </p:txBody>
          </p:sp>
          <p:sp>
            <p:nvSpPr>
              <p:cNvPr id="21524" name="Line 35"/>
              <p:cNvSpPr>
                <a:spLocks noChangeShapeType="1"/>
              </p:cNvSpPr>
              <p:nvPr/>
            </p:nvSpPr>
            <p:spPr bwMode="auto">
              <a:xfrm>
                <a:off x="2496" y="3744"/>
                <a:ext cx="240" cy="0"/>
              </a:xfrm>
              <a:prstGeom prst="line">
                <a:avLst/>
              </a:prstGeom>
              <a:noFill/>
              <a:ln w="28575">
                <a:solidFill>
                  <a:schemeClr val="tx1"/>
                </a:solidFill>
                <a:round/>
                <a:headEnd/>
                <a:tailEnd/>
              </a:ln>
            </p:spPr>
            <p:txBody>
              <a:bodyPr/>
              <a:lstStyle/>
              <a:p>
                <a:endParaRPr lang="vi-VN"/>
              </a:p>
            </p:txBody>
          </p:sp>
        </p:grpSp>
        <p:sp>
          <p:nvSpPr>
            <p:cNvPr id="21511" name="Text Box 46"/>
            <p:cNvSpPr txBox="1">
              <a:spLocks noChangeArrowheads="1"/>
            </p:cNvSpPr>
            <p:nvPr/>
          </p:nvSpPr>
          <p:spPr bwMode="auto">
            <a:xfrm>
              <a:off x="914400" y="4044614"/>
              <a:ext cx="2133600" cy="457200"/>
            </a:xfrm>
            <a:prstGeom prst="rect">
              <a:avLst/>
            </a:prstGeom>
            <a:noFill/>
            <a:ln w="9525">
              <a:noFill/>
              <a:miter lim="800000"/>
              <a:headEnd/>
              <a:tailEnd/>
            </a:ln>
          </p:spPr>
          <p:txBody>
            <a:bodyPr>
              <a:spAutoFit/>
            </a:bodyPr>
            <a:lstStyle/>
            <a:p>
              <a:pPr>
                <a:spcBef>
                  <a:spcPct val="50000"/>
                </a:spcBef>
              </a:pPr>
              <a:r>
                <a:rPr lang="en-US" sz="2400"/>
                <a:t>Chẳng hạn:</a:t>
              </a:r>
            </a:p>
          </p:txBody>
        </p:sp>
        <p:grpSp>
          <p:nvGrpSpPr>
            <p:cNvPr id="21512" name="Group 9"/>
            <p:cNvGrpSpPr>
              <a:grpSpLocks/>
            </p:cNvGrpSpPr>
            <p:nvPr/>
          </p:nvGrpSpPr>
          <p:grpSpPr bwMode="auto">
            <a:xfrm>
              <a:off x="4940300" y="4602078"/>
              <a:ext cx="622300" cy="762000"/>
              <a:chOff x="3256" y="3504"/>
              <a:chExt cx="392" cy="480"/>
            </a:xfrm>
          </p:grpSpPr>
          <p:sp>
            <p:nvSpPr>
              <p:cNvPr id="21519" name="Text Box 36"/>
              <p:cNvSpPr txBox="1">
                <a:spLocks noChangeArrowheads="1"/>
              </p:cNvSpPr>
              <p:nvPr/>
            </p:nvSpPr>
            <p:spPr bwMode="auto">
              <a:xfrm>
                <a:off x="3264" y="3504"/>
                <a:ext cx="384" cy="288"/>
              </a:xfrm>
              <a:prstGeom prst="rect">
                <a:avLst/>
              </a:prstGeom>
              <a:noFill/>
              <a:ln w="9525">
                <a:noFill/>
                <a:miter lim="800000"/>
                <a:headEnd/>
                <a:tailEnd/>
              </a:ln>
            </p:spPr>
            <p:txBody>
              <a:bodyPr>
                <a:spAutoFit/>
              </a:bodyPr>
              <a:lstStyle/>
              <a:p>
                <a:pPr>
                  <a:spcBef>
                    <a:spcPct val="50000"/>
                  </a:spcBef>
                </a:pPr>
                <a:r>
                  <a:rPr lang="en-US" sz="2400"/>
                  <a:t>3</a:t>
                </a:r>
              </a:p>
            </p:txBody>
          </p:sp>
          <p:sp>
            <p:nvSpPr>
              <p:cNvPr id="21520" name="Text Box 37"/>
              <p:cNvSpPr txBox="1">
                <a:spLocks noChangeArrowheads="1"/>
              </p:cNvSpPr>
              <p:nvPr/>
            </p:nvSpPr>
            <p:spPr bwMode="auto">
              <a:xfrm>
                <a:off x="3256" y="3696"/>
                <a:ext cx="384" cy="288"/>
              </a:xfrm>
              <a:prstGeom prst="rect">
                <a:avLst/>
              </a:prstGeom>
              <a:noFill/>
              <a:ln w="9525">
                <a:noFill/>
                <a:miter lim="800000"/>
                <a:headEnd/>
                <a:tailEnd/>
              </a:ln>
            </p:spPr>
            <p:txBody>
              <a:bodyPr>
                <a:spAutoFit/>
              </a:bodyPr>
              <a:lstStyle/>
              <a:p>
                <a:pPr>
                  <a:spcBef>
                    <a:spcPct val="50000"/>
                  </a:spcBef>
                </a:pPr>
                <a:r>
                  <a:rPr lang="en-US" sz="2400"/>
                  <a:t>4</a:t>
                </a:r>
              </a:p>
            </p:txBody>
          </p:sp>
          <p:sp>
            <p:nvSpPr>
              <p:cNvPr id="21521" name="Line 38"/>
              <p:cNvSpPr>
                <a:spLocks noChangeShapeType="1"/>
              </p:cNvSpPr>
              <p:nvPr/>
            </p:nvSpPr>
            <p:spPr bwMode="auto">
              <a:xfrm>
                <a:off x="3264" y="3744"/>
                <a:ext cx="240" cy="0"/>
              </a:xfrm>
              <a:prstGeom prst="line">
                <a:avLst/>
              </a:prstGeom>
              <a:noFill/>
              <a:ln w="28575">
                <a:solidFill>
                  <a:schemeClr val="tx1"/>
                </a:solidFill>
                <a:round/>
                <a:headEnd/>
                <a:tailEnd/>
              </a:ln>
            </p:spPr>
            <p:txBody>
              <a:bodyPr/>
              <a:lstStyle/>
              <a:p>
                <a:endParaRPr lang="vi-VN"/>
              </a:p>
            </p:txBody>
          </p:sp>
        </p:grpSp>
        <p:sp>
          <p:nvSpPr>
            <p:cNvPr id="21513" name="Text Box 47"/>
            <p:cNvSpPr txBox="1">
              <a:spLocks noChangeArrowheads="1"/>
            </p:cNvSpPr>
            <p:nvPr/>
          </p:nvSpPr>
          <p:spPr bwMode="auto">
            <a:xfrm>
              <a:off x="3941346" y="4740439"/>
              <a:ext cx="1219200" cy="457200"/>
            </a:xfrm>
            <a:prstGeom prst="rect">
              <a:avLst/>
            </a:prstGeom>
            <a:noFill/>
            <a:ln w="9525">
              <a:noFill/>
              <a:miter lim="800000"/>
              <a:headEnd/>
              <a:tailEnd/>
            </a:ln>
          </p:spPr>
          <p:txBody>
            <a:bodyPr>
              <a:spAutoFit/>
            </a:bodyPr>
            <a:lstStyle/>
            <a:p>
              <a:pPr>
                <a:spcBef>
                  <a:spcPct val="50000"/>
                </a:spcBef>
              </a:pPr>
              <a:r>
                <a:rPr lang="en-US" sz="2400"/>
                <a:t>3 : 4 =</a:t>
              </a:r>
            </a:p>
          </p:txBody>
        </p:sp>
        <p:grpSp>
          <p:nvGrpSpPr>
            <p:cNvPr id="21514" name="Group 11"/>
            <p:cNvGrpSpPr>
              <a:grpSpLocks/>
            </p:cNvGrpSpPr>
            <p:nvPr/>
          </p:nvGrpSpPr>
          <p:grpSpPr bwMode="auto">
            <a:xfrm>
              <a:off x="6934200" y="4578014"/>
              <a:ext cx="622300" cy="762000"/>
              <a:chOff x="4168" y="3408"/>
              <a:chExt cx="392" cy="480"/>
            </a:xfrm>
          </p:grpSpPr>
          <p:sp>
            <p:nvSpPr>
              <p:cNvPr id="21516" name="Text Box 39"/>
              <p:cNvSpPr txBox="1">
                <a:spLocks noChangeArrowheads="1"/>
              </p:cNvSpPr>
              <p:nvPr/>
            </p:nvSpPr>
            <p:spPr bwMode="auto">
              <a:xfrm>
                <a:off x="4176" y="3408"/>
                <a:ext cx="384" cy="288"/>
              </a:xfrm>
              <a:prstGeom prst="rect">
                <a:avLst/>
              </a:prstGeom>
              <a:noFill/>
              <a:ln w="9525">
                <a:noFill/>
                <a:miter lim="800000"/>
                <a:headEnd/>
                <a:tailEnd/>
              </a:ln>
            </p:spPr>
            <p:txBody>
              <a:bodyPr>
                <a:spAutoFit/>
              </a:bodyPr>
              <a:lstStyle/>
              <a:p>
                <a:pPr>
                  <a:spcBef>
                    <a:spcPct val="50000"/>
                  </a:spcBef>
                </a:pPr>
                <a:r>
                  <a:rPr lang="en-US" sz="2400"/>
                  <a:t>5</a:t>
                </a:r>
              </a:p>
            </p:txBody>
          </p:sp>
          <p:sp>
            <p:nvSpPr>
              <p:cNvPr id="21517" name="Text Box 40"/>
              <p:cNvSpPr txBox="1">
                <a:spLocks noChangeArrowheads="1"/>
              </p:cNvSpPr>
              <p:nvPr/>
            </p:nvSpPr>
            <p:spPr bwMode="auto">
              <a:xfrm>
                <a:off x="4168" y="3600"/>
                <a:ext cx="384" cy="288"/>
              </a:xfrm>
              <a:prstGeom prst="rect">
                <a:avLst/>
              </a:prstGeom>
              <a:noFill/>
              <a:ln w="9525">
                <a:noFill/>
                <a:miter lim="800000"/>
                <a:headEnd/>
                <a:tailEnd/>
              </a:ln>
            </p:spPr>
            <p:txBody>
              <a:bodyPr>
                <a:spAutoFit/>
              </a:bodyPr>
              <a:lstStyle/>
              <a:p>
                <a:pPr>
                  <a:spcBef>
                    <a:spcPct val="50000"/>
                  </a:spcBef>
                </a:pPr>
                <a:r>
                  <a:rPr lang="en-US" sz="2400"/>
                  <a:t>5</a:t>
                </a:r>
              </a:p>
            </p:txBody>
          </p:sp>
          <p:sp>
            <p:nvSpPr>
              <p:cNvPr id="21518" name="Line 41"/>
              <p:cNvSpPr>
                <a:spLocks noChangeShapeType="1"/>
              </p:cNvSpPr>
              <p:nvPr/>
            </p:nvSpPr>
            <p:spPr bwMode="auto">
              <a:xfrm>
                <a:off x="4176" y="3648"/>
                <a:ext cx="240" cy="0"/>
              </a:xfrm>
              <a:prstGeom prst="line">
                <a:avLst/>
              </a:prstGeom>
              <a:noFill/>
              <a:ln w="28575">
                <a:solidFill>
                  <a:schemeClr val="tx1"/>
                </a:solidFill>
                <a:round/>
                <a:headEnd/>
                <a:tailEnd/>
              </a:ln>
            </p:spPr>
            <p:txBody>
              <a:bodyPr/>
              <a:lstStyle/>
              <a:p>
                <a:endParaRPr lang="vi-VN"/>
              </a:p>
            </p:txBody>
          </p:sp>
        </p:grpSp>
        <p:sp>
          <p:nvSpPr>
            <p:cNvPr id="21515" name="Text Box 49"/>
            <p:cNvSpPr txBox="1">
              <a:spLocks noChangeArrowheads="1"/>
            </p:cNvSpPr>
            <p:nvPr/>
          </p:nvSpPr>
          <p:spPr bwMode="auto">
            <a:xfrm>
              <a:off x="5990057" y="4730414"/>
              <a:ext cx="1676400" cy="457200"/>
            </a:xfrm>
            <a:prstGeom prst="rect">
              <a:avLst/>
            </a:prstGeom>
            <a:noFill/>
            <a:ln w="9525">
              <a:noFill/>
              <a:miter lim="800000"/>
              <a:headEnd/>
              <a:tailEnd/>
            </a:ln>
          </p:spPr>
          <p:txBody>
            <a:bodyPr>
              <a:spAutoFit/>
            </a:bodyPr>
            <a:lstStyle/>
            <a:p>
              <a:pPr>
                <a:spcBef>
                  <a:spcPct val="50000"/>
                </a:spcBef>
              </a:pPr>
              <a:r>
                <a:rPr lang="en-US" sz="2400"/>
                <a:t>5 : 5=      </a:t>
              </a:r>
            </a:p>
          </p:txBody>
        </p:sp>
      </p:grpSp>
      <p:sp>
        <p:nvSpPr>
          <p:cNvPr id="21508" name="Title 1"/>
          <p:cNvSpPr>
            <a:spLocks noGrp="1"/>
          </p:cNvSpPr>
          <p:nvPr/>
        </p:nvSpPr>
        <p:spPr bwMode="auto">
          <a:xfrm>
            <a:off x="2584450" y="142875"/>
            <a:ext cx="4425950" cy="609600"/>
          </a:xfrm>
          <a:prstGeom prst="rect">
            <a:avLst/>
          </a:prstGeom>
          <a:noFill/>
          <a:ln w="9525">
            <a:noFill/>
            <a:miter lim="800000"/>
            <a:headEnd/>
            <a:tailEnd/>
          </a:ln>
        </p:spPr>
        <p:txBody>
          <a:bodyPr anchor="ctr"/>
          <a:lstStyle/>
          <a:p>
            <a:pPr algn="ctr"/>
            <a:r>
              <a:rPr lang="en-US" sz="2000">
                <a:latin typeface="Times New Roman" pitchFamily="18" charset="0"/>
                <a:cs typeface="Times New Roman" pitchFamily="18" charset="0"/>
              </a:rPr>
              <a:t>Thứ tư ngày 20 tháng 1 năm 2016</a:t>
            </a:r>
            <a:br>
              <a:rPr lang="en-US" sz="2000">
                <a:latin typeface="Times New Roman" pitchFamily="18" charset="0"/>
                <a:cs typeface="Times New Roman" pitchFamily="18" charset="0"/>
              </a:rPr>
            </a:br>
            <a:r>
              <a:rPr lang="en-US" sz="2000">
                <a:latin typeface="Times New Roman" pitchFamily="18" charset="0"/>
                <a:cs typeface="Times New Roman" pitchFamily="18" charset="0"/>
              </a:rPr>
              <a:t>Toán </a:t>
            </a:r>
          </a:p>
        </p:txBody>
      </p:sp>
    </p:spTree>
  </p:cSld>
  <p:clrMapOvr>
    <a:masterClrMapping/>
  </p:clrMapOvr>
  <p:transition spd="slow">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86" name="TextBox 3"/>
          <p:cNvSpPr txBox="1">
            <a:spLocks noChangeArrowheads="1"/>
          </p:cNvSpPr>
          <p:nvPr/>
        </p:nvSpPr>
        <p:spPr bwMode="auto">
          <a:xfrm>
            <a:off x="2289175" y="752475"/>
            <a:ext cx="4826000" cy="368300"/>
          </a:xfrm>
          <a:prstGeom prst="rect">
            <a:avLst/>
          </a:prstGeom>
          <a:noFill/>
          <a:ln w="9525">
            <a:noFill/>
            <a:miter lim="800000"/>
            <a:headEnd/>
            <a:tailEnd/>
          </a:ln>
        </p:spPr>
        <p:txBody>
          <a:bodyPr>
            <a:spAutoFit/>
          </a:bodyPr>
          <a:lstStyle/>
          <a:p>
            <a:pPr algn="ctr"/>
            <a:r>
              <a:rPr lang="en-US" b="1">
                <a:solidFill>
                  <a:srgbClr val="0070C0"/>
                </a:solidFill>
                <a:latin typeface="Times New Roman" pitchFamily="18" charset="0"/>
                <a:cs typeface="Times New Roman" pitchFamily="18" charset="0"/>
              </a:rPr>
              <a:t>PHÂN SỐ VÀ PHÉP CHIA SỐ TỰ NHIÊN </a:t>
            </a:r>
          </a:p>
        </p:txBody>
      </p:sp>
      <p:sp>
        <p:nvSpPr>
          <p:cNvPr id="14787" name="Rectangle 4"/>
          <p:cNvSpPr>
            <a:spLocks noChangeArrowheads="1"/>
          </p:cNvSpPr>
          <p:nvPr/>
        </p:nvSpPr>
        <p:spPr bwMode="auto">
          <a:xfrm>
            <a:off x="950913" y="1468438"/>
            <a:ext cx="2060575" cy="523875"/>
          </a:xfrm>
          <a:prstGeom prst="rect">
            <a:avLst/>
          </a:prstGeom>
          <a:noFill/>
          <a:ln w="9525">
            <a:noFill/>
            <a:miter lim="800000"/>
            <a:headEnd/>
            <a:tailEnd/>
          </a:ln>
        </p:spPr>
        <p:txBody>
          <a:bodyPr>
            <a:spAutoFit/>
          </a:bodyPr>
          <a:lstStyle/>
          <a:p>
            <a:pPr>
              <a:spcBef>
                <a:spcPct val="50000"/>
              </a:spcBef>
            </a:pPr>
            <a:r>
              <a:rPr lang="en-US" sz="2800" i="1">
                <a:solidFill>
                  <a:srgbClr val="0000FF"/>
                </a:solidFill>
                <a:latin typeface="Times New Roman" pitchFamily="18" charset="0"/>
                <a:cs typeface="Times New Roman" pitchFamily="18" charset="0"/>
              </a:rPr>
              <a:t>Luyện tập :</a:t>
            </a:r>
          </a:p>
        </p:txBody>
      </p:sp>
      <p:graphicFrame>
        <p:nvGraphicFramePr>
          <p:cNvPr id="8" name="Object 446"/>
          <p:cNvGraphicFramePr>
            <a:graphicFrameLocks noChangeAspect="1"/>
          </p:cNvGraphicFramePr>
          <p:nvPr/>
        </p:nvGraphicFramePr>
        <p:xfrm>
          <a:off x="336550" y="4198938"/>
          <a:ext cx="1644650" cy="987425"/>
        </p:xfrm>
        <a:graphic>
          <a:graphicData uri="http://schemas.openxmlformats.org/presentationml/2006/ole">
            <p:oleObj spid="_x0000_s14782" name="Equation" r:id="rId3" imgW="558558" imgH="393529" progId="">
              <p:embed/>
            </p:oleObj>
          </a:graphicData>
        </a:graphic>
      </p:graphicFrame>
      <p:graphicFrame>
        <p:nvGraphicFramePr>
          <p:cNvPr id="9" name="Object 447"/>
          <p:cNvGraphicFramePr>
            <a:graphicFrameLocks noChangeAspect="1"/>
          </p:cNvGraphicFramePr>
          <p:nvPr/>
        </p:nvGraphicFramePr>
        <p:xfrm>
          <a:off x="2487613" y="4162425"/>
          <a:ext cx="1577975" cy="987425"/>
        </p:xfrm>
        <a:graphic>
          <a:graphicData uri="http://schemas.openxmlformats.org/presentationml/2006/ole">
            <p:oleObj spid="_x0000_s14783" name="Equation" r:id="rId4" imgW="545863" imgH="393529" progId="">
              <p:embed/>
            </p:oleObj>
          </a:graphicData>
        </a:graphic>
      </p:graphicFrame>
      <p:graphicFrame>
        <p:nvGraphicFramePr>
          <p:cNvPr id="10" name="Object 448"/>
          <p:cNvGraphicFramePr>
            <a:graphicFrameLocks noChangeAspect="1"/>
          </p:cNvGraphicFramePr>
          <p:nvPr/>
        </p:nvGraphicFramePr>
        <p:xfrm>
          <a:off x="4656138" y="4138613"/>
          <a:ext cx="1711325" cy="987425"/>
        </p:xfrm>
        <a:graphic>
          <a:graphicData uri="http://schemas.openxmlformats.org/presentationml/2006/ole">
            <p:oleObj spid="_x0000_s14784" name="Equation" r:id="rId5" imgW="685800" imgH="393700" progId="">
              <p:embed/>
            </p:oleObj>
          </a:graphicData>
        </a:graphic>
      </p:graphicFrame>
      <p:graphicFrame>
        <p:nvGraphicFramePr>
          <p:cNvPr id="11" name="Object 449"/>
          <p:cNvGraphicFramePr>
            <a:graphicFrameLocks noChangeAspect="1"/>
          </p:cNvGraphicFramePr>
          <p:nvPr/>
        </p:nvGraphicFramePr>
        <p:xfrm>
          <a:off x="6965950" y="4138613"/>
          <a:ext cx="1644650" cy="987425"/>
        </p:xfrm>
        <a:graphic>
          <a:graphicData uri="http://schemas.openxmlformats.org/presentationml/2006/ole">
            <p:oleObj spid="_x0000_s14785" name="Equation" r:id="rId6" imgW="520474" imgH="393529" progId="">
              <p:embed/>
            </p:oleObj>
          </a:graphicData>
        </a:graphic>
      </p:graphicFrame>
      <p:grpSp>
        <p:nvGrpSpPr>
          <p:cNvPr id="2" name="Group 1"/>
          <p:cNvGrpSpPr>
            <a:grpSpLocks/>
          </p:cNvGrpSpPr>
          <p:nvPr/>
        </p:nvGrpSpPr>
        <p:grpSpPr bwMode="auto">
          <a:xfrm>
            <a:off x="228600" y="2160588"/>
            <a:ext cx="8382000" cy="1190625"/>
            <a:chOff x="228600" y="2160727"/>
            <a:chExt cx="8382000" cy="1189915"/>
          </a:xfrm>
        </p:grpSpPr>
        <p:sp>
          <p:nvSpPr>
            <p:cNvPr id="14790" name="Rectangle 6"/>
            <p:cNvSpPr>
              <a:spLocks noChangeArrowheads="1"/>
            </p:cNvSpPr>
            <p:nvPr/>
          </p:nvSpPr>
          <p:spPr bwMode="auto">
            <a:xfrm>
              <a:off x="228600" y="2160727"/>
              <a:ext cx="8193505" cy="461665"/>
            </a:xfrm>
            <a:prstGeom prst="rect">
              <a:avLst/>
            </a:prstGeom>
            <a:noFill/>
            <a:ln w="9525">
              <a:noFill/>
              <a:miter lim="800000"/>
              <a:headEnd/>
              <a:tailEnd/>
            </a:ln>
          </p:spPr>
          <p:txBody>
            <a:bodyPr>
              <a:spAutoFit/>
            </a:bodyPr>
            <a:lstStyle/>
            <a:p>
              <a:pPr>
                <a:spcBef>
                  <a:spcPct val="50000"/>
                </a:spcBef>
              </a:pPr>
              <a:r>
                <a:rPr lang="en-US" sz="2400" u="sng">
                  <a:latin typeface="Times New Roman" pitchFamily="18" charset="0"/>
                  <a:cs typeface="Times New Roman" pitchFamily="18" charset="0"/>
                </a:rPr>
                <a:t>Bài 1</a:t>
              </a:r>
              <a:r>
                <a:rPr lang="en-US" sz="2400">
                  <a:latin typeface="Times New Roman" pitchFamily="18" charset="0"/>
                  <a:cs typeface="Times New Roman" pitchFamily="18" charset="0"/>
                </a:rPr>
                <a:t> : Viết thương của mỗi phép chia sau dưới dạng phân số :</a:t>
              </a:r>
            </a:p>
          </p:txBody>
        </p:sp>
        <p:sp>
          <p:nvSpPr>
            <p:cNvPr id="14791" name="Text Box 16"/>
            <p:cNvSpPr txBox="1">
              <a:spLocks noChangeArrowheads="1"/>
            </p:cNvSpPr>
            <p:nvPr/>
          </p:nvSpPr>
          <p:spPr bwMode="auto">
            <a:xfrm>
              <a:off x="685800" y="2827422"/>
              <a:ext cx="1295400" cy="523220"/>
            </a:xfrm>
            <a:prstGeom prst="rect">
              <a:avLst/>
            </a:prstGeom>
            <a:noFill/>
            <a:ln w="9525">
              <a:noFill/>
              <a:miter lim="800000"/>
              <a:headEnd/>
              <a:tailEnd/>
            </a:ln>
          </p:spPr>
          <p:txBody>
            <a:bodyPr>
              <a:spAutoFit/>
            </a:bodyPr>
            <a:lstStyle/>
            <a:p>
              <a:pPr>
                <a:spcBef>
                  <a:spcPct val="50000"/>
                </a:spcBef>
              </a:pPr>
              <a:r>
                <a:rPr lang="en-US" sz="2800">
                  <a:latin typeface="Times New Roman" pitchFamily="18" charset="0"/>
                  <a:cs typeface="Times New Roman" pitchFamily="18" charset="0"/>
                </a:rPr>
                <a:t>7 : 9 ;</a:t>
              </a:r>
            </a:p>
          </p:txBody>
        </p:sp>
        <p:sp>
          <p:nvSpPr>
            <p:cNvPr id="14792" name="Text Box 17"/>
            <p:cNvSpPr txBox="1">
              <a:spLocks noChangeArrowheads="1"/>
            </p:cNvSpPr>
            <p:nvPr/>
          </p:nvSpPr>
          <p:spPr bwMode="auto">
            <a:xfrm>
              <a:off x="2819400" y="2827422"/>
              <a:ext cx="1295400" cy="523220"/>
            </a:xfrm>
            <a:prstGeom prst="rect">
              <a:avLst/>
            </a:prstGeom>
            <a:noFill/>
            <a:ln w="9525">
              <a:noFill/>
              <a:miter lim="800000"/>
              <a:headEnd/>
              <a:tailEnd/>
            </a:ln>
          </p:spPr>
          <p:txBody>
            <a:bodyPr>
              <a:spAutoFit/>
            </a:bodyPr>
            <a:lstStyle/>
            <a:p>
              <a:pPr>
                <a:spcBef>
                  <a:spcPct val="50000"/>
                </a:spcBef>
              </a:pPr>
              <a:r>
                <a:rPr lang="en-US" sz="2800">
                  <a:latin typeface="Times New Roman" pitchFamily="18" charset="0"/>
                  <a:cs typeface="Times New Roman" pitchFamily="18" charset="0"/>
                </a:rPr>
                <a:t>5 : 8 ;</a:t>
              </a:r>
            </a:p>
          </p:txBody>
        </p:sp>
        <p:sp>
          <p:nvSpPr>
            <p:cNvPr id="14793" name="Text Box 18"/>
            <p:cNvSpPr txBox="1">
              <a:spLocks noChangeArrowheads="1"/>
            </p:cNvSpPr>
            <p:nvPr/>
          </p:nvSpPr>
          <p:spPr bwMode="auto">
            <a:xfrm>
              <a:off x="4876800" y="2827422"/>
              <a:ext cx="1295400" cy="523220"/>
            </a:xfrm>
            <a:prstGeom prst="rect">
              <a:avLst/>
            </a:prstGeom>
            <a:noFill/>
            <a:ln w="9525">
              <a:noFill/>
              <a:miter lim="800000"/>
              <a:headEnd/>
              <a:tailEnd/>
            </a:ln>
          </p:spPr>
          <p:txBody>
            <a:bodyPr>
              <a:spAutoFit/>
            </a:bodyPr>
            <a:lstStyle/>
            <a:p>
              <a:pPr>
                <a:spcBef>
                  <a:spcPct val="50000"/>
                </a:spcBef>
              </a:pPr>
              <a:r>
                <a:rPr lang="en-US" sz="2800">
                  <a:latin typeface="Times New Roman" pitchFamily="18" charset="0"/>
                  <a:cs typeface="Times New Roman" pitchFamily="18" charset="0"/>
                </a:rPr>
                <a:t>6 : 19 ;</a:t>
              </a:r>
            </a:p>
          </p:txBody>
        </p:sp>
        <p:sp>
          <p:nvSpPr>
            <p:cNvPr id="14794" name="Text Box 19"/>
            <p:cNvSpPr txBox="1">
              <a:spLocks noChangeArrowheads="1"/>
            </p:cNvSpPr>
            <p:nvPr/>
          </p:nvSpPr>
          <p:spPr bwMode="auto">
            <a:xfrm>
              <a:off x="7315200" y="2827422"/>
              <a:ext cx="1295400" cy="523220"/>
            </a:xfrm>
            <a:prstGeom prst="rect">
              <a:avLst/>
            </a:prstGeom>
            <a:noFill/>
            <a:ln w="9525">
              <a:noFill/>
              <a:miter lim="800000"/>
              <a:headEnd/>
              <a:tailEnd/>
            </a:ln>
          </p:spPr>
          <p:txBody>
            <a:bodyPr>
              <a:spAutoFit/>
            </a:bodyPr>
            <a:lstStyle/>
            <a:p>
              <a:pPr>
                <a:spcBef>
                  <a:spcPct val="50000"/>
                </a:spcBef>
              </a:pPr>
              <a:r>
                <a:rPr lang="en-US" sz="2800">
                  <a:latin typeface="Times New Roman" pitchFamily="18" charset="0"/>
                  <a:cs typeface="Times New Roman" pitchFamily="18" charset="0"/>
                </a:rPr>
                <a:t>1 : 3.</a:t>
              </a:r>
            </a:p>
          </p:txBody>
        </p:sp>
      </p:grpSp>
      <p:sp>
        <p:nvSpPr>
          <p:cNvPr id="14789" name="Title 1"/>
          <p:cNvSpPr>
            <a:spLocks noGrp="1"/>
          </p:cNvSpPr>
          <p:nvPr/>
        </p:nvSpPr>
        <p:spPr bwMode="auto">
          <a:xfrm>
            <a:off x="2584450" y="142875"/>
            <a:ext cx="4425950" cy="609600"/>
          </a:xfrm>
          <a:prstGeom prst="rect">
            <a:avLst/>
          </a:prstGeom>
          <a:noFill/>
          <a:ln w="9525">
            <a:noFill/>
            <a:miter lim="800000"/>
            <a:headEnd/>
            <a:tailEnd/>
          </a:ln>
        </p:spPr>
        <p:txBody>
          <a:bodyPr anchor="ctr"/>
          <a:lstStyle/>
          <a:p>
            <a:pPr algn="ctr"/>
            <a:r>
              <a:rPr lang="en-US" sz="2000">
                <a:latin typeface="Times New Roman" pitchFamily="18" charset="0"/>
                <a:cs typeface="Times New Roman" pitchFamily="18" charset="0"/>
              </a:rPr>
              <a:t>Thứ tư ngày 20 tháng 1 năm 2016</a:t>
            </a:r>
            <a:br>
              <a:rPr lang="en-US" sz="2000">
                <a:latin typeface="Times New Roman" pitchFamily="18" charset="0"/>
                <a:cs typeface="Times New Roman" pitchFamily="18" charset="0"/>
              </a:rPr>
            </a:br>
            <a:r>
              <a:rPr lang="en-US" sz="2000">
                <a:latin typeface="Times New Roman" pitchFamily="18" charset="0"/>
                <a:cs typeface="Times New Roman" pitchFamily="18" charset="0"/>
              </a:rPr>
              <a:t>Toán </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barn(inVertical)">
                                      <p:cBhvr>
                                        <p:cTn id="14" dur="500"/>
                                        <p:tgtEl>
                                          <p:spTgt spid="8"/>
                                        </p:tgtEl>
                                      </p:cBhvr>
                                    </p:animEffect>
                                  </p:childTnLst>
                                </p:cTn>
                              </p:par>
                              <p:par>
                                <p:cTn id="15" presetID="16" presetClass="entr" presetSubtype="21" fill="hold"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arn(inVertical)">
                                      <p:cBhvr>
                                        <p:cTn id="17" dur="500"/>
                                        <p:tgtEl>
                                          <p:spTgt spid="9"/>
                                        </p:tgtEl>
                                      </p:cBhvr>
                                    </p:animEffect>
                                  </p:childTnLst>
                                </p:cTn>
                              </p:par>
                              <p:par>
                                <p:cTn id="18" presetID="16" presetClass="entr" presetSubtype="21" fill="hold" nodeType="with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barn(inVertical)">
                                      <p:cBhvr>
                                        <p:cTn id="20" dur="500"/>
                                        <p:tgtEl>
                                          <p:spTgt spid="10"/>
                                        </p:tgtEl>
                                      </p:cBhvr>
                                    </p:animEffect>
                                  </p:childTnLst>
                                </p:cTn>
                              </p:par>
                              <p:par>
                                <p:cTn id="21" presetID="16" presetClass="entr" presetSubtype="21"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barn(inVertical)">
                                      <p:cBhvr>
                                        <p:cTn id="2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576</TotalTime>
  <Words>658</Words>
  <Application>Microsoft Office PowerPoint</Application>
  <PresentationFormat>On-screen Show (4:3)</PresentationFormat>
  <Paragraphs>86</Paragraphs>
  <Slides>19</Slides>
  <Notes>0</Notes>
  <HiddenSlides>0</HiddenSlides>
  <MMClips>1</MMClips>
  <ScaleCrop>false</ScaleCrop>
  <HeadingPairs>
    <vt:vector size="8" baseType="variant">
      <vt:variant>
        <vt:lpstr>Fonts Used</vt:lpstr>
      </vt:variant>
      <vt:variant>
        <vt:i4>7</vt:i4>
      </vt:variant>
      <vt:variant>
        <vt:lpstr>Design Template</vt:lpstr>
      </vt:variant>
      <vt:variant>
        <vt:i4>1</vt:i4>
      </vt:variant>
      <vt:variant>
        <vt:lpstr>Embedded OLE Servers</vt:lpstr>
      </vt:variant>
      <vt:variant>
        <vt:i4>1</vt:i4>
      </vt:variant>
      <vt:variant>
        <vt:lpstr>Slide Titles</vt:lpstr>
      </vt:variant>
      <vt:variant>
        <vt:i4>19</vt:i4>
      </vt:variant>
    </vt:vector>
  </HeadingPairs>
  <TitlesOfParts>
    <vt:vector size="28" baseType="lpstr">
      <vt:lpstr>Calibri</vt:lpstr>
      <vt:lpstr>Arial</vt:lpstr>
      <vt:lpstr>Calibri Light</vt:lpstr>
      <vt:lpstr>Times New Roman</vt:lpstr>
      <vt:lpstr>UVN Bach Tuyet</vt:lpstr>
      <vt:lpstr>UVN Huong Que Nang</vt:lpstr>
      <vt:lpstr>StarsStripes</vt:lpstr>
      <vt:lpstr>Office Theme</vt:lpstr>
      <vt:lpstr>Equation</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 Bí  </vt:lpstr>
      <vt:lpstr>Ô Cửa Bí Mật</vt:lpstr>
      <vt:lpstr>Ô Cửa Bí Mật</vt:lpstr>
      <vt:lpstr>Ô Cửa Bí Mật</vt:lpstr>
      <vt:lpstr>Ô Cửa Bí Mật</vt:lpstr>
      <vt:lpstr>Slide 19</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Ms Tuyet</dc:creator>
  <cp:lastModifiedBy>Administrator</cp:lastModifiedBy>
  <cp:revision>355</cp:revision>
  <dcterms:created xsi:type="dcterms:W3CDTF">2016-01-15T06:19:30Z</dcterms:created>
  <dcterms:modified xsi:type="dcterms:W3CDTF">2016-02-02T02:09:57Z</dcterms:modified>
</cp:coreProperties>
</file>