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79" r:id="rId3"/>
    <p:sldId id="258" r:id="rId4"/>
    <p:sldId id="276" r:id="rId5"/>
    <p:sldId id="283" r:id="rId6"/>
    <p:sldId id="286" r:id="rId7"/>
    <p:sldId id="287" r:id="rId8"/>
    <p:sldId id="288" r:id="rId9"/>
    <p:sldId id="289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5" r:id="rId22"/>
    <p:sldId id="309" r:id="rId23"/>
    <p:sldId id="311" r:id="rId24"/>
    <p:sldId id="312" r:id="rId25"/>
    <p:sldId id="313" r:id="rId26"/>
    <p:sldId id="278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45" autoAdjust="0"/>
  </p:normalViewPr>
  <p:slideViewPr>
    <p:cSldViewPr snapToGrid="0">
      <p:cViewPr varScale="1">
        <p:scale>
          <a:sx n="57" d="100"/>
          <a:sy n="57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3670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631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7575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758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667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672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42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6727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566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53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72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9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866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skydoor.net/Download%3Fmode%3Dphoto%26id%3D7385&amp;imgrefurl=http://www.skydoor.net/photo/Cot_co_Ha_Noi_3/7385&amp;h=600&amp;w=450&amp;sz=41&amp;tbnid=SFEgMvKhcNXrFM:&amp;tbnh=259&amp;tbnw=194&amp;prev=/images%3Fq%3Dhinh%2Banh%2Bcot%2Bco%2Bha%2Bnoi&amp;zoom=1&amp;q=hinh+anh+cot+co+ha+noi&amp;hl=en&amp;usg=__117xDxL9f72BLofg1DbnYXWqyuE=&amp;sa=X&amp;ei=9vOrTNuQE8f4cfKYxPIE&amp;ved=0CAYQ9QEwAA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9761" y="1581240"/>
            <a:ext cx="6567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LUYỆN TỪ VÀ CÂU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77976" y="5896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238775" y="2613155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LUYỆN TẬP 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571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752600" y="12954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 dirty="0" err="1"/>
              <a:t>Bài</a:t>
            </a:r>
            <a:r>
              <a:rPr lang="en-US" altLang="en-US" sz="3600" u="sng" dirty="0"/>
              <a:t> 1:</a:t>
            </a:r>
            <a:r>
              <a:rPr lang="en-US" altLang="en-US" sz="3600" dirty="0"/>
              <a:t> </a:t>
            </a:r>
            <a:r>
              <a:rPr lang="en-US" altLang="en-US" sz="3600" b="1" dirty="0" err="1"/>
              <a:t>Phân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biệt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nghĩa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của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những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đồng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âm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trong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các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cụm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từ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sau</a:t>
            </a:r>
            <a:r>
              <a:rPr lang="en-US" altLang="en-US" sz="3600" b="1" dirty="0"/>
              <a:t>: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828800" y="381001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u="sng">
                <a:solidFill>
                  <a:schemeClr val="accent2"/>
                </a:solidFill>
              </a:rPr>
              <a:t>III.Luyện tập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981200" y="2590801"/>
            <a:ext cx="41148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a) </a:t>
            </a:r>
            <a:r>
              <a:rPr lang="en-US" altLang="en-US" sz="3600" dirty="0" err="1"/>
              <a:t>Cánh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endParaRPr lang="en-US" altLang="en-US" sz="36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</a:t>
            </a:r>
            <a:r>
              <a:rPr lang="en-US" altLang="en-US" sz="3600" dirty="0" err="1"/>
              <a:t>Tượng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endParaRPr lang="en-US" altLang="en-US" sz="36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nghìn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</a:p>
          <a:p>
            <a:pPr eaLnBrk="1" hangingPunct="1"/>
            <a:endParaRPr lang="en-US" altLang="en-US" sz="3600" dirty="0"/>
          </a:p>
        </p:txBody>
      </p:sp>
      <p:sp>
        <p:nvSpPr>
          <p:cNvPr id="11269" name="Hình Chữ nhật 9"/>
          <p:cNvSpPr>
            <a:spLocks noChangeArrowheads="1"/>
          </p:cNvSpPr>
          <p:nvPr/>
        </p:nvSpPr>
        <p:spPr bwMode="auto">
          <a:xfrm>
            <a:off x="6324600" y="2590801"/>
            <a:ext cx="3175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/>
              <a:t>b) </a:t>
            </a:r>
            <a:r>
              <a:rPr lang="en-US" altLang="en-US" sz="3600" dirty="0" err="1"/>
              <a:t>Hòn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đá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    </a:t>
            </a:r>
            <a:r>
              <a:rPr lang="en-US" altLang="en-US" sz="3600" dirty="0" err="1"/>
              <a:t>Đá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bóng</a:t>
            </a:r>
            <a:endParaRPr lang="en-US" altLang="en-US" sz="3600" dirty="0"/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c) Ba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</a:t>
            </a:r>
            <a:endParaRPr lang="en-US" altLang="en-US" sz="3600" dirty="0"/>
          </a:p>
          <a:p>
            <a:pPr eaLnBrk="1" hangingPunct="1"/>
            <a:r>
              <a:rPr lang="en-US" altLang="en-US" sz="3600" dirty="0"/>
              <a:t>    Ba </a:t>
            </a:r>
            <a:r>
              <a:rPr lang="en-US" altLang="en-US" sz="3600" dirty="0" err="1"/>
              <a:t>tuổi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2228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iadinh_033028_384835110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41" y="432993"/>
            <a:ext cx="9220852" cy="470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vtc_094954_992510703_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14" y="457200"/>
            <a:ext cx="9183077" cy="4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600200" y="5410200"/>
            <a:ext cx="876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i="1"/>
              <a:t>-cánh đồng</a:t>
            </a:r>
            <a:r>
              <a:rPr lang="en-US" altLang="en-US" sz="4000" b="1"/>
              <a:t>:</a:t>
            </a:r>
            <a:r>
              <a:rPr lang="en-US" altLang="en-US" sz="4000"/>
              <a:t> </a:t>
            </a:r>
            <a:r>
              <a:rPr lang="en-US" altLang="en-US" sz="4000">
                <a:solidFill>
                  <a:srgbClr val="6600FF"/>
                </a:solidFill>
              </a:rPr>
              <a:t>là khoảng đất rộng và bằng phẳng, dùng để cày cấy, trồng trọt.</a:t>
            </a:r>
          </a:p>
        </p:txBody>
      </p:sp>
    </p:spTree>
    <p:extLst>
      <p:ext uri="{BB962C8B-B14F-4D97-AF65-F5344CB8AC3E}">
        <p14:creationId xmlns:p14="http://schemas.microsoft.com/office/powerpoint/2010/main" val="7084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676400" y="5105400"/>
            <a:ext cx="8610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/>
              <a:t>-</a:t>
            </a:r>
            <a:r>
              <a:rPr lang="en-US" altLang="en-US" sz="3600" b="1" i="1"/>
              <a:t>tượng đồng:</a:t>
            </a:r>
            <a:r>
              <a:rPr lang="en-US" altLang="en-US" sz="3600" i="1"/>
              <a:t> </a:t>
            </a:r>
            <a:r>
              <a:rPr lang="en-US" altLang="en-US" sz="3600" b="1" i="1">
                <a:solidFill>
                  <a:srgbClr val="6600FF"/>
                </a:solidFill>
              </a:rPr>
              <a:t>đồng</a:t>
            </a:r>
            <a:r>
              <a:rPr lang="en-US" altLang="en-US" sz="3600" b="1">
                <a:solidFill>
                  <a:srgbClr val="6600FF"/>
                </a:solidFill>
              </a:rPr>
              <a:t> là kim loại có màu đỏ, dễ dát mỏng và kéo sợi, thường dùng làm dây điện và hợp kim.</a:t>
            </a:r>
          </a:p>
        </p:txBody>
      </p:sp>
      <p:pic>
        <p:nvPicPr>
          <p:cNvPr id="44035" name="ctl00_ContentPlaceHolder1_detail_rv_imgPic1" descr="Tượng đồng Bác Hồ - Tượng bán thân Bác, tượng Bác đọc báo... - tuong-dong-bac-ho-tuong-ban-than-bac-tuong-bac-doc-b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191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lightbox-image" descr="105-460-thick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0"/>
            <a:ext cx="5105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8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600200" y="5227638"/>
            <a:ext cx="8991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/>
              <a:t>-một nghìn đồng</a:t>
            </a:r>
            <a:r>
              <a:rPr lang="en-US" altLang="en-US" sz="3600" b="1"/>
              <a:t>:</a:t>
            </a:r>
            <a:r>
              <a:rPr lang="en-US" altLang="en-US" sz="3600"/>
              <a:t> </a:t>
            </a:r>
            <a:r>
              <a:rPr lang="en-US" altLang="en-US" sz="3600" b="1" i="1">
                <a:solidFill>
                  <a:srgbClr val="6600FF"/>
                </a:solidFill>
              </a:rPr>
              <a:t>đồng</a:t>
            </a:r>
            <a:r>
              <a:rPr lang="en-US" altLang="en-US" sz="3600" b="1">
                <a:solidFill>
                  <a:srgbClr val="6600FF"/>
                </a:solidFill>
              </a:rPr>
              <a:t> là đơn vị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6600FF"/>
                </a:solidFill>
              </a:rPr>
              <a:t> tiền tệ Việt Nam.</a:t>
            </a:r>
          </a:p>
        </p:txBody>
      </p:sp>
      <p:pic>
        <p:nvPicPr>
          <p:cNvPr id="45059" name="ncode_imageresizer_container_3" descr="vn-p106-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0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52600" y="4343401"/>
            <a:ext cx="8839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i="1"/>
              <a:t>-</a:t>
            </a:r>
            <a:r>
              <a:rPr lang="en-US" altLang="en-US" sz="4400" b="1" i="1"/>
              <a:t>hòn đá</a:t>
            </a:r>
            <a:r>
              <a:rPr lang="en-US" altLang="en-US" sz="4400">
                <a:solidFill>
                  <a:srgbClr val="FF0000"/>
                </a:solidFill>
              </a:rPr>
              <a:t>:</a:t>
            </a:r>
            <a:r>
              <a:rPr lang="en-US" altLang="en-US" sz="4400"/>
              <a:t> </a:t>
            </a:r>
            <a:r>
              <a:rPr lang="en-US" altLang="en-US" sz="4400" b="1">
                <a:solidFill>
                  <a:srgbClr val="6600FF"/>
                </a:solidFill>
              </a:rPr>
              <a:t>đá là chất rắn cấu tạo nên vỏ trái đất, kết thành từng tảng, từng hòn.</a:t>
            </a:r>
          </a:p>
        </p:txBody>
      </p:sp>
      <p:pic>
        <p:nvPicPr>
          <p:cNvPr id="46083" name="imgb" descr="11058206-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42862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imgb" descr="21990_narrow_3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1"/>
            <a:ext cx="40386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6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524000" y="5791200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/>
              <a:t>-</a:t>
            </a:r>
            <a:r>
              <a:rPr lang="en-US" altLang="en-US" sz="2800" b="1" i="1"/>
              <a:t>đá bóng</a:t>
            </a:r>
            <a:r>
              <a:rPr lang="en-US" altLang="en-US" sz="2800">
                <a:solidFill>
                  <a:srgbClr val="FF0000"/>
                </a:solidFill>
              </a:rPr>
              <a:t>:</a:t>
            </a:r>
            <a:r>
              <a:rPr lang="en-US" altLang="en-US" sz="2800"/>
              <a:t> </a:t>
            </a:r>
            <a:r>
              <a:rPr lang="en-US" altLang="en-US" sz="2800" b="1" i="1">
                <a:solidFill>
                  <a:srgbClr val="6600FF"/>
                </a:solidFill>
              </a:rPr>
              <a:t>đá</a:t>
            </a:r>
            <a:r>
              <a:rPr lang="en-US" altLang="en-US" sz="2800" b="1">
                <a:solidFill>
                  <a:srgbClr val="6600FF"/>
                </a:solidFill>
              </a:rPr>
              <a:t> là đưa nhanh chân và hất mạnh bóng cho ra xa hoặc đưa vào khung thành đối phương</a:t>
            </a:r>
            <a:r>
              <a:rPr lang="en-US" altLang="en-US" sz="2800" b="1"/>
              <a:t>.</a:t>
            </a:r>
          </a:p>
        </p:txBody>
      </p:sp>
      <p:pic>
        <p:nvPicPr>
          <p:cNvPr id="47107" name="imgb" descr="Ronaldinho_hinhxinh_com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449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imgb" descr="1278990533-bong-da-mueller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4267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5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828800" y="685800"/>
            <a:ext cx="79248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u="sng"/>
              <a:t>Bài 2:</a:t>
            </a:r>
            <a:r>
              <a:rPr lang="en-US" altLang="en-US" sz="3600" b="1"/>
              <a:t> Đặt câu để phân biệt các từ đồng âm bàn, cờ, nước.</a:t>
            </a:r>
          </a:p>
          <a:p>
            <a:pPr eaLnBrk="1" hangingPunct="1"/>
            <a:endParaRPr lang="en-US" altLang="en-US"/>
          </a:p>
        </p:txBody>
      </p:sp>
      <p:pic>
        <p:nvPicPr>
          <p:cNvPr id="6159" name="Picture 15" descr="DSC08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6096000" y="5029200"/>
            <a:ext cx="43434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 -</a:t>
            </a:r>
            <a:r>
              <a:rPr lang="en-US" altLang="en-US" sz="3600">
                <a:solidFill>
                  <a:srgbClr val="FF0000"/>
                </a:solidFill>
              </a:rPr>
              <a:t>Lá cờ tổ quốc tung bay phấp phới.</a:t>
            </a:r>
          </a:p>
          <a:p>
            <a:pPr eaLnBrk="1" hangingPunct="1"/>
            <a:r>
              <a:rPr lang="en-US" altLang="en-US"/>
              <a:t>     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752600" y="4800600"/>
            <a:ext cx="41910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-Cờ là một môn thể thao được nhiều người yêu thích.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162" name="Picture 18" descr="Download%253Fmode%253Dphoto%2526id%253D7385&amp;t=1&amp;h=196&amp;w=147&amp;usg=__K2UXtDalo7dxAk65rWNjchDkN4k=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574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04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6160" grpId="0"/>
      <p:bldP spid="61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70000" y="1930930"/>
            <a:ext cx="9753600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 u="sng" dirty="0" err="1"/>
              <a:t>Bài</a:t>
            </a:r>
            <a:r>
              <a:rPr lang="en-US" altLang="en-US" sz="4000" b="1" u="sng" dirty="0"/>
              <a:t> 3</a:t>
            </a:r>
            <a:r>
              <a:rPr lang="en-US" altLang="en-US" sz="4000" b="1" dirty="0"/>
              <a:t>: </a:t>
            </a:r>
            <a:r>
              <a:rPr lang="en-US" altLang="en-US" sz="4000" b="1" dirty="0" err="1"/>
              <a:t>Đọc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mẩu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chuyện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vui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dưới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đây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và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cho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biết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vì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sao</a:t>
            </a:r>
            <a:r>
              <a:rPr lang="en-US" altLang="en-US" sz="4000" b="1" dirty="0"/>
              <a:t> Nam </a:t>
            </a:r>
            <a:r>
              <a:rPr lang="en-US" altLang="en-US" sz="4000" b="1" dirty="0" err="1"/>
              <a:t>tưởng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ba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mình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đã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chuyển</a:t>
            </a:r>
            <a:r>
              <a:rPr lang="en-US" altLang="en-US" sz="4000" b="1" dirty="0"/>
              <a:t> sang </a:t>
            </a:r>
            <a:r>
              <a:rPr lang="en-US" altLang="en-US" sz="4000" b="1" dirty="0" err="1"/>
              <a:t>làm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việc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tại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ngân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hàng</a:t>
            </a:r>
            <a:r>
              <a:rPr lang="en-US" altLang="en-US" sz="40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346066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219199" y="846667"/>
            <a:ext cx="10329333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FF0000"/>
                </a:solidFill>
              </a:rPr>
              <a:t>Tiền</a:t>
            </a:r>
            <a:r>
              <a:rPr lang="en-US" altLang="en-US" sz="3600" b="1" i="1" dirty="0">
                <a:solidFill>
                  <a:srgbClr val="FF0000"/>
                </a:solidFill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</a:rPr>
              <a:t>tiêu</a:t>
            </a:r>
            <a:endParaRPr lang="en-US" altLang="en-US" sz="3600" b="1" i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Nam:</a:t>
            </a:r>
            <a:r>
              <a:rPr lang="en-US" altLang="en-US" sz="3600" dirty="0"/>
              <a:t> -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biết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không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chuyển</a:t>
            </a:r>
            <a:r>
              <a:rPr lang="en-US" altLang="en-US" sz="3600" dirty="0"/>
              <a:t> sang </a:t>
            </a:r>
            <a:r>
              <a:rPr lang="en-US" altLang="en-US" sz="3600" dirty="0" err="1"/>
              <a:t>ngân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hàng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việc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đấy</a:t>
            </a:r>
            <a:r>
              <a:rPr lang="en-US" altLang="en-US" sz="3600" dirty="0"/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Bắc</a:t>
            </a:r>
            <a:r>
              <a:rPr lang="en-US" altLang="en-US" sz="3600" dirty="0"/>
              <a:t>:- Sao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cậu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bộ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đội</a:t>
            </a:r>
            <a:r>
              <a:rPr lang="en-US" altLang="en-US" sz="3600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/>
              <a:t>Nam</a:t>
            </a:r>
            <a:r>
              <a:rPr lang="en-US" altLang="en-US" sz="3600" dirty="0"/>
              <a:t>:- </a:t>
            </a:r>
            <a:r>
              <a:rPr lang="en-US" altLang="en-US" sz="3600" dirty="0" err="1"/>
              <a:t>Đúng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rồi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báo</a:t>
            </a:r>
            <a:r>
              <a:rPr lang="en-US" altLang="en-US" sz="3600" dirty="0"/>
              <a:t> tin: “Ba </a:t>
            </a:r>
            <a:r>
              <a:rPr lang="en-US" altLang="en-US" sz="3600" dirty="0" err="1"/>
              <a:t>đang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hải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đảo</a:t>
            </a:r>
            <a:r>
              <a:rPr lang="en-US" altLang="en-US" sz="3600" dirty="0"/>
              <a:t>”. </a:t>
            </a:r>
            <a:r>
              <a:rPr lang="en-US" altLang="en-US" sz="3600" dirty="0" err="1"/>
              <a:t>Nhưng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thư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nói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đang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giữ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tiền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tiêu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Tổ</a:t>
            </a:r>
            <a:r>
              <a:rPr lang="en-US" altLang="en-US" sz="3600" dirty="0"/>
              <a:t> </a:t>
            </a:r>
            <a:r>
              <a:rPr lang="en-US" altLang="en-US" sz="3600" dirty="0" err="1"/>
              <a:t>quốc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Bắc</a:t>
            </a:r>
            <a:r>
              <a:rPr lang="en-US" altLang="en-US" sz="3600" dirty="0"/>
              <a:t>: !!!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4513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1516654" y="77490"/>
            <a:ext cx="8772040" cy="12553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9" name="Shape 89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3835" y="2189200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456266" y="3873548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0" i="0" u="none" strike="noStrike" cap="none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pic>
        <p:nvPicPr>
          <p:cNvPr id="93" name="Shape 93" descr="http://file.vforum.vn/hinh/2014/4/dau-hoi-cham-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235" y="3938077"/>
            <a:ext cx="1162373" cy="99079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2117022" y="2241603"/>
            <a:ext cx="7369437" cy="1190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dirty="0">
              <a:solidFill>
                <a:srgbClr val="385623"/>
              </a:solidFill>
              <a:latin typeface="Bree Serif" panose="02000503040000020004" pitchFamily="50" charset="0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0412" y="531373"/>
            <a:ext cx="55883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KHỞI ĐỘNG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02934" y="2404533"/>
            <a:ext cx="784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 smtClean="0"/>
              <a:t>Thế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đồng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252133" y="4099983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 err="1" smtClean="0"/>
              <a:t>Thế</a:t>
            </a:r>
            <a:r>
              <a:rPr lang="en-US" altLang="en-US" sz="3600" dirty="0" smtClean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? </a:t>
            </a:r>
            <a:r>
              <a:rPr lang="en-US" altLang="en-US" sz="3600" dirty="0" err="1"/>
              <a:t>cho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ví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dụ</a:t>
            </a:r>
            <a:r>
              <a:rPr lang="en-US" alt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73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2286000" y="1066801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6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914399" y="1380066"/>
            <a:ext cx="10820400" cy="3693319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/>
              <a:t>Vì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nhầm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lẫn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nghĩa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của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hai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từ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đồng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âm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>
                <a:solidFill>
                  <a:srgbClr val="FF0000"/>
                </a:solidFill>
              </a:rPr>
              <a:t>tiền</a:t>
            </a:r>
            <a:r>
              <a:rPr lang="en-US" altLang="en-US" sz="3600" i="1" dirty="0">
                <a:solidFill>
                  <a:srgbClr val="FF0000"/>
                </a:solidFill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</a:rPr>
              <a:t>tiêu</a:t>
            </a:r>
            <a:r>
              <a:rPr lang="en-US" altLang="en-US" sz="3600" i="1" dirty="0"/>
              <a:t>. Ở </a:t>
            </a:r>
            <a:r>
              <a:rPr lang="en-US" altLang="en-US" sz="3600" i="1" dirty="0" err="1"/>
              <a:t>đây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bố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muốn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nói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bố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đang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giữ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một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vị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trí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quan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trọng</a:t>
            </a:r>
            <a:r>
              <a:rPr lang="en-US" altLang="en-US" sz="3600" i="1" dirty="0"/>
              <a:t>, </a:t>
            </a:r>
            <a:r>
              <a:rPr lang="en-US" altLang="en-US" sz="3600" i="1" dirty="0" err="1"/>
              <a:t>nơi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có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bố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trí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canh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gác</a:t>
            </a:r>
            <a:r>
              <a:rPr lang="en-US" altLang="en-US" sz="3600" i="1" dirty="0"/>
              <a:t> ở </a:t>
            </a:r>
            <a:r>
              <a:rPr lang="en-US" altLang="en-US" sz="3600" i="1" dirty="0" err="1"/>
              <a:t>phía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trước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khu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vực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trú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quân</a:t>
            </a:r>
            <a:r>
              <a:rPr lang="en-US" altLang="en-US" sz="3600" i="1" dirty="0"/>
              <a:t>, </a:t>
            </a:r>
            <a:r>
              <a:rPr lang="en-US" altLang="en-US" sz="3600" i="1" dirty="0" err="1"/>
              <a:t>hướng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về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phía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địch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nhưng</a:t>
            </a:r>
            <a:r>
              <a:rPr lang="en-US" altLang="en-US" sz="3600" i="1" dirty="0"/>
              <a:t> Nam </a:t>
            </a:r>
            <a:r>
              <a:rPr lang="en-US" altLang="en-US" sz="3600" i="1" dirty="0" err="1"/>
              <a:t>lại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hiểu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tiền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tiêu</a:t>
            </a:r>
            <a:r>
              <a:rPr lang="en-US" altLang="en-US" sz="3600" i="1" dirty="0"/>
              <a:t> ở </a:t>
            </a:r>
            <a:r>
              <a:rPr lang="en-US" altLang="en-US" sz="3600" i="1" dirty="0" err="1"/>
              <a:t>đây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là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tiền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để</a:t>
            </a:r>
            <a:r>
              <a:rPr lang="en-US" altLang="en-US" sz="3600" i="1" dirty="0"/>
              <a:t> </a:t>
            </a:r>
            <a:r>
              <a:rPr lang="en-US" altLang="en-US" sz="3600" i="1" dirty="0" err="1"/>
              <a:t>tiêu</a:t>
            </a:r>
            <a:r>
              <a:rPr lang="en-US" altLang="en-US" sz="3600" i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90198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4" name="Shape 144"/>
          <p:cNvSpPr/>
          <p:nvPr/>
        </p:nvSpPr>
        <p:spPr>
          <a:xfrm>
            <a:off x="4800600" y="1260778"/>
            <a:ext cx="3651288" cy="10045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ĐỐ VUI</a:t>
            </a:r>
          </a:p>
        </p:txBody>
      </p:sp>
      <p:sp>
        <p:nvSpPr>
          <p:cNvPr id="145" name="Shape 145"/>
          <p:cNvSpPr/>
          <p:nvPr/>
        </p:nvSpPr>
        <p:spPr>
          <a:xfrm>
            <a:off x="1758030" y="2265301"/>
            <a:ext cx="8822027" cy="31085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ct val="25000"/>
              <a:buFont typeface="Noto Sans Symbols"/>
              <a:buNone/>
            </a:pP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Luật</a:t>
            </a:r>
            <a:r>
              <a:rPr lang="en-US" sz="3200" b="1" i="0" u="sng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sng" strike="noStrike" cap="none" dirty="0" err="1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3200" b="0" i="0" u="none" strike="noStrike" cap="none" dirty="0">
                <a:solidFill>
                  <a:srgbClr val="FF33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oto Sans Symbols"/>
              <a:buNone/>
            </a:pPr>
            <a:endParaRPr sz="3200" b="0" i="0" u="none" strike="noStrike" cap="none" dirty="0">
              <a:solidFill>
                <a:srgbClr val="FF33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nhóm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3. 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Mỗi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chóng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minh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hoặc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457200" marR="0" lvl="0" indent="-457200" algn="just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thời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30s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phút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đội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nhiều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nhất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chiến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thắng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1143000" y="762000"/>
            <a:ext cx="1676400" cy="11061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Bài 4:</a:t>
            </a:r>
          </a:p>
        </p:txBody>
      </p:sp>
    </p:spTree>
    <p:extLst>
      <p:ext uri="{BB962C8B-B14F-4D97-AF65-F5344CB8AC3E}">
        <p14:creationId xmlns:p14="http://schemas.microsoft.com/office/powerpoint/2010/main" val="137551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" name="Shape 174"/>
          <p:cNvSpPr txBox="1"/>
          <p:nvPr/>
        </p:nvSpPr>
        <p:spPr>
          <a:xfrm>
            <a:off x="1295400" y="470118"/>
            <a:ext cx="9202185" cy="25016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b="1" u="sng" dirty="0" err="1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Câu</a:t>
            </a:r>
            <a:r>
              <a:rPr lang="en-US" sz="3600" b="1" u="sng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 1: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Trùng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trục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như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con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chó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thui</a:t>
            </a:r>
            <a:endParaRPr lang="en-US"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mắt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mũi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đuôi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chín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đầu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(</a:t>
            </a:r>
            <a:r>
              <a:rPr lang="en-US" sz="36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Là con gì?)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105400" y="3009117"/>
            <a:ext cx="4825488" cy="584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Đáp án: </a:t>
            </a:r>
            <a:r>
              <a:rPr lang="en-US" sz="3200" b="1" i="1" dirty="0">
                <a:solidFill>
                  <a:schemeClr val="accent2"/>
                </a:solidFill>
                <a:latin typeface="Cambria"/>
                <a:ea typeface="Cambria"/>
                <a:cs typeface="Cambria"/>
                <a:sym typeface="Cambria"/>
              </a:rPr>
              <a:t>Con chó thui</a:t>
            </a:r>
          </a:p>
        </p:txBody>
      </p:sp>
      <p:sp>
        <p:nvSpPr>
          <p:cNvPr id="20" name="Oval 2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Oval 3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7" name="Oval 3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Oval 3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9" name="Oval 3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0" name="Oval 3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31" name="Oval 3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2" name="Oval 4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3" name="Oval 41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AutoShape 49"/>
          <p:cNvSpPr>
            <a:spLocks noChangeArrowheads="1"/>
          </p:cNvSpPr>
          <p:nvPr/>
        </p:nvSpPr>
        <p:spPr bwMode="auto">
          <a:xfrm>
            <a:off x="9475259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36" name="AutoShape 49"/>
          <p:cNvSpPr>
            <a:spLocks noChangeArrowheads="1"/>
          </p:cNvSpPr>
          <p:nvPr/>
        </p:nvSpPr>
        <p:spPr bwMode="auto">
          <a:xfrm>
            <a:off x="9452957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48118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752600" y="869101"/>
            <a:ext cx="7982985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u="sng" dirty="0">
                <a:solidFill>
                  <a:schemeClr val="dk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Câu 2: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Hai cây cùng có một tên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xòe mặt nước, cây trên chiến trường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này bảo vệ quê hương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kia hoa nở soi gương mặt hồ?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                       Là 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những cây </a:t>
            </a:r>
            <a:r>
              <a:rPr lang="en-US" sz="32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gì?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3584193" y="4343400"/>
            <a:ext cx="4319798" cy="10772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Đáp án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: - Cây </a:t>
            </a:r>
            <a:r>
              <a:rPr lang="en-US" sz="32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hoa súng</a:t>
            </a:r>
            <a:endParaRPr lang="en-US" sz="32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                - </a:t>
            </a:r>
            <a:r>
              <a:rPr lang="en-US" sz="3200" b="1" i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Cây </a:t>
            </a:r>
            <a:r>
              <a:rPr lang="en-US" sz="3200" b="1" i="1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/>
                <a:sym typeface="Cambria"/>
              </a:rPr>
              <a:t>súng</a:t>
            </a:r>
            <a:endParaRPr lang="en-US" sz="3200" b="1" i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Cambria"/>
              <a:sym typeface="Cambria"/>
            </a:endParaRPr>
          </a:p>
        </p:txBody>
      </p:sp>
      <p:sp>
        <p:nvSpPr>
          <p:cNvPr id="42" name="Oval 2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4" name="Oval 2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35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0" name="Oval 36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Oval 37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2" name="Oval 38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3" name="Oval 39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4" name="Oval 40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55" name="Oval 41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6" name="Oval 42"/>
          <p:cNvSpPr>
            <a:spLocks noChangeArrowheads="1"/>
          </p:cNvSpPr>
          <p:nvPr/>
        </p:nvSpPr>
        <p:spPr bwMode="auto">
          <a:xfrm>
            <a:off x="9522365" y="672652"/>
            <a:ext cx="1223963" cy="93503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sz="5400" b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7" name="AutoShape 49"/>
          <p:cNvSpPr>
            <a:spLocks noChangeArrowheads="1"/>
          </p:cNvSpPr>
          <p:nvPr/>
        </p:nvSpPr>
        <p:spPr bwMode="auto">
          <a:xfrm>
            <a:off x="9475259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</a:rPr>
              <a:t>Hết giờ</a:t>
            </a:r>
          </a:p>
        </p:txBody>
      </p:sp>
      <p:sp>
        <p:nvSpPr>
          <p:cNvPr id="59" name="AutoShape 49"/>
          <p:cNvSpPr>
            <a:spLocks noChangeArrowheads="1"/>
          </p:cNvSpPr>
          <p:nvPr/>
        </p:nvSpPr>
        <p:spPr bwMode="auto">
          <a:xfrm>
            <a:off x="9452957" y="524162"/>
            <a:ext cx="1785918" cy="1223962"/>
          </a:xfrm>
          <a:prstGeom prst="cloudCallout">
            <a:avLst>
              <a:gd name="adj1" fmla="val 20745"/>
              <a:gd name="adj2" fmla="val -34435"/>
            </a:avLst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188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1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1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1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1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1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6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50292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57200"/>
            <a:ext cx="5410200" cy="3429000"/>
          </a:xfrm>
          <a:prstGeom prst="rect">
            <a:avLst/>
          </a:prstGeom>
        </p:spPr>
      </p:pic>
      <p:cxnSp>
        <p:nvCxnSpPr>
          <p:cNvPr id="7" name="Shape 273"/>
          <p:cNvCxnSpPr/>
          <p:nvPr/>
        </p:nvCxnSpPr>
        <p:spPr>
          <a:xfrm flipH="1" flipV="1">
            <a:off x="9220200" y="2895600"/>
            <a:ext cx="304800" cy="1676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8" name="Shape 274"/>
          <p:cNvCxnSpPr/>
          <p:nvPr/>
        </p:nvCxnSpPr>
        <p:spPr>
          <a:xfrm flipH="1" flipV="1">
            <a:off x="3328639" y="2895600"/>
            <a:ext cx="381000" cy="1447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10" name="TextBox 9"/>
          <p:cNvSpPr txBox="1"/>
          <p:nvPr/>
        </p:nvSpPr>
        <p:spPr>
          <a:xfrm>
            <a:off x="2761889" y="4267200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 súng</a:t>
            </a:r>
            <a:endParaRPr lang="en-US"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1695" y="4495800"/>
            <a:ext cx="2020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Khẩu súng</a:t>
            </a:r>
            <a:endParaRPr lang="en-US"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8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815948" y="3755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</a:t>
            </a:r>
            <a:r>
              <a:rPr lang="en-US" sz="3200" dirty="0" err="1" smtClean="0"/>
              <a:t>iểu</a:t>
            </a:r>
            <a:r>
              <a:rPr lang="en-US" sz="3200" dirty="0" smtClean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</a:t>
            </a:r>
            <a:r>
              <a:rPr lang="en-US" sz="2800" dirty="0" err="1" smtClean="0"/>
              <a:t>ặt</a:t>
            </a:r>
            <a:r>
              <a:rPr lang="en-US" sz="2800" dirty="0" smtClean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 smtClean="0"/>
              <a:t>âm</a:t>
            </a:r>
            <a:r>
              <a:rPr lang="en-US" dirty="0" smtClean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 smtClean="0"/>
              <a:t>âm</a:t>
            </a:r>
            <a:r>
              <a:rPr lang="en-US" sz="3200" dirty="0" smtClean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068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25416" y="237785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880098" y="2098138"/>
            <a:ext cx="10450893" cy="308346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nb-NO" altLang="en-US" sz="3600" b="1" dirty="0" smtClean="0">
                <a:cs typeface="Times New Roman" panose="02020603050405020304" pitchFamily="18" charset="0"/>
              </a:rPr>
              <a:t>- Em tìm thêm các từ đồng âm ngoài bài.</a:t>
            </a:r>
          </a:p>
          <a:p>
            <a:pPr marL="571500" indent="-571500">
              <a:buFontTx/>
              <a:buChar char="-"/>
            </a:pPr>
            <a:r>
              <a:rPr lang="nb-NO" altLang="en-US" sz="3600" b="1" dirty="0" smtClean="0">
                <a:cs typeface="Times New Roman" panose="02020603050405020304" pitchFamily="18" charset="0"/>
              </a:rPr>
              <a:t>Chuẩn bị bài sau: </a:t>
            </a:r>
          </a:p>
          <a:p>
            <a:r>
              <a:rPr lang="nb-NO" altLang="en-US" sz="3600" b="1" dirty="0" smtClean="0">
                <a:cs typeface="Times New Roman" panose="02020603050405020304" pitchFamily="18" charset="0"/>
              </a:rPr>
              <a:t>                    MRVT: Hữu nghị - Hợp tác.</a:t>
            </a:r>
          </a:p>
          <a:p>
            <a:r>
              <a:rPr lang="nb-NO" altLang="en-US" sz="3600" b="1" dirty="0" smtClean="0"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1285" y="422687"/>
            <a:ext cx="39485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VẬN DỤNG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377976" y="589641"/>
            <a:ext cx="11266714" cy="5780314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171042" y="3036488"/>
            <a:ext cx="7934324" cy="990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1" dirty="0" smtClean="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ambria"/>
              </a:rPr>
              <a:t>TỪ ĐỒNG ÂM</a:t>
            </a:r>
            <a:endParaRPr b="1" i="0" dirty="0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Cambria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2271711" y="1222600"/>
            <a:ext cx="744855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6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1378" y="1660642"/>
            <a:ext cx="44839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LUYỆN TỪ VÀ CÂU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344545" y="356491"/>
            <a:ext cx="11630526" cy="624037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815948" y="375524"/>
            <a:ext cx="2804052" cy="978569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  <a:endParaRPr lang="en-US" sz="36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2359809" y="5457617"/>
            <a:ext cx="807112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</a:t>
            </a:r>
            <a:r>
              <a:rPr lang="en-US" sz="3200" dirty="0" err="1" smtClean="0"/>
              <a:t>iểu</a:t>
            </a:r>
            <a:r>
              <a:rPr lang="en-US" sz="3200" dirty="0" smtClean="0"/>
              <a:t> </a:t>
            </a:r>
            <a:r>
              <a:rPr lang="en-US" sz="3200" dirty="0" err="1"/>
              <a:t>tác</a:t>
            </a:r>
            <a:r>
              <a:rPr lang="en-US" sz="3200" dirty="0"/>
              <a:t> </a:t>
            </a:r>
            <a:r>
              <a:rPr lang="en-US" sz="3200" dirty="0" err="1"/>
              <a:t>dụng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2495276" y="4239710"/>
            <a:ext cx="7918723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2800" dirty="0" err="1"/>
              <a:t>Đ</a:t>
            </a:r>
            <a:r>
              <a:rPr lang="en-US" sz="2800" dirty="0" err="1" smtClean="0"/>
              <a:t>ặt</a:t>
            </a:r>
            <a:r>
              <a:rPr lang="en-US" sz="2800" dirty="0" smtClean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phân</a:t>
            </a:r>
            <a:r>
              <a:rPr lang="en-US" sz="2800" dirty="0"/>
              <a:t> </a:t>
            </a:r>
            <a:r>
              <a:rPr lang="en-US" sz="2800" dirty="0" err="1"/>
              <a:t>biệt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 smtClean="0"/>
              <a:t>âm</a:t>
            </a:r>
            <a:r>
              <a:rPr lang="en-US" dirty="0" smtClean="0"/>
              <a:t>.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410610" y="2937132"/>
            <a:ext cx="7952589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phân</a:t>
            </a:r>
            <a:r>
              <a:rPr lang="en-US" sz="3200" dirty="0"/>
              <a:t> </a:t>
            </a:r>
            <a:r>
              <a:rPr lang="en-US" sz="3200" dirty="0" err="1"/>
              <a:t>biệt</a:t>
            </a:r>
            <a:r>
              <a:rPr lang="en-US" sz="3200" dirty="0"/>
              <a:t> </a:t>
            </a:r>
            <a:r>
              <a:rPr lang="en-US" sz="3200" dirty="0" err="1"/>
              <a:t>nghĩa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 smtClean="0"/>
              <a:t>âm</a:t>
            </a:r>
            <a:r>
              <a:rPr lang="en-US" sz="3200" dirty="0" smtClean="0"/>
              <a:t>.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Shape 124"/>
          <p:cNvSpPr/>
          <p:nvPr/>
        </p:nvSpPr>
        <p:spPr>
          <a:xfrm flipH="1">
            <a:off x="2032001" y="1646420"/>
            <a:ext cx="203200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2053426" y="4260445"/>
            <a:ext cx="147907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75F"/>
              </a:gs>
              <a:gs pos="50000">
                <a:srgbClr val="6EB141"/>
              </a:gs>
              <a:gs pos="100000">
                <a:srgbClr val="5FA134"/>
              </a:gs>
            </a:gsLst>
            <a:lin ang="5400000" scaled="0"/>
          </a:gradFill>
          <a:ln w="9525" cap="flat" cmpd="sng">
            <a:solidFill>
              <a:schemeClr val="accent6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2036493" y="5474552"/>
            <a:ext cx="181774" cy="97856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C647"/>
              </a:gs>
              <a:gs pos="50000">
                <a:srgbClr val="FFC600"/>
              </a:gs>
              <a:gs pos="100000">
                <a:srgbClr val="E3B400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" name="Shape 123"/>
          <p:cNvSpPr/>
          <p:nvPr/>
        </p:nvSpPr>
        <p:spPr>
          <a:xfrm>
            <a:off x="2393677" y="1667132"/>
            <a:ext cx="7986455" cy="978569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9050" cap="flat" cmpd="sng">
            <a:solidFill>
              <a:srgbClr val="0070C0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sz="3200" dirty="0" err="1"/>
              <a:t>Hiểu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r>
              <a:rPr lang="en-US" sz="3200" dirty="0"/>
              <a:t> </a:t>
            </a:r>
            <a:r>
              <a:rPr lang="en-US" sz="3200" dirty="0" err="1"/>
              <a:t>âm</a:t>
            </a:r>
            <a:r>
              <a:rPr lang="en-US" sz="3200" dirty="0"/>
              <a:t> </a:t>
            </a: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" name="Shape 124"/>
          <p:cNvSpPr/>
          <p:nvPr/>
        </p:nvSpPr>
        <p:spPr>
          <a:xfrm flipH="1">
            <a:off x="2048934" y="2984151"/>
            <a:ext cx="203200" cy="97856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7730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848750" y="610319"/>
            <a:ext cx="10598184" cy="5621148"/>
          </a:xfrm>
          <a:prstGeom prst="roundRect">
            <a:avLst>
              <a:gd name="adj" fmla="val 16667"/>
            </a:avLst>
          </a:prstGeom>
          <a:solidFill>
            <a:srgbClr val="FFFFFF">
              <a:alpha val="76862"/>
            </a:srgbClr>
          </a:solidFill>
          <a:ln w="12700" cap="flat" cmpd="sng">
            <a:solidFill>
              <a:schemeClr val="bg2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2934" y="2505487"/>
            <a:ext cx="519982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1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871133" y="962554"/>
            <a:ext cx="2971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chemeClr val="accent2"/>
                </a:solidFill>
              </a:rPr>
              <a:t>I.Nhận</a:t>
            </a:r>
            <a:r>
              <a:rPr lang="en-US" altLang="en-US" sz="4400" b="1" u="sng" dirty="0">
                <a:solidFill>
                  <a:srgbClr val="3333FF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accent2"/>
                </a:solidFill>
              </a:rPr>
              <a:t>xét</a:t>
            </a:r>
            <a:endParaRPr lang="en-US" altLang="en-US" sz="4400" b="1" u="sng" dirty="0">
              <a:solidFill>
                <a:schemeClr val="accent2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84399" y="1855788"/>
            <a:ext cx="72813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4400" dirty="0" err="1"/>
              <a:t>Đọc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các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câu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sau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đây</a:t>
            </a:r>
            <a:r>
              <a:rPr lang="en-US" altLang="en-US" sz="4400" dirty="0"/>
              <a:t>:</a:t>
            </a:r>
          </a:p>
        </p:txBody>
      </p:sp>
      <p:sp>
        <p:nvSpPr>
          <p:cNvPr id="6149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3048000"/>
            <a:ext cx="6858000" cy="1754188"/>
            <a:chOff x="576" y="1920"/>
            <a:chExt cx="4320" cy="1105"/>
          </a:xfrm>
        </p:grpSpPr>
        <p:sp>
          <p:nvSpPr>
            <p:cNvPr id="6154" name="Rectangle 21"/>
            <p:cNvSpPr>
              <a:spLocks noChangeArrowheads="1"/>
            </p:cNvSpPr>
            <p:nvPr/>
          </p:nvSpPr>
          <p:spPr bwMode="auto">
            <a:xfrm>
              <a:off x="2112" y="1920"/>
              <a:ext cx="58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/>
                <a:t>câu</a:t>
              </a:r>
            </a:p>
          </p:txBody>
        </p:sp>
        <p:sp>
          <p:nvSpPr>
            <p:cNvPr id="6155" name="Text Box 14"/>
            <p:cNvSpPr txBox="1">
              <a:spLocks noChangeArrowheads="1"/>
            </p:cNvSpPr>
            <p:nvPr/>
          </p:nvSpPr>
          <p:spPr bwMode="auto">
            <a:xfrm>
              <a:off x="576" y="1920"/>
              <a:ext cx="432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600" dirty="0"/>
                <a:t>a) </a:t>
              </a:r>
              <a:r>
                <a:rPr lang="en-US" altLang="en-US" sz="3600" dirty="0" err="1"/>
                <a:t>Ông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ngồi</a:t>
              </a:r>
              <a:r>
                <a:rPr lang="en-US" altLang="en-US" sz="3600" dirty="0"/>
                <a:t>       </a:t>
              </a:r>
              <a:r>
                <a:rPr lang="en-US" altLang="en-US" sz="3600" dirty="0" err="1"/>
                <a:t>cá</a:t>
              </a:r>
              <a:r>
                <a:rPr lang="en-US" altLang="en-US" sz="3600" dirty="0"/>
                <a:t>.</a:t>
              </a:r>
            </a:p>
            <a:p>
              <a:pPr eaLnBrk="1" hangingPunct="1"/>
              <a:endParaRPr lang="en-US" altLang="en-US" sz="3600" dirty="0"/>
            </a:p>
            <a:p>
              <a:pPr eaLnBrk="1" hangingPunct="1"/>
              <a:r>
                <a:rPr lang="en-US" altLang="en-US" sz="3600" dirty="0"/>
                <a:t>b) </a:t>
              </a:r>
              <a:r>
                <a:rPr lang="en-US" altLang="en-US" sz="3600" dirty="0" err="1"/>
                <a:t>Đoạn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văn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này</a:t>
              </a:r>
              <a:r>
                <a:rPr lang="en-US" altLang="en-US" sz="3600" dirty="0"/>
                <a:t> </a:t>
              </a:r>
              <a:r>
                <a:rPr lang="en-US" altLang="en-US" sz="3600" dirty="0" err="1"/>
                <a:t>có</a:t>
              </a:r>
              <a:r>
                <a:rPr lang="en-US" altLang="en-US" sz="3600" dirty="0"/>
                <a:t> 5 </a:t>
              </a:r>
              <a:r>
                <a:rPr lang="en-US" altLang="en-US" sz="3600" dirty="0" err="1"/>
                <a:t>câu</a:t>
              </a:r>
              <a:r>
                <a:rPr lang="en-US" altLang="en-US" sz="3600" dirty="0"/>
                <a:t>. </a:t>
              </a:r>
            </a:p>
          </p:txBody>
        </p:sp>
      </p:grp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4876800" y="3048001"/>
            <a:ext cx="114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câu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858000" y="4154488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</a:rPr>
              <a:t>câu</a:t>
            </a:r>
          </a:p>
        </p:txBody>
      </p:sp>
    </p:spTree>
    <p:extLst>
      <p:ext uri="{BB962C8B-B14F-4D97-AF65-F5344CB8AC3E}">
        <p14:creationId xmlns:p14="http://schemas.microsoft.com/office/powerpoint/2010/main" val="404295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0247" grpId="0"/>
      <p:bldP spid="10255" grpId="0"/>
      <p:bldP spid="102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083734" y="948268"/>
            <a:ext cx="10498666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2. </a:t>
            </a:r>
            <a:r>
              <a:rPr lang="en-US" altLang="en-US" sz="3600" dirty="0" err="1"/>
              <a:t>Dòng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dưới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đây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đúng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nghĩa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mỗi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từ</a:t>
            </a:r>
            <a:r>
              <a:rPr lang="en-US" altLang="en-US" sz="3600" dirty="0"/>
              <a:t> </a:t>
            </a:r>
            <a:r>
              <a:rPr lang="en-US" altLang="en-US" sz="3600" i="1" dirty="0" err="1"/>
              <a:t>câu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bài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tập</a:t>
            </a:r>
            <a:r>
              <a:rPr lang="en-US" altLang="en-US" sz="3600" dirty="0"/>
              <a:t> 1: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-</a:t>
            </a:r>
            <a:r>
              <a:rPr lang="en-US" altLang="en-US" sz="3600" dirty="0" err="1"/>
              <a:t>Bắt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tôm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móc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nhỏ</a:t>
            </a:r>
            <a:r>
              <a:rPr lang="en-US" altLang="en-US" sz="3600" dirty="0"/>
              <a:t>(</a:t>
            </a:r>
            <a:r>
              <a:rPr lang="en-US" altLang="en-US" sz="3600" dirty="0" err="1"/>
              <a:t>thường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mồi</a:t>
            </a:r>
            <a:r>
              <a:rPr lang="en-US" altLang="en-US" sz="3600" dirty="0"/>
              <a:t>) </a:t>
            </a:r>
            <a:r>
              <a:rPr lang="en-US" altLang="en-US" sz="3600" dirty="0" err="1"/>
              <a:t>buộc</a:t>
            </a:r>
            <a:r>
              <a:rPr lang="en-US" altLang="en-US" sz="3600" dirty="0"/>
              <a:t> ở </a:t>
            </a:r>
            <a:r>
              <a:rPr lang="en-US" altLang="en-US" sz="3600" dirty="0" err="1"/>
              <a:t>đầu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sợi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dây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-</a:t>
            </a:r>
            <a:r>
              <a:rPr lang="en-US" altLang="en-US" sz="3600" dirty="0" err="1"/>
              <a:t>Đơn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vị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của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lời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nói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diễn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đạt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ý </a:t>
            </a:r>
            <a:r>
              <a:rPr lang="en-US" altLang="en-US" sz="3600" dirty="0" err="1"/>
              <a:t>trọn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vẹn</a:t>
            </a:r>
            <a:r>
              <a:rPr lang="en-US" altLang="en-US" sz="3600" dirty="0"/>
              <a:t>, </a:t>
            </a:r>
            <a:r>
              <a:rPr lang="en-US" altLang="en-US" sz="3600" dirty="0" err="1"/>
              <a:t>trên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văn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bản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mở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đầu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chữ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cái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viết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hoa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</a:t>
            </a:r>
            <a:r>
              <a:rPr lang="en-US" altLang="en-US" sz="3600" dirty="0"/>
              <a:t> </a:t>
            </a:r>
            <a:r>
              <a:rPr lang="en-US" altLang="en-US" sz="3600" dirty="0" err="1"/>
              <a:t>kết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thúc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bằng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dấu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ngắt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câu</a:t>
            </a:r>
            <a:r>
              <a:rPr lang="en-US" altLang="en-US" sz="3600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/>
          </a:p>
        </p:txBody>
      </p:sp>
      <p:sp>
        <p:nvSpPr>
          <p:cNvPr id="7171" name="Line 11"/>
          <p:cNvSpPr>
            <a:spLocks noChangeShapeType="1"/>
          </p:cNvSpPr>
          <p:nvPr/>
        </p:nvSpPr>
        <p:spPr bwMode="auto">
          <a:xfrm>
            <a:off x="3657600" y="3048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3199" y="719667"/>
            <a:ext cx="448733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600" b="1" dirty="0" err="1"/>
              <a:t>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ngồi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cá</a:t>
            </a:r>
            <a:r>
              <a:rPr lang="en-US" altLang="en-US" sz="3600" b="1" dirty="0"/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21734" y="3429001"/>
            <a:ext cx="34713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/>
              <a:t>b. </a:t>
            </a:r>
            <a:r>
              <a:rPr lang="en-US" altLang="en-US" sz="3600" b="1" dirty="0" err="1"/>
              <a:t>Đoạn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văn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này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có</a:t>
            </a:r>
            <a:r>
              <a:rPr lang="en-US" altLang="en-US" sz="3600" b="1" dirty="0"/>
              <a:t> 5 </a:t>
            </a:r>
            <a:r>
              <a:rPr lang="en-US" altLang="en-US" sz="3600" b="1" dirty="0" err="1"/>
              <a:t>câu</a:t>
            </a:r>
            <a:r>
              <a:rPr lang="en-US" altLang="en-US" sz="3600" b="1" dirty="0"/>
              <a:t>.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74266" y="491067"/>
            <a:ext cx="580813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hlink"/>
                </a:solidFill>
              </a:rPr>
              <a:t>-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tôm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móc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nhỏ</a:t>
            </a:r>
            <a:r>
              <a:rPr lang="en-US" altLang="en-US" sz="3600" b="1" dirty="0">
                <a:solidFill>
                  <a:schemeClr val="hlink"/>
                </a:solidFill>
              </a:rPr>
              <a:t>(</a:t>
            </a:r>
            <a:r>
              <a:rPr lang="en-US" altLang="en-US" sz="3600" b="1" dirty="0" err="1">
                <a:solidFill>
                  <a:schemeClr val="hlink"/>
                </a:solidFill>
              </a:rPr>
              <a:t>thường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có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mồi</a:t>
            </a:r>
            <a:r>
              <a:rPr lang="en-US" altLang="en-US" sz="3600" b="1" dirty="0">
                <a:solidFill>
                  <a:schemeClr val="hlink"/>
                </a:solidFill>
              </a:rPr>
              <a:t>) </a:t>
            </a:r>
            <a:r>
              <a:rPr lang="en-US" altLang="en-US" sz="3600" b="1" dirty="0" err="1">
                <a:solidFill>
                  <a:schemeClr val="hlink"/>
                </a:solidFill>
              </a:rPr>
              <a:t>buộc</a:t>
            </a:r>
            <a:r>
              <a:rPr lang="en-US" altLang="en-US" sz="3600" b="1" dirty="0">
                <a:solidFill>
                  <a:schemeClr val="hlink"/>
                </a:solidFill>
              </a:rPr>
              <a:t> ở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sợi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dây</a:t>
            </a:r>
            <a:r>
              <a:rPr lang="en-US" altLang="en-US" sz="36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chemeClr val="hlink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953001" y="3048001"/>
            <a:ext cx="6849532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hlink"/>
                </a:solidFill>
              </a:rPr>
              <a:t>-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Đơn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vị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của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lời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nói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diễn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đạt</a:t>
            </a:r>
            <a:r>
              <a:rPr lang="en-US" altLang="en-US" sz="3600" b="1" dirty="0">
                <a:solidFill>
                  <a:schemeClr val="hlink"/>
                </a:solidFill>
              </a:rPr>
              <a:t>    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ý </a:t>
            </a:r>
            <a:r>
              <a:rPr lang="en-US" altLang="en-US" sz="3600" b="1" dirty="0" err="1">
                <a:solidFill>
                  <a:schemeClr val="hlink"/>
                </a:solidFill>
              </a:rPr>
              <a:t>trọn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vẹn</a:t>
            </a:r>
            <a:r>
              <a:rPr lang="en-US" altLang="en-US" sz="3600" b="1" dirty="0">
                <a:solidFill>
                  <a:schemeClr val="hlink"/>
                </a:solidFill>
              </a:rPr>
              <a:t>, </a:t>
            </a:r>
            <a:r>
              <a:rPr lang="en-US" altLang="en-US" sz="3600" b="1" dirty="0" err="1">
                <a:solidFill>
                  <a:schemeClr val="hlink"/>
                </a:solidFill>
              </a:rPr>
              <a:t>trên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văn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bản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được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mở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đầu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chữ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cái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viết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hoa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và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kết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thúc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bằng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một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dấu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ngắt</a:t>
            </a:r>
            <a:r>
              <a:rPr lang="en-US" altLang="en-US" sz="3600" b="1" dirty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>
                <a:solidFill>
                  <a:schemeClr val="hlink"/>
                </a:solidFill>
              </a:rPr>
              <a:t>câu</a:t>
            </a:r>
            <a:r>
              <a:rPr lang="en-US" altLang="en-US" sz="3600" b="1" dirty="0">
                <a:solidFill>
                  <a:schemeClr val="hlink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b="1" dirty="0">
              <a:solidFill>
                <a:schemeClr val="hlink"/>
              </a:solidFill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4555067" y="1168400"/>
            <a:ext cx="846666" cy="3386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3649134" y="4224867"/>
            <a:ext cx="1143000" cy="46038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/>
      <p:bldP spid="4103" grpId="0"/>
      <p:bldP spid="41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134533" y="1676400"/>
            <a:ext cx="10380134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u="sng" dirty="0" err="1">
                <a:solidFill>
                  <a:schemeClr val="accent2"/>
                </a:solidFill>
              </a:rPr>
              <a:t>II.Ghi</a:t>
            </a:r>
            <a:r>
              <a:rPr lang="en-US" altLang="en-US" sz="4400" b="1" u="sng" dirty="0">
                <a:solidFill>
                  <a:schemeClr val="accent2"/>
                </a:solidFill>
              </a:rPr>
              <a:t> </a:t>
            </a:r>
            <a:r>
              <a:rPr lang="en-US" altLang="en-US" sz="4400" b="1" u="sng" dirty="0" err="1">
                <a:solidFill>
                  <a:schemeClr val="accent2"/>
                </a:solidFill>
              </a:rPr>
              <a:t>nhớ</a:t>
            </a:r>
            <a:r>
              <a:rPr lang="en-US" altLang="en-US" sz="4400" dirty="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dirty="0"/>
              <a:t>      </a:t>
            </a:r>
            <a:r>
              <a:rPr lang="en-US" altLang="en-US" sz="4400" b="1" dirty="0" err="1">
                <a:solidFill>
                  <a:srgbClr val="9900CC"/>
                </a:solidFill>
              </a:rPr>
              <a:t>Từ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đồng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âm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là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những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từ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giống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nhau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về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âm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nhưng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khác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hẳn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về</a:t>
            </a:r>
            <a:r>
              <a:rPr lang="en-US" altLang="en-US" sz="4400" b="1" dirty="0">
                <a:solidFill>
                  <a:srgbClr val="9900CC"/>
                </a:solidFill>
              </a:rPr>
              <a:t> </a:t>
            </a:r>
            <a:r>
              <a:rPr lang="en-US" altLang="en-US" sz="4400" b="1" dirty="0" err="1">
                <a:solidFill>
                  <a:srgbClr val="9900CC"/>
                </a:solidFill>
              </a:rPr>
              <a:t>nghĩa</a:t>
            </a:r>
            <a:r>
              <a:rPr lang="en-US" altLang="en-US" sz="4400" b="1" dirty="0">
                <a:solidFill>
                  <a:srgbClr val="9900C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8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863</Words>
  <Application>Microsoft Office PowerPoint</Application>
  <PresentationFormat>Widescreen</PresentationFormat>
  <Paragraphs>127</Paragraphs>
  <Slides>26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Bree Serif</vt:lpstr>
      <vt:lpstr>Calibri</vt:lpstr>
      <vt:lpstr>Cambria</vt:lpstr>
      <vt:lpstr>Noto Sans Symbols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Linh</dc:creator>
  <cp:lastModifiedBy>Phan Thi Nga</cp:lastModifiedBy>
  <cp:revision>34</cp:revision>
  <dcterms:modified xsi:type="dcterms:W3CDTF">2021-09-25T14:25:37Z</dcterms:modified>
</cp:coreProperties>
</file>