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29" r:id="rId2"/>
    <p:sldId id="631" r:id="rId3"/>
    <p:sldId id="632" r:id="rId4"/>
    <p:sldId id="633" r:id="rId5"/>
    <p:sldId id="634" r:id="rId6"/>
    <p:sldId id="635" r:id="rId7"/>
    <p:sldId id="636"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36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7" autoAdjust="0"/>
  </p:normalViewPr>
  <p:slideViewPr>
    <p:cSldViewPr>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8DED3-7A71-44B5-A23F-04BD276A6A04}" type="datetimeFigureOut">
              <a:rPr lang="en-US" smtClean="0"/>
              <a:t>19/9/2022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DE49A-6AED-46BF-8EFD-A3F7DE595BFB}" type="slidenum">
              <a:rPr lang="en-US" smtClean="0"/>
              <a:t>‹#›</a:t>
            </a:fld>
            <a:endParaRPr lang="en-US"/>
          </a:p>
        </p:txBody>
      </p:sp>
    </p:spTree>
    <p:extLst>
      <p:ext uri="{BB962C8B-B14F-4D97-AF65-F5344CB8AC3E}">
        <p14:creationId xmlns:p14="http://schemas.microsoft.com/office/powerpoint/2010/main" val="27665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21</a:t>
            </a:fld>
            <a:endParaRPr lang="en-US"/>
          </a:p>
        </p:txBody>
      </p:sp>
    </p:spTree>
    <p:extLst>
      <p:ext uri="{BB962C8B-B14F-4D97-AF65-F5344CB8AC3E}">
        <p14:creationId xmlns:p14="http://schemas.microsoft.com/office/powerpoint/2010/main" val="15510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99C5D-967B-49F0-8FAE-B3707F5FC772}" type="datetimeFigureOut">
              <a:rPr lang="en-US" smtClean="0"/>
              <a:t>19/9/2022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19/9/2022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99C5D-967B-49F0-8FAE-B3707F5FC772}" type="datetimeFigureOut">
              <a:rPr lang="en-US" smtClean="0"/>
              <a:t>19/9/2022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B99C5D-967B-49F0-8FAE-B3707F5FC772}" type="datetimeFigureOut">
              <a:rPr lang="en-US" smtClean="0"/>
              <a:t>19/9/2022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52E18-C37F-4C72-A1ED-A580558D164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B99C5D-967B-49F0-8FAE-B3707F5FC772}" type="datetimeFigureOut">
              <a:rPr lang="en-US" smtClean="0"/>
              <a:t>19/9/2022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9C5D-967B-49F0-8FAE-B3707F5FC772}" type="datetimeFigureOut">
              <a:rPr lang="en-US" smtClean="0"/>
              <a:t>19/9/2022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19/9/2022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19/9/2022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FB99C5D-967B-49F0-8FAE-B3707F5FC772}" type="datetimeFigureOut">
              <a:rPr lang="en-US" smtClean="0"/>
              <a:t>19/9/2022</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C52E18-C37F-4C72-A1ED-A580558D16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DE42D4-AD39-4749-86CA-7A465CDB99E7}"/>
              </a:ext>
            </a:extLst>
          </p:cNvPr>
          <p:cNvSpPr>
            <a:spLocks noGrp="1"/>
          </p:cNvSpPr>
          <p:nvPr>
            <p:ph type="subTitle" idx="1"/>
          </p:nvPr>
        </p:nvSpPr>
        <p:spPr>
          <a:xfrm>
            <a:off x="1905000" y="819150"/>
            <a:ext cx="6740059" cy="1365250"/>
          </a:xfrm>
        </p:spPr>
        <p:txBody>
          <a:bodyPr>
            <a:normAutofit/>
          </a:bodyPr>
          <a:lstStyle/>
          <a:p>
            <a:pPr algn="ctr">
              <a:defRPr/>
            </a:pPr>
            <a:r>
              <a:rPr lang="en-US" sz="2600" b="1" dirty="0" smtClean="0">
                <a:solidFill>
                  <a:schemeClr val="accent2">
                    <a:lumMod val="75000"/>
                  </a:schemeClr>
                </a:solidFill>
                <a:effectLst>
                  <a:outerShdw blurRad="38100" dist="38100" dir="2700000" algn="tl">
                    <a:srgbClr val="000000">
                      <a:alpha val="43137"/>
                    </a:srgbClr>
                  </a:outerShdw>
                </a:effectLst>
                <a:latin typeface="Utm aw"/>
                <a:cs typeface="Times New Roman" panose="02020603050405020304" pitchFamily="18" charset="0"/>
              </a:rPr>
              <a:t>KĨ THUẬT</a:t>
            </a:r>
          </a:p>
          <a:p>
            <a:pPr algn="ctr">
              <a:defRPr/>
            </a:pP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V</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ật</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liệu</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và</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dụng</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cụ</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cắt</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khâu</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r>
              <a:rPr lang="en-US" sz="2600" b="1" dirty="0" err="1"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thêu</a:t>
            </a:r>
            <a:r>
              <a:rPr lang="en-US" sz="2600"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endParaRPr lang="vi-VN" sz="2600"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p:txBody>
      </p:sp>
      <p:pic>
        <p:nvPicPr>
          <p:cNvPr id="43015" name="Picture 4"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17700"/>
            <a:ext cx="2209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26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962400" cy="387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5"/>
          <p:cNvSpPr txBox="1">
            <a:spLocks noChangeArrowheads="1"/>
          </p:cNvSpPr>
          <p:nvPr/>
        </p:nvSpPr>
        <p:spPr bwMode="auto">
          <a:xfrm>
            <a:off x="228600" y="4057651"/>
            <a:ext cx="3581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1" hangingPunct="1"/>
            <a:endParaRPr lang="vi-VN" sz="1350" b="1" dirty="0">
              <a:solidFill>
                <a:schemeClr val="tx1"/>
              </a:solidFill>
              <a:latin typeface="+mj-lt"/>
            </a:endParaRPr>
          </a:p>
        </p:txBody>
      </p:sp>
      <p:sp>
        <p:nvSpPr>
          <p:cNvPr id="11269" name="Rectangle 6"/>
          <p:cNvSpPr>
            <a:spLocks noChangeArrowheads="1"/>
          </p:cNvSpPr>
          <p:nvPr/>
        </p:nvSpPr>
        <p:spPr bwMode="auto">
          <a:xfrm>
            <a:off x="640918" y="4082654"/>
            <a:ext cx="284725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4950" b="1" dirty="0">
                <a:latin typeface="Times New Roman" pitchFamily="18" charset="0"/>
                <a:cs typeface="Times New Roman" pitchFamily="18" charset="0"/>
              </a:rPr>
              <a:t>VẢI LỤA</a:t>
            </a:r>
          </a:p>
        </p:txBody>
      </p:sp>
    </p:spTree>
    <p:extLst>
      <p:ext uri="{BB962C8B-B14F-4D97-AF65-F5344CB8AC3E}">
        <p14:creationId xmlns:p14="http://schemas.microsoft.com/office/powerpoint/2010/main" val="108430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44"/>
            <a:ext cx="4038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171450"/>
            <a:ext cx="4638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1" y="2343150"/>
            <a:ext cx="8677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100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68253" y="1410961"/>
            <a:ext cx="3489192" cy="3477562"/>
          </a:xfrm>
          <a:prstGeom prst="rect">
            <a:avLst/>
          </a:prstGeom>
        </p:spPr>
      </p:pic>
      <p:sp>
        <p:nvSpPr>
          <p:cNvPr id="5" name="Cloud Callout 4"/>
          <p:cNvSpPr/>
          <p:nvPr/>
        </p:nvSpPr>
        <p:spPr>
          <a:xfrm>
            <a:off x="4745002" y="87923"/>
            <a:ext cx="3731559" cy="2365454"/>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0000FF"/>
                </a:solidFill>
                <a:latin typeface="+mj-lt"/>
              </a:rPr>
              <a:t>Nên chọn loại vải như thế nào để học khâu, thêu?</a:t>
            </a:r>
            <a:endParaRPr lang="en-US" sz="2400" b="1" dirty="0">
              <a:solidFill>
                <a:srgbClr val="0000FF"/>
              </a:solidFill>
              <a:latin typeface="+mj-lt"/>
            </a:endParaRPr>
          </a:p>
        </p:txBody>
      </p:sp>
    </p:spTree>
    <p:extLst>
      <p:ext uri="{BB962C8B-B14F-4D97-AF65-F5344CB8AC3E}">
        <p14:creationId xmlns:p14="http://schemas.microsoft.com/office/powerpoint/2010/main" val="31132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158" y="1029243"/>
            <a:ext cx="8515350" cy="2516073"/>
          </a:xfrm>
          <a:prstGeom prst="rect">
            <a:avLst/>
          </a:prstGeom>
          <a:noFill/>
        </p:spPr>
        <p:txBody>
          <a:bodyPr wrap="square" rtlCol="0">
            <a:spAutoFit/>
          </a:bodyPr>
          <a:lstStyle/>
          <a:p>
            <a:pPr>
              <a:lnSpc>
                <a:spcPct val="150000"/>
              </a:lnSpc>
            </a:pPr>
            <a:r>
              <a:rPr lang="vi-VN" sz="2100" b="1" dirty="0">
                <a:solidFill>
                  <a:srgbClr val="FF0000"/>
                </a:solidFill>
                <a:latin typeface="+mj-lt"/>
              </a:rPr>
              <a:t>Hướng dẫn chọn vải: </a:t>
            </a:r>
          </a:p>
          <a:p>
            <a:pPr>
              <a:lnSpc>
                <a:spcPct val="150000"/>
              </a:lnSpc>
            </a:pPr>
            <a:r>
              <a:rPr lang="vi-VN" sz="2100" dirty="0">
                <a:latin typeface="+mj-lt"/>
              </a:rPr>
              <a:t>- Chúng ta chọn vải để học khâu, thêu nên chọn vải trắng hoặc vải màu có sợi thô, dày như vải sợi bông, sợi vải pha.</a:t>
            </a:r>
          </a:p>
          <a:p>
            <a:pPr>
              <a:lnSpc>
                <a:spcPct val="150000"/>
              </a:lnSpc>
            </a:pPr>
            <a:r>
              <a:rPr lang="vi-VN" sz="2100" dirty="0">
                <a:latin typeface="+mj-lt"/>
              </a:rPr>
              <a:t>- Không nên sử dụng vải lụa, xa tanh, vải ni lông...  Vì những loại vải này mềm, nhũn, khó cắt, khó vạch dấu và khó khâu, thêu.</a:t>
            </a:r>
            <a:endParaRPr lang="en-US" sz="2100" dirty="0">
              <a:latin typeface="+mj-lt"/>
            </a:endParaRPr>
          </a:p>
        </p:txBody>
      </p:sp>
    </p:spTree>
    <p:extLst>
      <p:ext uri="{BB962C8B-B14F-4D97-AF65-F5344CB8AC3E}">
        <p14:creationId xmlns:p14="http://schemas.microsoft.com/office/powerpoint/2010/main" val="195913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6432" y="189240"/>
            <a:ext cx="7886700" cy="748693"/>
          </a:xfrm>
        </p:spPr>
        <p:txBody>
          <a:bodyPr/>
          <a:lstStyle/>
          <a:p>
            <a:pPr marL="0" indent="0">
              <a:buNone/>
            </a:pPr>
            <a:r>
              <a:rPr lang="vi-VN" b="1" dirty="0" smtClean="0">
                <a:solidFill>
                  <a:srgbClr val="FF0000"/>
                </a:solidFill>
                <a:latin typeface="+mj-lt"/>
              </a:rPr>
              <a:t>b. Chỉ</a:t>
            </a:r>
          </a:p>
          <a:p>
            <a:pPr marL="0" indent="0">
              <a:buNone/>
            </a:pPr>
            <a:endParaRPr 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191" y="489348"/>
            <a:ext cx="6486525" cy="4654153"/>
          </a:xfrm>
          <a:prstGeom prst="rect">
            <a:avLst/>
          </a:prstGeom>
        </p:spPr>
      </p:pic>
      <p:sp>
        <p:nvSpPr>
          <p:cNvPr id="5" name="Rounded Rectangle 4"/>
          <p:cNvSpPr/>
          <p:nvPr/>
        </p:nvSpPr>
        <p:spPr>
          <a:xfrm>
            <a:off x="3842497" y="136362"/>
            <a:ext cx="4830856" cy="705971"/>
          </a:xfrm>
          <a:prstGeom prst="roundRect">
            <a:avLst/>
          </a:prstGeom>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100">
                <a:solidFill>
                  <a:srgbClr val="C00000"/>
                </a:solidFill>
                <a:latin typeface="+mj-lt"/>
              </a:rPr>
              <a:t>Em hãy nêu tên loại chỉ trong hình 1a, 1b</a:t>
            </a:r>
            <a:endParaRPr lang="en-US" sz="2100" dirty="0">
              <a:solidFill>
                <a:srgbClr val="C00000"/>
              </a:solidFill>
              <a:latin typeface="+mj-lt"/>
            </a:endParaRPr>
          </a:p>
        </p:txBody>
      </p:sp>
    </p:spTree>
    <p:extLst>
      <p:ext uri="{BB962C8B-B14F-4D97-AF65-F5344CB8AC3E}">
        <p14:creationId xmlns:p14="http://schemas.microsoft.com/office/powerpoint/2010/main" val="11046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media.tinmoi.vn/2016/07/27/chi-may-quan-ao-khau-vet-th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6781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89610"/>
            <a:ext cx="67818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 y="914401"/>
            <a:ext cx="2757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en-US" sz="3600">
                <a:solidFill>
                  <a:schemeClr val="tx1"/>
                </a:solidFill>
                <a:latin typeface="UTM-aov"/>
                <a:cs typeface="Times New Roman" pitchFamily="18" charset="0"/>
              </a:rPr>
              <a:t>Chỉ khâu</a:t>
            </a:r>
          </a:p>
        </p:txBody>
      </p:sp>
      <p:sp>
        <p:nvSpPr>
          <p:cNvPr id="6" name="TextBox 5"/>
          <p:cNvSpPr txBox="1">
            <a:spLocks noChangeArrowheads="1"/>
          </p:cNvSpPr>
          <p:nvPr/>
        </p:nvSpPr>
        <p:spPr bwMode="auto">
          <a:xfrm>
            <a:off x="609600" y="2971800"/>
            <a:ext cx="1524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en-US" sz="4050">
                <a:solidFill>
                  <a:schemeClr val="tx1"/>
                </a:solidFill>
                <a:latin typeface="UTM-aov"/>
                <a:cs typeface="Times New Roman" pitchFamily="18" charset="0"/>
              </a:rPr>
              <a:t>Chỉ thêu</a:t>
            </a:r>
          </a:p>
        </p:txBody>
      </p:sp>
    </p:spTree>
    <p:extLst>
      <p:ext uri="{BB962C8B-B14F-4D97-AF65-F5344CB8AC3E}">
        <p14:creationId xmlns:p14="http://schemas.microsoft.com/office/powerpoint/2010/main" val="2536158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748887" y="1668157"/>
            <a:ext cx="3263504" cy="3263504"/>
          </a:xfrm>
        </p:spPr>
      </p:pic>
      <p:sp>
        <p:nvSpPr>
          <p:cNvPr id="7" name="Cloud Callout 6"/>
          <p:cNvSpPr/>
          <p:nvPr/>
        </p:nvSpPr>
        <p:spPr>
          <a:xfrm>
            <a:off x="5012392" y="-17585"/>
            <a:ext cx="3741644" cy="241038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100" b="1" dirty="0">
                <a:solidFill>
                  <a:srgbClr val="0000FF"/>
                </a:solidFill>
                <a:cs typeface="Times New Roman" pitchFamily="18" charset="0"/>
              </a:rPr>
              <a:t>Th</a:t>
            </a:r>
            <a:r>
              <a:rPr lang="en-US" sz="2100" b="1" dirty="0" err="1">
                <a:solidFill>
                  <a:srgbClr val="0000FF"/>
                </a:solidFill>
                <a:cs typeface="Times New Roman" pitchFamily="18" charset="0"/>
              </a:rPr>
              <a:t>eo</a:t>
            </a:r>
            <a:r>
              <a:rPr lang="en-US" sz="2100" b="1" dirty="0">
                <a:solidFill>
                  <a:srgbClr val="0000FF"/>
                </a:solidFill>
                <a:cs typeface="Times New Roman" pitchFamily="18" charset="0"/>
              </a:rPr>
              <a:t> </a:t>
            </a:r>
            <a:r>
              <a:rPr lang="en-US" sz="2100" b="1" dirty="0" err="1">
                <a:solidFill>
                  <a:srgbClr val="0000FF"/>
                </a:solidFill>
                <a:cs typeface="Times New Roman" pitchFamily="18" charset="0"/>
              </a:rPr>
              <a:t>các</a:t>
            </a:r>
            <a:r>
              <a:rPr lang="en-US" sz="2100" b="1" dirty="0">
                <a:solidFill>
                  <a:srgbClr val="0000FF"/>
                </a:solidFill>
                <a:cs typeface="Times New Roman" pitchFamily="18" charset="0"/>
              </a:rPr>
              <a:t> </a:t>
            </a:r>
            <a:r>
              <a:rPr lang="en-US" sz="2100" b="1" dirty="0" err="1">
                <a:solidFill>
                  <a:srgbClr val="0000FF"/>
                </a:solidFill>
                <a:cs typeface="Times New Roman" pitchFamily="18" charset="0"/>
              </a:rPr>
              <a:t>em</a:t>
            </a:r>
            <a:r>
              <a:rPr lang="vi-VN" sz="2100" b="1" dirty="0">
                <a:solidFill>
                  <a:srgbClr val="0000FF"/>
                </a:solidFill>
                <a:cs typeface="Times New Roman" pitchFamily="18" charset="0"/>
              </a:rPr>
              <a:t>: </a:t>
            </a:r>
            <a:r>
              <a:rPr lang="en-US" sz="2100" b="1" dirty="0">
                <a:solidFill>
                  <a:srgbClr val="0000FF"/>
                </a:solidFill>
                <a:cs typeface="Times New Roman" pitchFamily="18" charset="0"/>
              </a:rPr>
              <a:t>Đ</a:t>
            </a:r>
            <a:r>
              <a:rPr lang="vi-VN" sz="2100" b="1" dirty="0">
                <a:solidFill>
                  <a:srgbClr val="0000FF"/>
                </a:solidFill>
                <a:cs typeface="Times New Roman" pitchFamily="18" charset="0"/>
              </a:rPr>
              <a:t>ể </a:t>
            </a:r>
            <a:r>
              <a:rPr lang="vi-VN" sz="2100" b="1" dirty="0">
                <a:solidFill>
                  <a:srgbClr val="0000FF"/>
                </a:solidFill>
              </a:rPr>
              <a:t>lựa chọn chỉ phù hợp với các loại vải.</a:t>
            </a:r>
            <a:r>
              <a:rPr lang="en-US" sz="2100" b="1" dirty="0">
                <a:solidFill>
                  <a:srgbClr val="0000FF"/>
                </a:solidFill>
              </a:rPr>
              <a:t> </a:t>
            </a:r>
            <a:r>
              <a:rPr lang="en-US" sz="2100" b="1" dirty="0" err="1">
                <a:solidFill>
                  <a:srgbClr val="0000FF"/>
                </a:solidFill>
                <a:latin typeface="Arial" pitchFamily="34" charset="0"/>
                <a:cs typeface="Arial" pitchFamily="34" charset="0"/>
              </a:rPr>
              <a:t>Chúng</a:t>
            </a:r>
            <a:r>
              <a:rPr lang="en-US" sz="2100" b="1" dirty="0">
                <a:solidFill>
                  <a:srgbClr val="0000FF"/>
                </a:solidFill>
                <a:latin typeface="Arial" pitchFamily="34" charset="0"/>
                <a:cs typeface="Arial" pitchFamily="34" charset="0"/>
              </a:rPr>
              <a:t> ta </a:t>
            </a:r>
            <a:r>
              <a:rPr lang="en-US" sz="2100" b="1" dirty="0" err="1">
                <a:solidFill>
                  <a:srgbClr val="0000FF"/>
                </a:solidFill>
                <a:latin typeface="Arial" pitchFamily="34" charset="0"/>
                <a:cs typeface="Arial" pitchFamily="34" charset="0"/>
              </a:rPr>
              <a:t>cần</a:t>
            </a:r>
            <a:r>
              <a:rPr lang="en-US" sz="2100" b="1" dirty="0">
                <a:solidFill>
                  <a:srgbClr val="0000FF"/>
                </a:solidFill>
                <a:latin typeface="Arial" pitchFamily="34" charset="0"/>
                <a:cs typeface="Arial" pitchFamily="34" charset="0"/>
              </a:rPr>
              <a:t> </a:t>
            </a:r>
            <a:r>
              <a:rPr lang="en-US" sz="2100" b="1" dirty="0" err="1">
                <a:solidFill>
                  <a:srgbClr val="0000FF"/>
                </a:solidFill>
                <a:latin typeface="Arial" pitchFamily="34" charset="0"/>
                <a:cs typeface="Arial" pitchFamily="34" charset="0"/>
              </a:rPr>
              <a:t>làm</a:t>
            </a:r>
            <a:r>
              <a:rPr lang="en-US" sz="2100" b="1" dirty="0">
                <a:solidFill>
                  <a:srgbClr val="0000FF"/>
                </a:solidFill>
                <a:latin typeface="Arial" pitchFamily="34" charset="0"/>
                <a:cs typeface="Arial" pitchFamily="34" charset="0"/>
              </a:rPr>
              <a:t> </a:t>
            </a:r>
            <a:r>
              <a:rPr lang="en-US" sz="2100" b="1" dirty="0" err="1">
                <a:solidFill>
                  <a:srgbClr val="0000FF"/>
                </a:solidFill>
                <a:latin typeface="Arial" pitchFamily="34" charset="0"/>
                <a:cs typeface="Arial" pitchFamily="34" charset="0"/>
              </a:rPr>
              <a:t>gì</a:t>
            </a:r>
            <a:r>
              <a:rPr lang="en-US" sz="2100" b="1" dirty="0">
                <a:solidFill>
                  <a:srgbClr val="0000FF"/>
                </a:solidFill>
                <a:latin typeface="Arial" pitchFamily="34" charset="0"/>
                <a:cs typeface="Arial" pitchFamily="34" charset="0"/>
              </a:rPr>
              <a:t>?</a:t>
            </a:r>
          </a:p>
        </p:txBody>
      </p:sp>
    </p:spTree>
    <p:extLst>
      <p:ext uri="{BB962C8B-B14F-4D97-AF65-F5344CB8AC3E}">
        <p14:creationId xmlns:p14="http://schemas.microsoft.com/office/powerpoint/2010/main" val="3445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950" y="1141532"/>
            <a:ext cx="8515350" cy="2862322"/>
          </a:xfrm>
          <a:prstGeom prst="rect">
            <a:avLst/>
          </a:prstGeom>
          <a:noFill/>
        </p:spPr>
        <p:txBody>
          <a:bodyPr wrap="square" rtlCol="0">
            <a:spAutoFit/>
          </a:bodyPr>
          <a:lstStyle/>
          <a:p>
            <a:pPr>
              <a:lnSpc>
                <a:spcPct val="150000"/>
              </a:lnSpc>
            </a:pPr>
            <a:r>
              <a:rPr lang="vi-VN" sz="2400" b="1" dirty="0">
                <a:solidFill>
                  <a:srgbClr val="FF0000"/>
                </a:solidFill>
                <a:latin typeface="UTM-aov"/>
              </a:rPr>
              <a:t>Hướng dẫn chọn chỉ: </a:t>
            </a:r>
          </a:p>
          <a:p>
            <a:pPr>
              <a:lnSpc>
                <a:spcPct val="150000"/>
              </a:lnSpc>
            </a:pPr>
            <a:r>
              <a:rPr lang="vi-VN" sz="2400" dirty="0">
                <a:latin typeface="UTM-aov"/>
              </a:rPr>
              <a:t>- Muốn có đường khâu, thêu đẹp phải chọn chỉ khâu có độ mảnh và độ dai phù hợp với độ dày và độ dai của sợi vải.</a:t>
            </a:r>
          </a:p>
          <a:p>
            <a:pPr>
              <a:lnSpc>
                <a:spcPct val="150000"/>
              </a:lnSpc>
            </a:pPr>
            <a:r>
              <a:rPr lang="vi-VN" sz="2400" dirty="0">
                <a:latin typeface="UTM-aov"/>
              </a:rPr>
              <a:t>Ví dụ: Khâu vải mỏng thì ta dùng chỉ mảnh, nhưng nếu khâu vải dày thì ta chọn chỉ sợi to hơn.</a:t>
            </a:r>
          </a:p>
        </p:txBody>
      </p:sp>
    </p:spTree>
    <p:extLst>
      <p:ext uri="{BB962C8B-B14F-4D97-AF65-F5344CB8AC3E}">
        <p14:creationId xmlns:p14="http://schemas.microsoft.com/office/powerpoint/2010/main" val="32295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2739"/>
            <a:ext cx="8763000" cy="857250"/>
          </a:xfrm>
        </p:spPr>
        <p:txBody>
          <a:bodyPr/>
          <a:lstStyle/>
          <a:p>
            <a:r>
              <a:rPr lang="vi-VN" b="1" dirty="0" smtClean="0">
                <a:solidFill>
                  <a:srgbClr val="C00000"/>
                </a:solidFill>
              </a:rPr>
              <a:t>2. Dụng cụ cắt, khâu, thêu</a:t>
            </a:r>
            <a:endParaRPr lang="en-US" b="1" dirty="0">
              <a:solidFill>
                <a:srgbClr val="C00000"/>
              </a:solidFill>
            </a:endParaRPr>
          </a:p>
        </p:txBody>
      </p:sp>
      <p:sp>
        <p:nvSpPr>
          <p:cNvPr id="3" name="Content Placeholder 2"/>
          <p:cNvSpPr>
            <a:spLocks noGrp="1"/>
          </p:cNvSpPr>
          <p:nvPr>
            <p:ph idx="4294967295"/>
          </p:nvPr>
        </p:nvSpPr>
        <p:spPr>
          <a:xfrm>
            <a:off x="628650" y="1369219"/>
            <a:ext cx="7886700" cy="770069"/>
          </a:xfrm>
        </p:spPr>
        <p:txBody>
          <a:bodyPr>
            <a:normAutofit fontScale="92500" lnSpcReduction="10000"/>
          </a:bodyPr>
          <a:lstStyle/>
          <a:p>
            <a:pPr marL="0" indent="0">
              <a:buNone/>
            </a:pPr>
            <a:r>
              <a:rPr lang="vi-VN" b="1" dirty="0" smtClean="0">
                <a:solidFill>
                  <a:srgbClr val="FF0000"/>
                </a:solidFill>
                <a:latin typeface="+mj-lt"/>
              </a:rPr>
              <a:t>a. Kéo</a:t>
            </a:r>
          </a:p>
          <a:p>
            <a:pPr marL="0" indent="0">
              <a:buNone/>
            </a:pPr>
            <a:r>
              <a:rPr lang="vi-VN" b="1" dirty="0" smtClean="0">
                <a:solidFill>
                  <a:srgbClr val="0000FF"/>
                </a:solidFill>
                <a:latin typeface="+mj-lt"/>
              </a:rPr>
              <a:t>Gồm có 2 loại: Kéo cắt vải và kéo cắt chỉ.</a:t>
            </a:r>
          </a:p>
        </p:txBody>
      </p:sp>
      <p:sp>
        <p:nvSpPr>
          <p:cNvPr id="4" name="Content Placeholder 2"/>
          <p:cNvSpPr txBox="1">
            <a:spLocks/>
          </p:cNvSpPr>
          <p:nvPr/>
        </p:nvSpPr>
        <p:spPr>
          <a:xfrm>
            <a:off x="628650" y="2220499"/>
            <a:ext cx="7886700" cy="9236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buFont typeface="Wingdings" panose="05000000000000000000" pitchFamily="2" charset="2"/>
              <a:buChar char="v"/>
            </a:pPr>
            <a:r>
              <a:rPr lang="vi-VN" sz="2400" dirty="0">
                <a:latin typeface="+mj-lt"/>
              </a:rPr>
              <a:t> Đặc điểm cấu tạo: Cả hai loại kéo đều có thành phần chủ yếu là tay cầm và lưỡi kéo, ở giữa có chốt hoặc vít để bắt chéo hai lưỡi kéo. Tay cầm của kéo thường có hình uốn cong khép kín để lồng ngón tay vào khi cắt.</a:t>
            </a:r>
          </a:p>
        </p:txBody>
      </p:sp>
    </p:spTree>
    <p:extLst>
      <p:ext uri="{BB962C8B-B14F-4D97-AF65-F5344CB8AC3E}">
        <p14:creationId xmlns:p14="http://schemas.microsoft.com/office/powerpoint/2010/main" val="923151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824" y="661504"/>
            <a:ext cx="8379068" cy="3263504"/>
          </a:xfrm>
        </p:spPr>
        <p:txBody>
          <a:bodyPr>
            <a:noAutofit/>
          </a:bodyPr>
          <a:lstStyle/>
          <a:p>
            <a:pPr algn="just">
              <a:lnSpc>
                <a:spcPct val="120000"/>
              </a:lnSpc>
              <a:buFont typeface="Wingdings" panose="05000000000000000000" pitchFamily="2" charset="2"/>
              <a:buChar char="v"/>
            </a:pPr>
            <a:r>
              <a:rPr lang="vi-VN" sz="2400" b="1" dirty="0">
                <a:solidFill>
                  <a:srgbClr val="FF0000"/>
                </a:solidFill>
                <a:latin typeface="+mj-lt"/>
              </a:rPr>
              <a:t> Sử dụng:</a:t>
            </a:r>
          </a:p>
          <a:p>
            <a:pPr algn="just">
              <a:lnSpc>
                <a:spcPct val="120000"/>
              </a:lnSpc>
              <a:buFontTx/>
              <a:buChar char="-"/>
            </a:pPr>
            <a:r>
              <a:rPr lang="vi-VN" sz="2400" dirty="0">
                <a:latin typeface="+mj-lt"/>
              </a:rPr>
              <a:t>Khi cắt vải, tay phải cầm kéo (ngón cái đặt vào một tay cầm, các ngón còn lại cầm vào tay cầm bên kia) để điều khiển lưỡi kéo.</a:t>
            </a:r>
          </a:p>
          <a:p>
            <a:pPr algn="just">
              <a:lnSpc>
                <a:spcPct val="120000"/>
              </a:lnSpc>
              <a:buFontTx/>
              <a:buChar char="-"/>
            </a:pPr>
            <a:r>
              <a:rPr lang="vi-VN" sz="2400" dirty="0">
                <a:latin typeface="+mj-lt"/>
              </a:rPr>
              <a:t>Lưỡi kéo nhọn, nhỏ hơn để phía dưới để luồn xuống dưới mặt vải khi cắt.</a:t>
            </a:r>
          </a:p>
          <a:p>
            <a:pPr algn="just">
              <a:lnSpc>
                <a:spcPct val="120000"/>
              </a:lnSpc>
              <a:buFontTx/>
              <a:buChar char="-"/>
            </a:pPr>
            <a:r>
              <a:rPr lang="vi-VN" sz="2400" dirty="0">
                <a:latin typeface="+mj-lt"/>
              </a:rPr>
              <a:t>Không dùng kéo cắt vải để cắt các vật cứng hoặc kim loại. </a:t>
            </a:r>
            <a:endParaRPr lang="en-US" sz="2400" dirty="0">
              <a:latin typeface="+mj-lt"/>
            </a:endParaRPr>
          </a:p>
        </p:txBody>
      </p:sp>
    </p:spTree>
    <p:extLst>
      <p:ext uri="{BB962C8B-B14F-4D97-AF65-F5344CB8AC3E}">
        <p14:creationId xmlns:p14="http://schemas.microsoft.com/office/powerpoint/2010/main" val="348823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a:spLocks/>
          </p:cNvSpPr>
          <p:nvPr/>
        </p:nvSpPr>
        <p:spPr bwMode="auto">
          <a:xfrm>
            <a:off x="7315201" y="1828801"/>
            <a:ext cx="1700213" cy="100250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6148" name="Freeform 4"/>
          <p:cNvSpPr>
            <a:spLocks/>
          </p:cNvSpPr>
          <p:nvPr/>
        </p:nvSpPr>
        <p:spPr bwMode="auto">
          <a:xfrm>
            <a:off x="2863850" y="1"/>
            <a:ext cx="6132513" cy="100250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6149" name="Freeform 5"/>
          <p:cNvSpPr>
            <a:spLocks/>
          </p:cNvSpPr>
          <p:nvPr/>
        </p:nvSpPr>
        <p:spPr bwMode="auto">
          <a:xfrm>
            <a:off x="39688" y="1"/>
            <a:ext cx="6132512" cy="100250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6153" name="Freeform 9"/>
          <p:cNvSpPr>
            <a:spLocks/>
          </p:cNvSpPr>
          <p:nvPr/>
        </p:nvSpPr>
        <p:spPr bwMode="auto">
          <a:xfrm rot="10800000">
            <a:off x="3074989" y="0"/>
            <a:ext cx="2968625" cy="1063229"/>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6154" name="Freeform 10"/>
          <p:cNvSpPr>
            <a:spLocks/>
          </p:cNvSpPr>
          <p:nvPr/>
        </p:nvSpPr>
        <p:spPr bwMode="auto">
          <a:xfrm rot="10406957">
            <a:off x="514351" y="0"/>
            <a:ext cx="1477963" cy="914400"/>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6155" name="Freeform 11"/>
          <p:cNvSpPr>
            <a:spLocks/>
          </p:cNvSpPr>
          <p:nvPr/>
        </p:nvSpPr>
        <p:spPr bwMode="auto">
          <a:xfrm>
            <a:off x="7296151" y="756049"/>
            <a:ext cx="1700213" cy="716756"/>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6156" name="Freeform 12"/>
          <p:cNvSpPr>
            <a:spLocks/>
          </p:cNvSpPr>
          <p:nvPr/>
        </p:nvSpPr>
        <p:spPr bwMode="auto">
          <a:xfrm rot="21419157" flipH="1">
            <a:off x="152401" y="1200151"/>
            <a:ext cx="1014413" cy="1527572"/>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a:extLst/>
        </p:spPr>
        <p:txBody>
          <a:bodyPr/>
          <a:lstStyle/>
          <a:p>
            <a:pPr>
              <a:defRPr/>
            </a:pPr>
            <a:endParaRPr lang="vi-VN" sz="1350">
              <a:latin typeface="UTM-aov"/>
            </a:endParaRPr>
          </a:p>
        </p:txBody>
      </p:sp>
      <p:sp>
        <p:nvSpPr>
          <p:cNvPr id="14" name="WordArt 22"/>
          <p:cNvSpPr>
            <a:spLocks noChangeArrowheads="1" noChangeShapeType="1" noTextEdit="1"/>
          </p:cNvSpPr>
          <p:nvPr/>
        </p:nvSpPr>
        <p:spPr bwMode="auto">
          <a:xfrm>
            <a:off x="998539" y="301229"/>
            <a:ext cx="7283815" cy="742950"/>
          </a:xfrm>
          <a:prstGeom prst="rect">
            <a:avLst/>
          </a:prstGeom>
        </p:spPr>
        <p:txBody>
          <a:bodyPr wrap="none" fromWordArt="1">
            <a:prstTxWarp prst="textPlain">
              <a:avLst>
                <a:gd name="adj" fmla="val 50000"/>
              </a:avLst>
            </a:prstTxWarp>
          </a:bodyPr>
          <a:lstStyle/>
          <a:p>
            <a:pPr algn="ctr"/>
            <a:r>
              <a:rPr lang="vi-VN" sz="27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UTM-aov"/>
                <a:cs typeface="Times New Roman"/>
              </a:rPr>
              <a:t>QUY ƯỚC LỚP H</a:t>
            </a:r>
            <a:r>
              <a:rPr lang="en-US" sz="27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UTM-aov"/>
                <a:cs typeface="Times New Roman"/>
              </a:rPr>
              <a:t>ỌC</a:t>
            </a:r>
            <a:endParaRPr lang="vi-VN" sz="27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UTM-aov"/>
              <a:cs typeface="Times New Roman"/>
            </a:endParaRPr>
          </a:p>
        </p:txBody>
      </p:sp>
      <p:sp>
        <p:nvSpPr>
          <p:cNvPr id="16" name="TextBox 15"/>
          <p:cNvSpPr txBox="1"/>
          <p:nvPr/>
        </p:nvSpPr>
        <p:spPr>
          <a:xfrm>
            <a:off x="457200" y="1085850"/>
            <a:ext cx="8389938" cy="3416320"/>
          </a:xfrm>
          <a:prstGeom prst="rect">
            <a:avLst/>
          </a:prstGeom>
          <a:noFill/>
        </p:spPr>
        <p:txBody>
          <a:bodyPr>
            <a:spAutoFit/>
          </a:bodyPr>
          <a:lstStyle/>
          <a:p>
            <a:pPr algn="just">
              <a:lnSpc>
                <a:spcPct val="150000"/>
              </a:lnSpc>
              <a:defRPr/>
            </a:pPr>
            <a:r>
              <a:rPr lang="en-US" sz="2400"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Chuẩn</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bị</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đầy</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đủ</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sách</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vở</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nháp</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đồ</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dùng</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học</a:t>
            </a:r>
            <a:r>
              <a:rPr lang="en-US" sz="2400" spc="-75" dirty="0">
                <a:solidFill>
                  <a:srgbClr val="FF0000"/>
                </a:solidFill>
                <a:latin typeface="UTM-aov"/>
                <a:cs typeface="Times New Roman" pitchFamily="18" charset="0"/>
              </a:rPr>
              <a:t> </a:t>
            </a:r>
            <a:r>
              <a:rPr lang="en-US" sz="2400" spc="-75" dirty="0" err="1">
                <a:solidFill>
                  <a:srgbClr val="FF0000"/>
                </a:solidFill>
                <a:latin typeface="UTM-aov"/>
                <a:cs typeface="Times New Roman" pitchFamily="18" charset="0"/>
              </a:rPr>
              <a:t>tập</a:t>
            </a:r>
            <a:r>
              <a:rPr lang="en-US" sz="2400" spc="-75" dirty="0">
                <a:solidFill>
                  <a:srgbClr val="FF0000"/>
                </a:solidFill>
                <a:latin typeface="UTM-aov"/>
                <a:cs typeface="Times New Roman" pitchFamily="18" charset="0"/>
              </a:rPr>
              <a:t>.</a:t>
            </a:r>
          </a:p>
          <a:p>
            <a:pPr algn="just">
              <a:lnSpc>
                <a:spcPct val="150000"/>
              </a:lnSpc>
              <a:buFontTx/>
              <a:buChar char="-"/>
              <a:defRPr/>
            </a:pP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Ngồi</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học</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đúng</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tư</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thế</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đủ</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ánh</a:t>
            </a:r>
            <a:r>
              <a:rPr lang="en-US" sz="2400" dirty="0">
                <a:solidFill>
                  <a:srgbClr val="0000CC"/>
                </a:solidFill>
                <a:latin typeface="UTM-aov"/>
                <a:cs typeface="Times New Roman" pitchFamily="18" charset="0"/>
              </a:rPr>
              <a:t> </a:t>
            </a:r>
            <a:r>
              <a:rPr lang="en-US" sz="2400" dirty="0" err="1">
                <a:solidFill>
                  <a:srgbClr val="0000CC"/>
                </a:solidFill>
                <a:latin typeface="UTM-aov"/>
                <a:cs typeface="Times New Roman" pitchFamily="18" charset="0"/>
              </a:rPr>
              <a:t>sáng</a:t>
            </a:r>
            <a:r>
              <a:rPr lang="en-US" sz="2400" dirty="0">
                <a:solidFill>
                  <a:srgbClr val="0000CC"/>
                </a:solidFill>
                <a:latin typeface="UTM-aov"/>
                <a:cs typeface="Times New Roman" pitchFamily="18" charset="0"/>
              </a:rPr>
              <a:t>.</a:t>
            </a:r>
          </a:p>
          <a:p>
            <a:pPr algn="just">
              <a:lnSpc>
                <a:spcPct val="150000"/>
              </a:lnSpc>
              <a:defRPr/>
            </a:pP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Tập</a:t>
            </a: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trung</a:t>
            </a: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nghe</a:t>
            </a: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giảng</a:t>
            </a:r>
            <a:r>
              <a:rPr lang="en-US" sz="2400" dirty="0">
                <a:solidFill>
                  <a:srgbClr val="CC00CC"/>
                </a:solidFill>
                <a:latin typeface="UTM-aov"/>
                <a:cs typeface="Times New Roman" pitchFamily="18" charset="0"/>
              </a:rPr>
              <a:t>.</a:t>
            </a:r>
          </a:p>
          <a:p>
            <a:pPr algn="just">
              <a:lnSpc>
                <a:spcPct val="150000"/>
              </a:lnSpc>
              <a:defRPr/>
            </a:pP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Viết</a:t>
            </a: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bài</a:t>
            </a: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cẩn</a:t>
            </a:r>
            <a:r>
              <a:rPr lang="en-US" sz="2400" dirty="0">
                <a:solidFill>
                  <a:srgbClr val="CC00CC"/>
                </a:solidFill>
                <a:latin typeface="UTM-aov"/>
                <a:cs typeface="Times New Roman" pitchFamily="18" charset="0"/>
              </a:rPr>
              <a:t> </a:t>
            </a:r>
            <a:r>
              <a:rPr lang="en-US" sz="2400" dirty="0" err="1">
                <a:solidFill>
                  <a:srgbClr val="CC00CC"/>
                </a:solidFill>
                <a:latin typeface="UTM-aov"/>
                <a:cs typeface="Times New Roman" pitchFamily="18" charset="0"/>
              </a:rPr>
              <a:t>thận</a:t>
            </a:r>
            <a:r>
              <a:rPr lang="en-US" sz="2400" dirty="0">
                <a:solidFill>
                  <a:srgbClr val="CC00CC"/>
                </a:solidFill>
                <a:latin typeface="UTM-aov"/>
                <a:cs typeface="Times New Roman" pitchFamily="18" charset="0"/>
              </a:rPr>
              <a:t>.</a:t>
            </a:r>
          </a:p>
          <a:p>
            <a:pPr algn="just">
              <a:lnSpc>
                <a:spcPct val="150000"/>
              </a:lnSpc>
              <a:defRPr/>
            </a:pPr>
            <a:r>
              <a:rPr lang="en-US" sz="2400" dirty="0">
                <a:solidFill>
                  <a:srgbClr val="008000"/>
                </a:solidFill>
                <a:latin typeface="UTM-aov"/>
                <a:cs typeface="Times New Roman" pitchFamily="18" charset="0"/>
              </a:rPr>
              <a:t>- </a:t>
            </a:r>
            <a:r>
              <a:rPr lang="en-US" sz="2400" dirty="0" err="1">
                <a:solidFill>
                  <a:srgbClr val="008000"/>
                </a:solidFill>
                <a:latin typeface="UTM-aov"/>
                <a:cs typeface="Times New Roman" pitchFamily="18" charset="0"/>
              </a:rPr>
              <a:t>Không</a:t>
            </a:r>
            <a:r>
              <a:rPr lang="en-US" sz="2400" dirty="0">
                <a:solidFill>
                  <a:srgbClr val="008000"/>
                </a:solidFill>
                <a:latin typeface="UTM-aov"/>
                <a:cs typeface="Times New Roman" pitchFamily="18" charset="0"/>
              </a:rPr>
              <a:t> </a:t>
            </a:r>
            <a:r>
              <a:rPr lang="en-US" sz="2400" dirty="0" err="1">
                <a:solidFill>
                  <a:srgbClr val="008000"/>
                </a:solidFill>
                <a:latin typeface="UTM-aov"/>
                <a:cs typeface="Times New Roman" pitchFamily="18" charset="0"/>
              </a:rPr>
              <a:t>làm</a:t>
            </a:r>
            <a:r>
              <a:rPr lang="en-US" sz="2400" dirty="0">
                <a:solidFill>
                  <a:srgbClr val="008000"/>
                </a:solidFill>
                <a:latin typeface="UTM-aov"/>
                <a:cs typeface="Times New Roman" pitchFamily="18" charset="0"/>
              </a:rPr>
              <a:t> </a:t>
            </a:r>
            <a:r>
              <a:rPr lang="en-US" sz="2400" dirty="0" err="1">
                <a:solidFill>
                  <a:srgbClr val="008000"/>
                </a:solidFill>
                <a:latin typeface="UTM-aov"/>
                <a:cs typeface="Times New Roman" pitchFamily="18" charset="0"/>
              </a:rPr>
              <a:t>việc</a:t>
            </a:r>
            <a:r>
              <a:rPr lang="en-US" sz="2400" dirty="0">
                <a:solidFill>
                  <a:srgbClr val="008000"/>
                </a:solidFill>
                <a:latin typeface="UTM-aov"/>
                <a:cs typeface="Times New Roman" pitchFamily="18" charset="0"/>
              </a:rPr>
              <a:t> </a:t>
            </a:r>
            <a:r>
              <a:rPr lang="en-US" sz="2400" dirty="0" err="1">
                <a:solidFill>
                  <a:srgbClr val="008000"/>
                </a:solidFill>
                <a:latin typeface="UTM-aov"/>
                <a:cs typeface="Times New Roman" pitchFamily="18" charset="0"/>
              </a:rPr>
              <a:t>riêng</a:t>
            </a:r>
            <a:r>
              <a:rPr lang="en-US" sz="2400" dirty="0">
                <a:solidFill>
                  <a:srgbClr val="008000"/>
                </a:solidFill>
                <a:latin typeface="UTM-aov"/>
                <a:cs typeface="Times New Roman" pitchFamily="18" charset="0"/>
              </a:rPr>
              <a:t>.</a:t>
            </a:r>
          </a:p>
          <a:p>
            <a:pPr algn="just">
              <a:lnSpc>
                <a:spcPct val="150000"/>
              </a:lnSpc>
              <a:defRPr/>
            </a:pPr>
            <a:endParaRPr lang="en-US" sz="2400" dirty="0">
              <a:solidFill>
                <a:srgbClr val="FF0000"/>
              </a:solidFill>
              <a:latin typeface="UTM-aov"/>
            </a:endParaRPr>
          </a:p>
        </p:txBody>
      </p:sp>
    </p:spTree>
    <p:extLst>
      <p:ext uri="{BB962C8B-B14F-4D97-AF65-F5344CB8AC3E}">
        <p14:creationId xmlns:p14="http://schemas.microsoft.com/office/powerpoint/2010/main" val="16311800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81000" y="1266093"/>
            <a:ext cx="83820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marL="428625" indent="-428625" eaLnBrk="1" hangingPunct="1">
              <a:spcBef>
                <a:spcPct val="50000"/>
              </a:spcBef>
              <a:buFontTx/>
              <a:buChar char="-"/>
            </a:pPr>
            <a:r>
              <a:rPr lang="en-US" sz="3000" dirty="0" err="1">
                <a:latin typeface="UTM-aov"/>
                <a:cs typeface="Times New Roman" pitchFamily="18" charset="0"/>
              </a:rPr>
              <a:t>Vật</a:t>
            </a:r>
            <a:r>
              <a:rPr lang="en-US" sz="3000" dirty="0">
                <a:latin typeface="UTM-aov"/>
                <a:cs typeface="Times New Roman" pitchFamily="18" charset="0"/>
              </a:rPr>
              <a:t> </a:t>
            </a:r>
            <a:r>
              <a:rPr lang="en-US" sz="3000" dirty="0" err="1">
                <a:latin typeface="UTM-aov"/>
                <a:cs typeface="Times New Roman" pitchFamily="18" charset="0"/>
              </a:rPr>
              <a:t>liệu</a:t>
            </a:r>
            <a:r>
              <a:rPr lang="en-US" sz="3000" dirty="0">
                <a:latin typeface="UTM-aov"/>
                <a:cs typeface="Times New Roman" pitchFamily="18" charset="0"/>
              </a:rPr>
              <a:t>, </a:t>
            </a:r>
            <a:r>
              <a:rPr lang="en-US" sz="3000" dirty="0" err="1">
                <a:latin typeface="UTM-aov"/>
                <a:cs typeface="Times New Roman" pitchFamily="18" charset="0"/>
              </a:rPr>
              <a:t>dụng</a:t>
            </a:r>
            <a:r>
              <a:rPr lang="en-US" sz="3000" dirty="0">
                <a:latin typeface="UTM-aov"/>
                <a:cs typeface="Times New Roman" pitchFamily="18" charset="0"/>
              </a:rPr>
              <a:t> </a:t>
            </a:r>
            <a:r>
              <a:rPr lang="en-US" sz="3000" dirty="0" err="1">
                <a:latin typeface="UTM-aov"/>
                <a:cs typeface="Times New Roman" pitchFamily="18" charset="0"/>
              </a:rPr>
              <a:t>cụ</a:t>
            </a:r>
            <a:r>
              <a:rPr lang="en-US" sz="3000" dirty="0">
                <a:latin typeface="UTM-aov"/>
                <a:cs typeface="Times New Roman" pitchFamily="18" charset="0"/>
              </a:rPr>
              <a:t> </a:t>
            </a:r>
            <a:r>
              <a:rPr lang="en-US" sz="3000" dirty="0" err="1">
                <a:latin typeface="UTM-aov"/>
                <a:cs typeface="Times New Roman" pitchFamily="18" charset="0"/>
              </a:rPr>
              <a:t>thường</a:t>
            </a:r>
            <a:r>
              <a:rPr lang="en-US" sz="3000" dirty="0">
                <a:latin typeface="UTM-aov"/>
                <a:cs typeface="Times New Roman" pitchFamily="18" charset="0"/>
              </a:rPr>
              <a:t> </a:t>
            </a:r>
            <a:r>
              <a:rPr lang="en-US" sz="3000" dirty="0" err="1">
                <a:latin typeface="UTM-aov"/>
                <a:cs typeface="Times New Roman" pitchFamily="18" charset="0"/>
              </a:rPr>
              <a:t>dùng</a:t>
            </a:r>
            <a:r>
              <a:rPr lang="en-US" sz="3000" dirty="0">
                <a:latin typeface="UTM-aov"/>
                <a:cs typeface="Times New Roman" pitchFamily="18" charset="0"/>
              </a:rPr>
              <a:t> </a:t>
            </a:r>
            <a:r>
              <a:rPr lang="en-US" sz="3000" dirty="0" err="1">
                <a:latin typeface="UTM-aov"/>
                <a:cs typeface="Times New Roman" pitchFamily="18" charset="0"/>
              </a:rPr>
              <a:t>trong</a:t>
            </a:r>
            <a:r>
              <a:rPr lang="en-US" sz="3000" dirty="0">
                <a:latin typeface="UTM-aov"/>
                <a:cs typeface="Times New Roman" pitchFamily="18" charset="0"/>
              </a:rPr>
              <a:t> </a:t>
            </a:r>
            <a:r>
              <a:rPr lang="en-US" sz="3000" dirty="0" err="1">
                <a:latin typeface="UTM-aov"/>
                <a:cs typeface="Times New Roman" pitchFamily="18" charset="0"/>
              </a:rPr>
              <a:t>khâu</a:t>
            </a:r>
            <a:r>
              <a:rPr lang="en-US" sz="3000" dirty="0">
                <a:latin typeface="UTM-aov"/>
                <a:cs typeface="Times New Roman" pitchFamily="18" charset="0"/>
              </a:rPr>
              <a:t>, </a:t>
            </a:r>
            <a:r>
              <a:rPr lang="en-US" sz="3000" dirty="0" err="1">
                <a:latin typeface="UTM-aov"/>
                <a:cs typeface="Times New Roman" pitchFamily="18" charset="0"/>
              </a:rPr>
              <a:t>thêu</a:t>
            </a:r>
            <a:r>
              <a:rPr lang="en-US" sz="3000" dirty="0">
                <a:latin typeface="UTM-aov"/>
                <a:cs typeface="Times New Roman" pitchFamily="18" charset="0"/>
              </a:rPr>
              <a:t> </a:t>
            </a:r>
            <a:r>
              <a:rPr lang="en-US" sz="3000" dirty="0" err="1">
                <a:latin typeface="UTM-aov"/>
                <a:cs typeface="Times New Roman" pitchFamily="18" charset="0"/>
              </a:rPr>
              <a:t>gồm</a:t>
            </a:r>
            <a:r>
              <a:rPr lang="en-US" sz="3000" dirty="0">
                <a:latin typeface="UTM-aov"/>
                <a:cs typeface="Times New Roman" pitchFamily="18" charset="0"/>
              </a:rPr>
              <a:t> </a:t>
            </a:r>
            <a:r>
              <a:rPr lang="en-US" sz="3000" dirty="0" err="1">
                <a:latin typeface="UTM-aov"/>
                <a:cs typeface="Times New Roman" pitchFamily="18" charset="0"/>
              </a:rPr>
              <a:t>có</a:t>
            </a:r>
            <a:r>
              <a:rPr lang="en-US" sz="3000" dirty="0">
                <a:latin typeface="UTM-aov"/>
                <a:cs typeface="Times New Roman" pitchFamily="18" charset="0"/>
              </a:rPr>
              <a:t> </a:t>
            </a:r>
            <a:r>
              <a:rPr lang="en-US" sz="3000" dirty="0" err="1">
                <a:latin typeface="UTM-aov"/>
                <a:cs typeface="Times New Roman" pitchFamily="18" charset="0"/>
              </a:rPr>
              <a:t>những</a:t>
            </a:r>
            <a:r>
              <a:rPr lang="en-US" sz="3000" dirty="0">
                <a:latin typeface="UTM-aov"/>
                <a:cs typeface="Times New Roman" pitchFamily="18" charset="0"/>
              </a:rPr>
              <a:t> </a:t>
            </a:r>
            <a:r>
              <a:rPr lang="en-US" sz="3000" dirty="0" err="1">
                <a:latin typeface="UTM-aov"/>
                <a:cs typeface="Times New Roman" pitchFamily="18" charset="0"/>
              </a:rPr>
              <a:t>gì</a:t>
            </a:r>
            <a:r>
              <a:rPr lang="en-US" sz="3000" dirty="0">
                <a:latin typeface="UTM-aov"/>
                <a:cs typeface="Times New Roman" pitchFamily="18" charset="0"/>
              </a:rPr>
              <a:t>? </a:t>
            </a:r>
          </a:p>
          <a:p>
            <a:pPr marL="428625" indent="-428625" eaLnBrk="1" hangingPunct="1">
              <a:spcBef>
                <a:spcPct val="50000"/>
              </a:spcBef>
              <a:buFontTx/>
              <a:buChar char="-"/>
            </a:pPr>
            <a:r>
              <a:rPr lang="en-US" sz="3000" dirty="0" err="1">
                <a:solidFill>
                  <a:srgbClr val="FF0000"/>
                </a:solidFill>
                <a:latin typeface="UTM-aov"/>
                <a:cs typeface="Times New Roman" pitchFamily="18" charset="0"/>
              </a:rPr>
              <a:t>Các</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em</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hãy</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mở</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hộp</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dụng</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cụ</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khâu</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thêu</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và</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xem</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có</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mấy</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loại</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Tiết</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sau</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trả</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lời</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cho</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thầy</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biết</a:t>
            </a:r>
            <a:r>
              <a:rPr lang="en-US" sz="3000" dirty="0">
                <a:solidFill>
                  <a:srgbClr val="FF0000"/>
                </a:solidFill>
                <a:latin typeface="UTM-aov"/>
                <a:cs typeface="Times New Roman" pitchFamily="18" charset="0"/>
              </a:rPr>
              <a:t> </a:t>
            </a:r>
            <a:r>
              <a:rPr lang="en-US" sz="3000" dirty="0" err="1">
                <a:solidFill>
                  <a:srgbClr val="FF0000"/>
                </a:solidFill>
                <a:latin typeface="UTM-aov"/>
                <a:cs typeface="Times New Roman" pitchFamily="18" charset="0"/>
              </a:rPr>
              <a:t>nha</a:t>
            </a:r>
            <a:r>
              <a:rPr lang="en-US" sz="3000" dirty="0">
                <a:solidFill>
                  <a:srgbClr val="FF0000"/>
                </a:solidFill>
                <a:latin typeface="UTM-aov"/>
                <a:cs typeface="Times New Roman" pitchFamily="18" charset="0"/>
              </a:rPr>
              <a:t>!</a:t>
            </a:r>
            <a:endParaRPr lang="en-US" sz="3000" dirty="0">
              <a:latin typeface="UTM-aov"/>
              <a:cs typeface="Times New Roman" pitchFamily="18" charset="0"/>
            </a:endParaRPr>
          </a:p>
        </p:txBody>
      </p:sp>
    </p:spTree>
    <p:extLst>
      <p:ext uri="{BB962C8B-B14F-4D97-AF65-F5344CB8AC3E}">
        <p14:creationId xmlns:p14="http://schemas.microsoft.com/office/powerpoint/2010/main" val="143760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0"/>
            <a:ext cx="64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562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1676400" y="457200"/>
            <a:ext cx="2514600" cy="3592116"/>
            <a:chOff x="2527" y="6427"/>
            <a:chExt cx="11443" cy="8645"/>
          </a:xfrm>
        </p:grpSpPr>
        <p:sp>
          <p:nvSpPr>
            <p:cNvPr id="3380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cs typeface="Arial" charset="0"/>
              </a:endParaRPr>
            </a:p>
          </p:txBody>
        </p:sp>
        <p:grpSp>
          <p:nvGrpSpPr>
            <p:cNvPr id="33801" name="Group 10"/>
            <p:cNvGrpSpPr>
              <a:grpSpLocks/>
            </p:cNvGrpSpPr>
            <p:nvPr/>
          </p:nvGrpSpPr>
          <p:grpSpPr bwMode="auto">
            <a:xfrm>
              <a:off x="2535" y="6428"/>
              <a:ext cx="11435" cy="8124"/>
              <a:chOff x="2535" y="6428"/>
              <a:chExt cx="11435" cy="8124"/>
            </a:xfrm>
          </p:grpSpPr>
          <p:sp>
            <p:nvSpPr>
              <p:cNvPr id="3380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4" name="AutoShape 12"/>
              <p:cNvSpPr>
                <a:spLocks noChangeArrowheads="1"/>
              </p:cNvSpPr>
              <p:nvPr/>
            </p:nvSpPr>
            <p:spPr bwMode="auto">
              <a:xfrm>
                <a:off x="2599" y="9413"/>
                <a:ext cx="665" cy="817"/>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0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7" name="AutoShape 15"/>
              <p:cNvSpPr>
                <a:spLocks noChangeArrowheads="1"/>
              </p:cNvSpPr>
              <p:nvPr/>
            </p:nvSpPr>
            <p:spPr bwMode="auto">
              <a:xfrm>
                <a:off x="13175" y="8794"/>
                <a:ext cx="672" cy="593"/>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88" name="AutoShape 16"/>
              <p:cNvSpPr>
                <a:spLocks noChangeArrowheads="1"/>
              </p:cNvSpPr>
              <p:nvPr/>
            </p:nvSpPr>
            <p:spPr bwMode="auto">
              <a:xfrm>
                <a:off x="6869" y="12911"/>
                <a:ext cx="665" cy="920"/>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0" name="AutoShape 18"/>
              <p:cNvSpPr>
                <a:spLocks noChangeArrowheads="1"/>
              </p:cNvSpPr>
              <p:nvPr/>
            </p:nvSpPr>
            <p:spPr bwMode="auto">
              <a:xfrm>
                <a:off x="9383" y="8075"/>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1" name="AutoShape 19"/>
              <p:cNvSpPr>
                <a:spLocks noChangeArrowheads="1"/>
              </p:cNvSpPr>
              <p:nvPr/>
            </p:nvSpPr>
            <p:spPr bwMode="auto">
              <a:xfrm>
                <a:off x="7172" y="8590"/>
                <a:ext cx="665" cy="920"/>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4" name="AutoShape 22"/>
              <p:cNvSpPr>
                <a:spLocks noChangeArrowheads="1"/>
              </p:cNvSpPr>
              <p:nvPr/>
            </p:nvSpPr>
            <p:spPr bwMode="auto">
              <a:xfrm>
                <a:off x="8689"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5" name="AutoShape 23"/>
              <p:cNvSpPr>
                <a:spLocks noChangeArrowheads="1"/>
              </p:cNvSpPr>
              <p:nvPr/>
            </p:nvSpPr>
            <p:spPr bwMode="auto">
              <a:xfrm>
                <a:off x="11088"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2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902" name="AutoShape 30"/>
              <p:cNvSpPr>
                <a:spLocks noChangeArrowheads="1"/>
              </p:cNvSpPr>
              <p:nvPr/>
            </p:nvSpPr>
            <p:spPr bwMode="auto">
              <a:xfrm>
                <a:off x="4239" y="6427"/>
                <a:ext cx="665"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903" name="AutoShape 31"/>
              <p:cNvSpPr>
                <a:spLocks noChangeArrowheads="1"/>
              </p:cNvSpPr>
              <p:nvPr/>
            </p:nvSpPr>
            <p:spPr bwMode="auto">
              <a:xfrm>
                <a:off x="10235" y="13424"/>
                <a:ext cx="672"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grpSp>
      </p:grpSp>
      <p:sp>
        <p:nvSpPr>
          <p:cNvPr id="33798" name="Text Box 38"/>
          <p:cNvSpPr txBox="1">
            <a:spLocks noChangeArrowheads="1"/>
          </p:cNvSpPr>
          <p:nvPr/>
        </p:nvSpPr>
        <p:spPr bwMode="auto">
          <a:xfrm>
            <a:off x="1676400" y="205740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b="1">
              <a:cs typeface="Arial" charset="0"/>
            </a:endParaRPr>
          </a:p>
        </p:txBody>
      </p:sp>
      <p:sp>
        <p:nvSpPr>
          <p:cNvPr id="33799" name="WordArt 39"/>
          <p:cNvSpPr>
            <a:spLocks noChangeArrowheads="1" noChangeShapeType="1" noTextEdit="1"/>
          </p:cNvSpPr>
          <p:nvPr/>
        </p:nvSpPr>
        <p:spPr bwMode="auto">
          <a:xfrm>
            <a:off x="492125" y="1469232"/>
            <a:ext cx="8077200" cy="13751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GIỜ</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HỌC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ĐẾN</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ĐÂY</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KẾT</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THÚC</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a:p>
            <a:pPr algn="ct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XIN</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a:solidFill>
                  <a:srgbClr val="FF0000"/>
                </a:solidFill>
                <a:effectLst>
                  <a:outerShdw dist="53882" dir="2700000" algn="ctr" rotWithShape="0">
                    <a:srgbClr val="C0C0C0">
                      <a:alpha val="79999"/>
                    </a:srgbClr>
                  </a:outerShdw>
                </a:effectLst>
                <a:latin typeface="Times New Roman"/>
                <a:cs typeface="Times New Roman"/>
              </a:rPr>
              <a:t>CHÚC</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CÁC</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EM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CHĂM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NGOAN</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52073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WordArt 12"/>
          <p:cNvSpPr>
            <a:spLocks noChangeArrowheads="1" noChangeShapeType="1" noTextEdit="1"/>
          </p:cNvSpPr>
          <p:nvPr/>
        </p:nvSpPr>
        <p:spPr bwMode="auto">
          <a:xfrm>
            <a:off x="2667000" y="914400"/>
            <a:ext cx="3581400" cy="1485900"/>
          </a:xfrm>
          <a:prstGeom prst="rect">
            <a:avLst/>
          </a:prstGeom>
        </p:spPr>
        <p:txBody>
          <a:bodyPr wrap="none" fromWordArt="1">
            <a:prstTxWarp prst="textDeflate">
              <a:avLst>
                <a:gd name="adj" fmla="val 26227"/>
              </a:avLst>
            </a:prstTxWarp>
            <a:scene3d>
              <a:camera prst="legacyPerspectiveTop"/>
              <a:lightRig rig="legacyFlat3" dir="b"/>
            </a:scene3d>
            <a:sp3d extrusionH="887400" prstMaterial="legacyMatte">
              <a:extrusionClr>
                <a:srgbClr val="3399FF"/>
              </a:extrusionClr>
            </a:sp3d>
          </a:bodyPr>
          <a:lstStyle/>
          <a:p>
            <a:pPr algn="ctr"/>
            <a:r>
              <a:rPr lang="en-US" sz="4950" kern="10" dirty="0">
                <a:ln w="9525">
                  <a:round/>
                  <a:headEnd/>
                  <a:tailEnd/>
                </a:ln>
                <a:gradFill rotWithShape="1">
                  <a:gsLst>
                    <a:gs pos="0">
                      <a:srgbClr val="FFFF00"/>
                    </a:gs>
                    <a:gs pos="100000">
                      <a:srgbClr val="767600"/>
                    </a:gs>
                  </a:gsLst>
                  <a:lin ang="5400000" scaled="1"/>
                </a:gradFill>
                <a:latin typeface="Times New Roman"/>
                <a:cs typeface="Times New Roman"/>
              </a:rPr>
              <a:t>CHƯƠNG I</a:t>
            </a:r>
            <a:endParaRPr lang="vi-VN" sz="4950" kern="10" dirty="0">
              <a:ln w="9525">
                <a:round/>
                <a:headEnd/>
                <a:tailEnd/>
              </a:ln>
              <a:gradFill rotWithShape="1">
                <a:gsLst>
                  <a:gs pos="0">
                    <a:srgbClr val="FFFF00"/>
                  </a:gs>
                  <a:gs pos="100000">
                    <a:srgbClr val="767600"/>
                  </a:gs>
                </a:gsLst>
                <a:lin ang="5400000" scaled="1"/>
              </a:gradFill>
              <a:latin typeface="Times New Roman"/>
              <a:cs typeface="Times New Roman"/>
            </a:endParaRPr>
          </a:p>
        </p:txBody>
      </p:sp>
      <p:sp>
        <p:nvSpPr>
          <p:cNvPr id="11" name="WordArt 15"/>
          <p:cNvSpPr>
            <a:spLocks noChangeArrowheads="1" noChangeShapeType="1" noTextEdit="1"/>
          </p:cNvSpPr>
          <p:nvPr/>
        </p:nvSpPr>
        <p:spPr bwMode="auto">
          <a:xfrm>
            <a:off x="685801" y="2914651"/>
            <a:ext cx="8010525" cy="845344"/>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66FF66"/>
              </a:extrusionClr>
            </a:sp3d>
          </a:bodyPr>
          <a:lstStyle/>
          <a:p>
            <a:pPr algn="ctr"/>
            <a:r>
              <a:rPr lang="en-US" sz="1350" b="1" kern="10" dirty="0" err="1">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Kĩ</a:t>
            </a:r>
            <a:r>
              <a:rPr lang="en-US"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 </a:t>
            </a:r>
            <a:r>
              <a:rPr lang="en-US" sz="1350" b="1" kern="10" dirty="0" err="1">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thuật</a:t>
            </a:r>
            <a:r>
              <a:rPr lang="en-US"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 </a:t>
            </a:r>
            <a:r>
              <a:rPr lang="vi-VN"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cắt</a:t>
            </a:r>
            <a:r>
              <a:rPr lang="en-US"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a:t>
            </a:r>
            <a:r>
              <a:rPr lang="vi-VN"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 khâu</a:t>
            </a:r>
            <a:r>
              <a:rPr lang="en-US"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a:t>
            </a:r>
            <a:r>
              <a:rPr lang="vi-VN" sz="1350" b="1" kern="10" dirty="0">
                <a:ln w="9525">
                  <a:round/>
                  <a:headEnd/>
                  <a:tailEnd/>
                </a:ln>
                <a:gradFill rotWithShape="1">
                  <a:gsLst>
                    <a:gs pos="0">
                      <a:srgbClr val="760000"/>
                    </a:gs>
                    <a:gs pos="50000">
                      <a:srgbClr val="FF0000"/>
                    </a:gs>
                    <a:gs pos="100000">
                      <a:srgbClr val="760000"/>
                    </a:gs>
                  </a:gsLst>
                  <a:lin ang="5400000" scaled="1"/>
                </a:gradFill>
                <a:latin typeface="Times New Roman"/>
                <a:cs typeface="Times New Roman"/>
              </a:rPr>
              <a:t> thêu</a:t>
            </a:r>
          </a:p>
        </p:txBody>
      </p:sp>
      <p:pic>
        <p:nvPicPr>
          <p:cNvPr id="6148" name="Picture 26" descr="0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57701"/>
            <a:ext cx="1143000" cy="81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7" descr="0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29101"/>
            <a:ext cx="1143000" cy="81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8" descr="0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00501"/>
            <a:ext cx="1143000" cy="81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0" descr="1STAR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14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31" descr="1STAR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2" descr="1STAR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286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825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81000" y="1257301"/>
            <a:ext cx="8499231"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r>
              <a:rPr lang="en-US" sz="2700" dirty="0" err="1">
                <a:solidFill>
                  <a:srgbClr val="FF0000"/>
                </a:solidFill>
                <a:latin typeface="UTM-aov"/>
                <a:cs typeface="Times New Roman" pitchFamily="18" charset="0"/>
              </a:rPr>
              <a:t>Hoạt</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động</a:t>
            </a:r>
            <a:r>
              <a:rPr lang="en-US" sz="2700" dirty="0">
                <a:solidFill>
                  <a:srgbClr val="FF0000"/>
                </a:solidFill>
                <a:latin typeface="UTM-aov"/>
                <a:cs typeface="Times New Roman" pitchFamily="18" charset="0"/>
              </a:rPr>
              <a:t> 1: </a:t>
            </a:r>
            <a:r>
              <a:rPr lang="en-US" sz="2700" dirty="0" err="1">
                <a:solidFill>
                  <a:srgbClr val="FF0000"/>
                </a:solidFill>
                <a:latin typeface="UTM-aov"/>
                <a:cs typeface="Times New Roman" pitchFamily="18" charset="0"/>
              </a:rPr>
              <a:t>Quan</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sát</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nhận</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xét</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về</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vật</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liệu</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khâu</a:t>
            </a:r>
            <a:r>
              <a:rPr lang="en-US" sz="2700" dirty="0">
                <a:solidFill>
                  <a:srgbClr val="FF0000"/>
                </a:solidFill>
                <a:latin typeface="UTM-aov"/>
                <a:cs typeface="Times New Roman" pitchFamily="18" charset="0"/>
              </a:rPr>
              <a:t>, </a:t>
            </a:r>
            <a:r>
              <a:rPr lang="en-US" sz="2700" dirty="0" err="1">
                <a:solidFill>
                  <a:srgbClr val="FF0000"/>
                </a:solidFill>
                <a:latin typeface="UTM-aov"/>
                <a:cs typeface="Times New Roman" pitchFamily="18" charset="0"/>
              </a:rPr>
              <a:t>thêu</a:t>
            </a:r>
            <a:r>
              <a:rPr lang="en-US" sz="2700" dirty="0">
                <a:solidFill>
                  <a:srgbClr val="FF0000"/>
                </a:solidFill>
                <a:latin typeface="UTM-aov"/>
                <a:cs typeface="Times New Roman" pitchFamily="18" charset="0"/>
              </a:rPr>
              <a:t>: </a:t>
            </a:r>
            <a:r>
              <a:rPr lang="en-US" sz="2700" dirty="0">
                <a:solidFill>
                  <a:srgbClr val="FF0000"/>
                </a:solidFill>
                <a:latin typeface="UTM-aov"/>
              </a:rPr>
              <a:t> </a:t>
            </a:r>
          </a:p>
          <a:p>
            <a:pPr eaLnBrk="1" hangingPunct="1">
              <a:spcBef>
                <a:spcPct val="50000"/>
              </a:spcBef>
            </a:pPr>
            <a:r>
              <a:rPr lang="en-US" sz="2700" dirty="0">
                <a:latin typeface="UTM-aov"/>
                <a:cs typeface="Times New Roman" pitchFamily="18" charset="0"/>
              </a:rPr>
              <a:t>a/ </a:t>
            </a:r>
            <a:r>
              <a:rPr lang="en-US" sz="2700" dirty="0" err="1">
                <a:latin typeface="UTM-aov"/>
                <a:cs typeface="Times New Roman" pitchFamily="18" charset="0"/>
              </a:rPr>
              <a:t>Vải</a:t>
            </a:r>
            <a:r>
              <a:rPr lang="en-US" sz="2700" dirty="0">
                <a:latin typeface="UTM-aov"/>
                <a:cs typeface="Times New Roman" pitchFamily="18" charset="0"/>
              </a:rPr>
              <a:t> (</a:t>
            </a:r>
            <a:r>
              <a:rPr lang="en-US" sz="2700" dirty="0" err="1">
                <a:latin typeface="UTM-aov"/>
                <a:cs typeface="Times New Roman" pitchFamily="18" charset="0"/>
              </a:rPr>
              <a:t>Mời</a:t>
            </a:r>
            <a:r>
              <a:rPr lang="en-US" sz="2700" dirty="0">
                <a:latin typeface="UTM-aov"/>
                <a:cs typeface="Times New Roman" pitchFamily="18" charset="0"/>
              </a:rPr>
              <a:t> </a:t>
            </a:r>
            <a:r>
              <a:rPr lang="en-US" sz="2700" dirty="0" err="1">
                <a:latin typeface="UTM-aov"/>
                <a:cs typeface="Times New Roman" pitchFamily="18" charset="0"/>
              </a:rPr>
              <a:t>các</a:t>
            </a:r>
            <a:r>
              <a:rPr lang="en-US" sz="2700" dirty="0">
                <a:latin typeface="UTM-aov"/>
                <a:cs typeface="Times New Roman" pitchFamily="18" charset="0"/>
              </a:rPr>
              <a:t> </a:t>
            </a:r>
            <a:r>
              <a:rPr lang="en-US" sz="2700" dirty="0" err="1">
                <a:latin typeface="UTM-aov"/>
                <a:cs typeface="Times New Roman" pitchFamily="18" charset="0"/>
              </a:rPr>
              <a:t>em</a:t>
            </a:r>
            <a:r>
              <a:rPr lang="en-US" sz="2700" dirty="0">
                <a:latin typeface="UTM-aov"/>
                <a:cs typeface="Times New Roman" pitchFamily="18" charset="0"/>
              </a:rPr>
              <a:t> </a:t>
            </a:r>
            <a:r>
              <a:rPr lang="en-US" sz="2700" dirty="0" err="1">
                <a:latin typeface="UTM-aov"/>
                <a:cs typeface="Times New Roman" pitchFamily="18" charset="0"/>
              </a:rPr>
              <a:t>đọc</a:t>
            </a:r>
            <a:r>
              <a:rPr lang="en-US" sz="2700" dirty="0">
                <a:latin typeface="UTM-aov"/>
                <a:cs typeface="Times New Roman" pitchFamily="18" charset="0"/>
              </a:rPr>
              <a:t> SGK </a:t>
            </a:r>
            <a:r>
              <a:rPr lang="en-US" sz="2700" dirty="0" err="1">
                <a:latin typeface="UTM-aov"/>
                <a:cs typeface="Times New Roman" pitchFamily="18" charset="0"/>
              </a:rPr>
              <a:t>trang</a:t>
            </a:r>
            <a:r>
              <a:rPr lang="en-US" sz="2700" dirty="0">
                <a:latin typeface="UTM-aov"/>
                <a:cs typeface="Times New Roman" pitchFamily="18" charset="0"/>
              </a:rPr>
              <a:t> 4):</a:t>
            </a:r>
          </a:p>
        </p:txBody>
      </p:sp>
      <p:sp>
        <p:nvSpPr>
          <p:cNvPr id="8" name="Text Box 5"/>
          <p:cNvSpPr txBox="1">
            <a:spLocks noChangeArrowheads="1"/>
          </p:cNvSpPr>
          <p:nvPr/>
        </p:nvSpPr>
        <p:spPr bwMode="auto">
          <a:xfrm>
            <a:off x="424963" y="2822332"/>
            <a:ext cx="830579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just" eaLnBrk="1" hangingPunct="1">
              <a:spcBef>
                <a:spcPct val="50000"/>
              </a:spcBef>
            </a:pPr>
            <a:r>
              <a:rPr lang="en-US" sz="3000" dirty="0">
                <a:latin typeface="UTM-aov"/>
                <a:cs typeface="Times New Roman" pitchFamily="18" charset="0"/>
              </a:rPr>
              <a:t>- </a:t>
            </a:r>
            <a:r>
              <a:rPr lang="en-US" sz="3000" dirty="0" err="1">
                <a:latin typeface="UTM-aov"/>
                <a:cs typeface="Times New Roman" pitchFamily="18" charset="0"/>
              </a:rPr>
              <a:t>Nêu</a:t>
            </a:r>
            <a:r>
              <a:rPr lang="en-US" sz="3000" dirty="0">
                <a:latin typeface="UTM-aov"/>
                <a:cs typeface="Times New Roman" pitchFamily="18" charset="0"/>
              </a:rPr>
              <a:t> </a:t>
            </a:r>
            <a:r>
              <a:rPr lang="en-US" sz="3000" dirty="0" err="1">
                <a:latin typeface="UTM-aov"/>
                <a:cs typeface="Times New Roman" pitchFamily="18" charset="0"/>
              </a:rPr>
              <a:t>nhận</a:t>
            </a:r>
            <a:r>
              <a:rPr lang="en-US" sz="3000" dirty="0">
                <a:latin typeface="UTM-aov"/>
                <a:cs typeface="Times New Roman" pitchFamily="18" charset="0"/>
              </a:rPr>
              <a:t> </a:t>
            </a:r>
            <a:r>
              <a:rPr lang="en-US" sz="3000" dirty="0" err="1">
                <a:latin typeface="UTM-aov"/>
                <a:cs typeface="Times New Roman" pitchFamily="18" charset="0"/>
              </a:rPr>
              <a:t>xét</a:t>
            </a:r>
            <a:r>
              <a:rPr lang="en-US" sz="3000" dirty="0">
                <a:latin typeface="UTM-aov"/>
                <a:cs typeface="Times New Roman" pitchFamily="18" charset="0"/>
              </a:rPr>
              <a:t> </a:t>
            </a:r>
            <a:r>
              <a:rPr lang="en-US" sz="3000" dirty="0" err="1">
                <a:latin typeface="UTM-aov"/>
                <a:cs typeface="Times New Roman" pitchFamily="18" charset="0"/>
              </a:rPr>
              <a:t>về</a:t>
            </a:r>
            <a:r>
              <a:rPr lang="en-US" sz="3000" dirty="0">
                <a:latin typeface="UTM-aov"/>
                <a:cs typeface="Times New Roman" pitchFamily="18" charset="0"/>
              </a:rPr>
              <a:t> </a:t>
            </a:r>
            <a:r>
              <a:rPr lang="en-US" sz="3000" dirty="0" err="1">
                <a:latin typeface="UTM-aov"/>
                <a:cs typeface="Times New Roman" pitchFamily="18" charset="0"/>
              </a:rPr>
              <a:t>đặc</a:t>
            </a:r>
            <a:r>
              <a:rPr lang="en-US" sz="3000" dirty="0">
                <a:latin typeface="UTM-aov"/>
                <a:cs typeface="Times New Roman" pitchFamily="18" charset="0"/>
              </a:rPr>
              <a:t> </a:t>
            </a:r>
            <a:r>
              <a:rPr lang="en-US" sz="3000" dirty="0" err="1">
                <a:latin typeface="UTM-aov"/>
                <a:cs typeface="Times New Roman" pitchFamily="18" charset="0"/>
              </a:rPr>
              <a:t>điểm</a:t>
            </a:r>
            <a:r>
              <a:rPr lang="en-US" sz="3000" dirty="0">
                <a:latin typeface="UTM-aov"/>
                <a:cs typeface="Times New Roman" pitchFamily="18" charset="0"/>
              </a:rPr>
              <a:t> </a:t>
            </a:r>
            <a:r>
              <a:rPr lang="en-US" sz="3000" dirty="0" err="1">
                <a:latin typeface="UTM-aov"/>
                <a:cs typeface="Times New Roman" pitchFamily="18" charset="0"/>
              </a:rPr>
              <a:t>của</a:t>
            </a:r>
            <a:r>
              <a:rPr lang="en-US" sz="3000" dirty="0">
                <a:latin typeface="UTM-aov"/>
                <a:cs typeface="Times New Roman" pitchFamily="18" charset="0"/>
              </a:rPr>
              <a:t> </a:t>
            </a:r>
            <a:r>
              <a:rPr lang="en-US" sz="3000" dirty="0" err="1">
                <a:latin typeface="UTM-aov"/>
                <a:cs typeface="Times New Roman" pitchFamily="18" charset="0"/>
              </a:rPr>
              <a:t>vải</a:t>
            </a:r>
            <a:r>
              <a:rPr lang="en-US" sz="3000" dirty="0">
                <a:latin typeface="UTM-aov"/>
                <a:cs typeface="Times New Roman" pitchFamily="18" charset="0"/>
              </a:rPr>
              <a:t>:</a:t>
            </a:r>
            <a:endParaRPr lang="en-US" sz="3000" dirty="0">
              <a:latin typeface="UTM-aov"/>
            </a:endParaRPr>
          </a:p>
          <a:p>
            <a:pPr algn="just" eaLnBrk="1" hangingPunct="1">
              <a:spcBef>
                <a:spcPct val="50000"/>
              </a:spcBef>
            </a:pPr>
            <a:r>
              <a:rPr lang="en-US" sz="3000" dirty="0">
                <a:latin typeface="UTM-aov"/>
                <a:cs typeface="Times New Roman" pitchFamily="18" charset="0"/>
              </a:rPr>
              <a:t>- </a:t>
            </a:r>
            <a:r>
              <a:rPr lang="en-US" sz="3000" dirty="0" err="1">
                <a:latin typeface="UTM-aov"/>
                <a:cs typeface="Times New Roman" pitchFamily="18" charset="0"/>
              </a:rPr>
              <a:t>Em</a:t>
            </a:r>
            <a:r>
              <a:rPr lang="en-US" sz="3000" dirty="0">
                <a:latin typeface="UTM-aov"/>
                <a:cs typeface="Times New Roman" pitchFamily="18" charset="0"/>
              </a:rPr>
              <a:t> </a:t>
            </a:r>
            <a:r>
              <a:rPr lang="en-US" sz="3000" dirty="0" err="1">
                <a:latin typeface="UTM-aov"/>
                <a:cs typeface="Times New Roman" pitchFamily="18" charset="0"/>
              </a:rPr>
              <a:t>hãy</a:t>
            </a:r>
            <a:r>
              <a:rPr lang="en-US" sz="3000" dirty="0">
                <a:latin typeface="UTM-aov"/>
                <a:cs typeface="Times New Roman" pitchFamily="18" charset="0"/>
              </a:rPr>
              <a:t> </a:t>
            </a:r>
            <a:r>
              <a:rPr lang="en-US" sz="3000" dirty="0" err="1">
                <a:latin typeface="UTM-aov"/>
                <a:cs typeface="Times New Roman" pitchFamily="18" charset="0"/>
              </a:rPr>
              <a:t>kể</a:t>
            </a:r>
            <a:r>
              <a:rPr lang="en-US" sz="3000" dirty="0">
                <a:latin typeface="UTM-aov"/>
                <a:cs typeface="Times New Roman" pitchFamily="18" charset="0"/>
              </a:rPr>
              <a:t> </a:t>
            </a:r>
            <a:r>
              <a:rPr lang="en-US" sz="3000" dirty="0" err="1">
                <a:latin typeface="UTM-aov"/>
                <a:cs typeface="Times New Roman" pitchFamily="18" charset="0"/>
              </a:rPr>
              <a:t>tên</a:t>
            </a:r>
            <a:r>
              <a:rPr lang="en-US" sz="3000" dirty="0">
                <a:latin typeface="UTM-aov"/>
                <a:cs typeface="Times New Roman" pitchFamily="18" charset="0"/>
              </a:rPr>
              <a:t> </a:t>
            </a:r>
            <a:r>
              <a:rPr lang="en-US" sz="3000" dirty="0" err="1">
                <a:latin typeface="UTM-aov"/>
                <a:cs typeface="Times New Roman" pitchFamily="18" charset="0"/>
              </a:rPr>
              <a:t>một</a:t>
            </a:r>
            <a:r>
              <a:rPr lang="en-US" sz="3000" dirty="0">
                <a:latin typeface="UTM-aov"/>
                <a:cs typeface="Times New Roman" pitchFamily="18" charset="0"/>
              </a:rPr>
              <a:t> </a:t>
            </a:r>
            <a:r>
              <a:rPr lang="en-US" sz="3000" dirty="0" err="1">
                <a:latin typeface="UTM-aov"/>
                <a:cs typeface="Times New Roman" pitchFamily="18" charset="0"/>
              </a:rPr>
              <a:t>số</a:t>
            </a:r>
            <a:r>
              <a:rPr lang="en-US" sz="3000" dirty="0">
                <a:latin typeface="UTM-aov"/>
                <a:cs typeface="Times New Roman" pitchFamily="18" charset="0"/>
              </a:rPr>
              <a:t> </a:t>
            </a:r>
            <a:r>
              <a:rPr lang="en-US" sz="3000" dirty="0" err="1">
                <a:latin typeface="UTM-aov"/>
                <a:cs typeface="Times New Roman" pitchFamily="18" charset="0"/>
              </a:rPr>
              <a:t>sản</a:t>
            </a:r>
            <a:r>
              <a:rPr lang="en-US" sz="3000" dirty="0">
                <a:latin typeface="UTM-aov"/>
                <a:cs typeface="Times New Roman" pitchFamily="18" charset="0"/>
              </a:rPr>
              <a:t> </a:t>
            </a:r>
            <a:r>
              <a:rPr lang="en-US" sz="3000" dirty="0" err="1">
                <a:latin typeface="UTM-aov"/>
                <a:cs typeface="Times New Roman" pitchFamily="18" charset="0"/>
              </a:rPr>
              <a:t>phẩm</a:t>
            </a:r>
            <a:r>
              <a:rPr lang="en-US" sz="3000" dirty="0">
                <a:latin typeface="UTM-aov"/>
                <a:cs typeface="Times New Roman" pitchFamily="18" charset="0"/>
              </a:rPr>
              <a:t> </a:t>
            </a:r>
            <a:r>
              <a:rPr lang="en-US" sz="3000" dirty="0" err="1">
                <a:latin typeface="UTM-aov"/>
                <a:cs typeface="Times New Roman" pitchFamily="18" charset="0"/>
              </a:rPr>
              <a:t>được</a:t>
            </a:r>
            <a:r>
              <a:rPr lang="en-US" sz="3000" dirty="0">
                <a:latin typeface="UTM-aov"/>
                <a:cs typeface="Times New Roman" pitchFamily="18" charset="0"/>
              </a:rPr>
              <a:t> </a:t>
            </a:r>
            <a:r>
              <a:rPr lang="en-US" sz="3000" dirty="0" err="1">
                <a:latin typeface="UTM-aov"/>
                <a:cs typeface="Times New Roman" pitchFamily="18" charset="0"/>
              </a:rPr>
              <a:t>làm</a:t>
            </a:r>
            <a:r>
              <a:rPr lang="en-US" sz="3000" dirty="0">
                <a:latin typeface="UTM-aov"/>
                <a:cs typeface="Times New Roman" pitchFamily="18" charset="0"/>
              </a:rPr>
              <a:t> </a:t>
            </a:r>
            <a:r>
              <a:rPr lang="en-US" sz="3000" dirty="0" err="1">
                <a:latin typeface="UTM-aov"/>
                <a:cs typeface="Times New Roman" pitchFamily="18" charset="0"/>
              </a:rPr>
              <a:t>từ</a:t>
            </a:r>
            <a:r>
              <a:rPr lang="en-US" sz="3000" dirty="0">
                <a:latin typeface="UTM-aov"/>
                <a:cs typeface="Times New Roman" pitchFamily="18" charset="0"/>
              </a:rPr>
              <a:t> </a:t>
            </a:r>
            <a:r>
              <a:rPr lang="en-US" sz="3000" dirty="0" err="1">
                <a:latin typeface="UTM-aov"/>
                <a:cs typeface="Times New Roman" pitchFamily="18" charset="0"/>
              </a:rPr>
              <a:t>vải</a:t>
            </a:r>
            <a:r>
              <a:rPr lang="en-US" sz="3000" dirty="0">
                <a:latin typeface="UTM-aov"/>
                <a:cs typeface="Times New Roman" pitchFamily="18" charset="0"/>
              </a:rPr>
              <a:t>:</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556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628" y="689310"/>
            <a:ext cx="4155572" cy="461665"/>
          </a:xfrm>
          <a:prstGeom prst="rect">
            <a:avLst/>
          </a:prstGeom>
          <a:noFill/>
        </p:spPr>
        <p:txBody>
          <a:bodyPr wrap="square" rtlCol="0">
            <a:spAutoFit/>
          </a:bodyPr>
          <a:lstStyle/>
          <a:p>
            <a:r>
              <a:rPr lang="vi-VN" sz="2400" b="1" dirty="0">
                <a:solidFill>
                  <a:srgbClr val="C00000"/>
                </a:solidFill>
                <a:latin typeface="+mj-lt"/>
              </a:rPr>
              <a:t>1. Vật liệu khâu thêu</a:t>
            </a:r>
            <a:endParaRPr lang="en-US" sz="2400" b="1" dirty="0">
              <a:solidFill>
                <a:srgbClr val="C00000"/>
              </a:solidFill>
              <a:latin typeface="+mj-lt"/>
            </a:endParaRPr>
          </a:p>
        </p:txBody>
      </p:sp>
      <p:sp>
        <p:nvSpPr>
          <p:cNvPr id="6" name="TextBox 5"/>
          <p:cNvSpPr txBox="1"/>
          <p:nvPr/>
        </p:nvSpPr>
        <p:spPr>
          <a:xfrm>
            <a:off x="492628" y="1255355"/>
            <a:ext cx="8326640" cy="2308324"/>
          </a:xfrm>
          <a:prstGeom prst="rect">
            <a:avLst/>
          </a:prstGeom>
          <a:noFill/>
        </p:spPr>
        <p:txBody>
          <a:bodyPr wrap="square" rtlCol="0">
            <a:spAutoFit/>
          </a:bodyPr>
          <a:lstStyle/>
          <a:p>
            <a:pPr algn="just"/>
            <a:r>
              <a:rPr lang="vi-VN" sz="2400" b="1" dirty="0">
                <a:solidFill>
                  <a:srgbClr val="FF0000"/>
                </a:solidFill>
                <a:latin typeface="+mj-lt"/>
              </a:rPr>
              <a:t>a. Vải</a:t>
            </a:r>
          </a:p>
          <a:p>
            <a:pPr algn="just"/>
            <a:r>
              <a:rPr lang="vi-VN" sz="2400" dirty="0">
                <a:latin typeface="+mj-lt"/>
              </a:rPr>
              <a:t>- Vải gồm nhiều loại như vải sợi bông, vải sợi pha, xa tanh, vải lanh, lụa tơ tằm, vải sợi tổng hợp với các màu sắc, hoa văn rất phong phú.</a:t>
            </a:r>
          </a:p>
          <a:p>
            <a:pPr algn="just"/>
            <a:r>
              <a:rPr lang="vi-VN" sz="2400" dirty="0">
                <a:latin typeface="+mj-lt"/>
              </a:rPr>
              <a:t>- Vải là vật liệu chính để may, khâu, thêu thành quần, áo và nhiều sản phẩm cần thiết khác cho con người.</a:t>
            </a:r>
          </a:p>
        </p:txBody>
      </p:sp>
    </p:spTree>
    <p:extLst>
      <p:ext uri="{BB962C8B-B14F-4D97-AF65-F5344CB8AC3E}">
        <p14:creationId xmlns:p14="http://schemas.microsoft.com/office/powerpoint/2010/main" val="3326978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04800" y="285751"/>
            <a:ext cx="8458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endParaRPr lang="en-US" sz="3000">
              <a:solidFill>
                <a:srgbClr val="FF3300"/>
              </a:solidFill>
            </a:endParaRPr>
          </a:p>
          <a:p>
            <a:pPr eaLnBrk="1" hangingPunct="1">
              <a:spcBef>
                <a:spcPct val="50000"/>
              </a:spcBef>
            </a:pPr>
            <a:endParaRPr lang="en-US" sz="3000">
              <a:solidFill>
                <a:srgbClr val="FF3300"/>
              </a:solidFill>
            </a:endParaRPr>
          </a:p>
        </p:txBody>
      </p:sp>
      <p:sp>
        <p:nvSpPr>
          <p:cNvPr id="4" name="Text Box 5"/>
          <p:cNvSpPr txBox="1">
            <a:spLocks noChangeArrowheads="1"/>
          </p:cNvSpPr>
          <p:nvPr/>
        </p:nvSpPr>
        <p:spPr bwMode="auto">
          <a:xfrm>
            <a:off x="606669" y="1740878"/>
            <a:ext cx="798341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sz="4050" b="1" dirty="0" err="1">
                <a:solidFill>
                  <a:srgbClr val="FF0000"/>
                </a:solidFill>
                <a:latin typeface="Times New Roman" pitchFamily="18" charset="0"/>
                <a:cs typeface="Times New Roman" pitchFamily="18" charset="0"/>
              </a:rPr>
              <a:t>Một</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số</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sản</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phẩm</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được</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làm</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từ</a:t>
            </a:r>
            <a:r>
              <a:rPr lang="en-US" sz="4050" b="1" dirty="0">
                <a:solidFill>
                  <a:srgbClr val="FF0000"/>
                </a:solidFill>
                <a:latin typeface="Times New Roman" pitchFamily="18" charset="0"/>
                <a:cs typeface="Times New Roman" pitchFamily="18" charset="0"/>
              </a:rPr>
              <a:t> </a:t>
            </a:r>
            <a:r>
              <a:rPr lang="en-US" sz="4050" b="1" dirty="0" err="1">
                <a:solidFill>
                  <a:srgbClr val="FF0000"/>
                </a:solidFill>
                <a:latin typeface="Times New Roman" pitchFamily="18" charset="0"/>
                <a:cs typeface="Times New Roman" pitchFamily="18" charset="0"/>
              </a:rPr>
              <a:t>vải</a:t>
            </a:r>
            <a:endParaRPr lang="en-US" sz="40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37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056295" y="0"/>
            <a:ext cx="4393178" cy="5143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10" y="0"/>
            <a:ext cx="5624234" cy="5143500"/>
          </a:xfrm>
          <a:prstGeom prst="rect">
            <a:avLst/>
          </a:prstGeom>
        </p:spPr>
      </p:pic>
    </p:spTree>
    <p:extLst>
      <p:ext uri="{BB962C8B-B14F-4D97-AF65-F5344CB8AC3E}">
        <p14:creationId xmlns:p14="http://schemas.microsoft.com/office/powerpoint/2010/main" val="325868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401403" y="1203721"/>
            <a:ext cx="3706212" cy="39397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75" y="1203722"/>
            <a:ext cx="3806019" cy="3806019"/>
          </a:xfrm>
          <a:prstGeom prst="rect">
            <a:avLst/>
          </a:prstGeom>
        </p:spPr>
      </p:pic>
    </p:spTree>
    <p:extLst>
      <p:ext uri="{BB962C8B-B14F-4D97-AF65-F5344CB8AC3E}">
        <p14:creationId xmlns:p14="http://schemas.microsoft.com/office/powerpoint/2010/main" val="864932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1981200" y="4572001"/>
            <a:ext cx="4572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1" hangingPunct="1"/>
            <a:r>
              <a:rPr lang="en-US" sz="4050" b="1">
                <a:solidFill>
                  <a:schemeClr val="tx1"/>
                </a:solidFill>
                <a:latin typeface="VNI-Times" pitchFamily="2" charset="0"/>
              </a:rPr>
              <a:t>Vải lanh</a:t>
            </a:r>
          </a:p>
        </p:txBody>
      </p:sp>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896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2727</TotalTime>
  <Words>597</Words>
  <Application>Microsoft Office PowerPoint</Application>
  <PresentationFormat>On-screen Show (16:9)</PresentationFormat>
  <Paragraphs>46</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Georgia</vt:lpstr>
      <vt:lpstr>Tahoma</vt:lpstr>
      <vt:lpstr>Times New Roman</vt:lpstr>
      <vt:lpstr>Trebuchet MS</vt:lpstr>
      <vt:lpstr>Utm aw</vt:lpstr>
      <vt:lpstr>UTM-aov</vt:lpstr>
      <vt:lpstr>VNI-Times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Dụng cụ cắt, khâu, thêu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Admin</cp:lastModifiedBy>
  <cp:revision>371</cp:revision>
  <dcterms:created xsi:type="dcterms:W3CDTF">2020-08-19T08:40:40Z</dcterms:created>
  <dcterms:modified xsi:type="dcterms:W3CDTF">2022-09-19T15:27:38Z</dcterms:modified>
</cp:coreProperties>
</file>