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4" r:id="rId3"/>
    <p:sldId id="265" r:id="rId4"/>
    <p:sldId id="266" r:id="rId5"/>
    <p:sldId id="256" r:id="rId6"/>
    <p:sldId id="258" r:id="rId7"/>
    <p:sldId id="257" r:id="rId8"/>
    <p:sldId id="259" r:id="rId9"/>
    <p:sldId id="262" r:id="rId10"/>
    <p:sldId id="263"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59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4FDD57-10C1-4110-BE7B-295EBD1E3A39}"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E414B1-4F2E-4CE3-A619-60C56469AF61}" type="slidenum">
              <a:rPr lang="en-US" smtClean="0"/>
              <a:t>‹#›</a:t>
            </a:fld>
            <a:endParaRPr lang="en-US"/>
          </a:p>
        </p:txBody>
      </p:sp>
    </p:spTree>
    <p:extLst>
      <p:ext uri="{BB962C8B-B14F-4D97-AF65-F5344CB8AC3E}">
        <p14:creationId xmlns:p14="http://schemas.microsoft.com/office/powerpoint/2010/main" val="1740202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4FDD57-10C1-4110-BE7B-295EBD1E3A39}"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E414B1-4F2E-4CE3-A619-60C56469AF61}" type="slidenum">
              <a:rPr lang="en-US" smtClean="0"/>
              <a:t>‹#›</a:t>
            </a:fld>
            <a:endParaRPr lang="en-US"/>
          </a:p>
        </p:txBody>
      </p:sp>
    </p:spTree>
    <p:extLst>
      <p:ext uri="{BB962C8B-B14F-4D97-AF65-F5344CB8AC3E}">
        <p14:creationId xmlns:p14="http://schemas.microsoft.com/office/powerpoint/2010/main" val="277088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4FDD57-10C1-4110-BE7B-295EBD1E3A39}"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E414B1-4F2E-4CE3-A619-60C56469AF61}" type="slidenum">
              <a:rPr lang="en-US" smtClean="0"/>
              <a:t>‹#›</a:t>
            </a:fld>
            <a:endParaRPr lang="en-US"/>
          </a:p>
        </p:txBody>
      </p:sp>
    </p:spTree>
    <p:extLst>
      <p:ext uri="{BB962C8B-B14F-4D97-AF65-F5344CB8AC3E}">
        <p14:creationId xmlns:p14="http://schemas.microsoft.com/office/powerpoint/2010/main" val="3103599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4FDD57-10C1-4110-BE7B-295EBD1E3A39}"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E414B1-4F2E-4CE3-A619-60C56469AF61}" type="slidenum">
              <a:rPr lang="en-US" smtClean="0"/>
              <a:t>‹#›</a:t>
            </a:fld>
            <a:endParaRPr lang="en-US"/>
          </a:p>
        </p:txBody>
      </p:sp>
    </p:spTree>
    <p:extLst>
      <p:ext uri="{BB962C8B-B14F-4D97-AF65-F5344CB8AC3E}">
        <p14:creationId xmlns:p14="http://schemas.microsoft.com/office/powerpoint/2010/main" val="2788646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4FDD57-10C1-4110-BE7B-295EBD1E3A39}"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E414B1-4F2E-4CE3-A619-60C56469AF61}" type="slidenum">
              <a:rPr lang="en-US" smtClean="0"/>
              <a:t>‹#›</a:t>
            </a:fld>
            <a:endParaRPr lang="en-US"/>
          </a:p>
        </p:txBody>
      </p:sp>
    </p:spTree>
    <p:extLst>
      <p:ext uri="{BB962C8B-B14F-4D97-AF65-F5344CB8AC3E}">
        <p14:creationId xmlns:p14="http://schemas.microsoft.com/office/powerpoint/2010/main" val="1098712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4FDD57-10C1-4110-BE7B-295EBD1E3A39}"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E414B1-4F2E-4CE3-A619-60C56469AF61}" type="slidenum">
              <a:rPr lang="en-US" smtClean="0"/>
              <a:t>‹#›</a:t>
            </a:fld>
            <a:endParaRPr lang="en-US"/>
          </a:p>
        </p:txBody>
      </p:sp>
    </p:spTree>
    <p:extLst>
      <p:ext uri="{BB962C8B-B14F-4D97-AF65-F5344CB8AC3E}">
        <p14:creationId xmlns:p14="http://schemas.microsoft.com/office/powerpoint/2010/main" val="1344484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4FDD57-10C1-4110-BE7B-295EBD1E3A39}" type="datetimeFigureOut">
              <a:rPr lang="en-US" smtClean="0"/>
              <a:t>9/21/2018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E414B1-4F2E-4CE3-A619-60C56469AF61}" type="slidenum">
              <a:rPr lang="en-US" smtClean="0"/>
              <a:t>‹#›</a:t>
            </a:fld>
            <a:endParaRPr lang="en-US"/>
          </a:p>
        </p:txBody>
      </p:sp>
    </p:spTree>
    <p:extLst>
      <p:ext uri="{BB962C8B-B14F-4D97-AF65-F5344CB8AC3E}">
        <p14:creationId xmlns:p14="http://schemas.microsoft.com/office/powerpoint/2010/main" val="49989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4FDD57-10C1-4110-BE7B-295EBD1E3A39}" type="datetimeFigureOut">
              <a:rPr lang="en-US" smtClean="0"/>
              <a:t>9/21/2018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E414B1-4F2E-4CE3-A619-60C56469AF61}" type="slidenum">
              <a:rPr lang="en-US" smtClean="0"/>
              <a:t>‹#›</a:t>
            </a:fld>
            <a:endParaRPr lang="en-US"/>
          </a:p>
        </p:txBody>
      </p:sp>
    </p:spTree>
    <p:extLst>
      <p:ext uri="{BB962C8B-B14F-4D97-AF65-F5344CB8AC3E}">
        <p14:creationId xmlns:p14="http://schemas.microsoft.com/office/powerpoint/2010/main" val="1593274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4FDD57-10C1-4110-BE7B-295EBD1E3A39}" type="datetimeFigureOut">
              <a:rPr lang="en-US" smtClean="0"/>
              <a:t>9/21/2018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E414B1-4F2E-4CE3-A619-60C56469AF61}" type="slidenum">
              <a:rPr lang="en-US" smtClean="0"/>
              <a:t>‹#›</a:t>
            </a:fld>
            <a:endParaRPr lang="en-US"/>
          </a:p>
        </p:txBody>
      </p:sp>
    </p:spTree>
    <p:extLst>
      <p:ext uri="{BB962C8B-B14F-4D97-AF65-F5344CB8AC3E}">
        <p14:creationId xmlns:p14="http://schemas.microsoft.com/office/powerpoint/2010/main" val="326604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4FDD57-10C1-4110-BE7B-295EBD1E3A39}"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E414B1-4F2E-4CE3-A619-60C56469AF61}" type="slidenum">
              <a:rPr lang="en-US" smtClean="0"/>
              <a:t>‹#›</a:t>
            </a:fld>
            <a:endParaRPr lang="en-US"/>
          </a:p>
        </p:txBody>
      </p:sp>
    </p:spTree>
    <p:extLst>
      <p:ext uri="{BB962C8B-B14F-4D97-AF65-F5344CB8AC3E}">
        <p14:creationId xmlns:p14="http://schemas.microsoft.com/office/powerpoint/2010/main" val="196245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4FDD57-10C1-4110-BE7B-295EBD1E3A39}"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E414B1-4F2E-4CE3-A619-60C56469AF61}" type="slidenum">
              <a:rPr lang="en-US" smtClean="0"/>
              <a:t>‹#›</a:t>
            </a:fld>
            <a:endParaRPr lang="en-US"/>
          </a:p>
        </p:txBody>
      </p:sp>
    </p:spTree>
    <p:extLst>
      <p:ext uri="{BB962C8B-B14F-4D97-AF65-F5344CB8AC3E}">
        <p14:creationId xmlns:p14="http://schemas.microsoft.com/office/powerpoint/2010/main" val="392903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2D050"/>
            </a:gs>
            <a:gs pos="100000">
              <a:srgbClr val="FFFF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4FDD57-10C1-4110-BE7B-295EBD1E3A39}" type="datetimeFigureOut">
              <a:rPr lang="en-US" smtClean="0"/>
              <a:t>9/21/2018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E414B1-4F2E-4CE3-A619-60C56469AF61}" type="slidenum">
              <a:rPr lang="en-US" smtClean="0"/>
              <a:t>‹#›</a:t>
            </a:fld>
            <a:endParaRPr lang="en-US"/>
          </a:p>
        </p:txBody>
      </p:sp>
    </p:spTree>
    <p:extLst>
      <p:ext uri="{BB962C8B-B14F-4D97-AF65-F5344CB8AC3E}">
        <p14:creationId xmlns:p14="http://schemas.microsoft.com/office/powerpoint/2010/main" val="3665595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3.png"/><Relationship Id="rId2" Type="http://schemas.microsoft.com/office/2007/relationships/media" Target="../media/media1.wmv"/><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flowers_fr0205-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051" name="WordArt 60"/>
          <p:cNvSpPr>
            <a:spLocks noChangeArrowheads="1" noChangeShapeType="1" noTextEdit="1"/>
          </p:cNvSpPr>
          <p:nvPr/>
        </p:nvSpPr>
        <p:spPr bwMode="auto">
          <a:xfrm>
            <a:off x="1021443" y="1752600"/>
            <a:ext cx="7162800" cy="1676400"/>
          </a:xfrm>
          <a:prstGeom prst="rect">
            <a:avLst/>
          </a:prstGeom>
        </p:spPr>
        <p:txBody>
          <a:bodyPr wrap="none" fromWordArt="1">
            <a:prstTxWarp prst="textPlain">
              <a:avLst>
                <a:gd name="adj" fmla="val 49278"/>
              </a:avLst>
            </a:prstTxWarp>
          </a:bodyPr>
          <a:lstStyle/>
          <a:p>
            <a:pPr algn="ctr"/>
            <a:r>
              <a:rPr lang="en-US" sz="3600" b="1" kern="10" dirty="0" smtClean="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itchFamily="18" charset="0"/>
                <a:cs typeface="Times New Roman" pitchFamily="18" charset="0"/>
              </a:rPr>
              <a:t>CHÀO MỪNG CÁC CÔ GIÁO ĐẾN DỰ CHUYÊN ĐỀ </a:t>
            </a:r>
            <a:endParaRPr lang="en-US" sz="3600" b="1"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6" name="Rectangle 5"/>
          <p:cNvSpPr/>
          <p:nvPr/>
        </p:nvSpPr>
        <p:spPr>
          <a:xfrm>
            <a:off x="-27709" y="649068"/>
            <a:ext cx="9082313"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TRƯỜNG TIỂU HỌC PHÚC ĐỒNG </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8" name="Rectangle 7"/>
          <p:cNvSpPr/>
          <p:nvPr/>
        </p:nvSpPr>
        <p:spPr>
          <a:xfrm>
            <a:off x="61686" y="3992994"/>
            <a:ext cx="9082313" cy="892552"/>
          </a:xfrm>
          <a:prstGeom prst="rect">
            <a:avLst/>
          </a:prstGeom>
          <a:noFill/>
        </p:spPr>
        <p:txBody>
          <a:bodyPr wrap="square">
            <a:spAutoFit/>
          </a:bodyPr>
          <a:lstStyle/>
          <a:p>
            <a:pPr algn="ctr">
              <a:defRPr/>
            </a:pP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TẬP LÀM VĂN - LỚP 5C</a:t>
            </a:r>
          </a:p>
          <a:p>
            <a:pPr algn="ctr">
              <a:defRPr/>
            </a:pP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NĂM HỌC 2018 - 2019</a:t>
            </a:r>
            <a:endPar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808724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3" descr="snowcones"/>
          <p:cNvPicPr>
            <a:picLocks noChangeAspect="1" noChangeArrowheads="1" noCrop="1"/>
          </p:cNvPicPr>
          <p:nvPr/>
        </p:nvPicPr>
        <p:blipFill>
          <a:blip r:embed="rId2"/>
          <a:srcRect/>
          <a:stretch>
            <a:fillRect/>
          </a:stretch>
        </p:blipFill>
        <p:spPr bwMode="auto">
          <a:xfrm>
            <a:off x="0" y="0"/>
            <a:ext cx="9067800" cy="152400"/>
          </a:xfrm>
          <a:prstGeom prst="rect">
            <a:avLst/>
          </a:prstGeom>
          <a:noFill/>
          <a:ln w="9525">
            <a:noFill/>
            <a:miter lim="800000"/>
            <a:headEnd/>
            <a:tailEnd/>
          </a:ln>
        </p:spPr>
      </p:pic>
      <p:grpSp>
        <p:nvGrpSpPr>
          <p:cNvPr id="2" name="Group 8"/>
          <p:cNvGrpSpPr>
            <a:grpSpLocks/>
          </p:cNvGrpSpPr>
          <p:nvPr/>
        </p:nvGrpSpPr>
        <p:grpSpPr bwMode="auto">
          <a:xfrm>
            <a:off x="-47625" y="0"/>
            <a:ext cx="9191625" cy="6858000"/>
            <a:chOff x="-30" y="0"/>
            <a:chExt cx="5838" cy="4320"/>
          </a:xfrm>
        </p:grpSpPr>
        <p:pic>
          <p:nvPicPr>
            <p:cNvPr id="12293" name="Picture 9" descr="Bellcoll"/>
            <p:cNvPicPr>
              <a:picLocks noChangeAspect="1" noChangeArrowheads="1" noCrop="1"/>
            </p:cNvPicPr>
            <p:nvPr/>
          </p:nvPicPr>
          <p:blipFill>
            <a:blip r:embed="rId3"/>
            <a:srcRect/>
            <a:stretch>
              <a:fillRect/>
            </a:stretch>
          </p:blipFill>
          <p:spPr bwMode="auto">
            <a:xfrm rot="-2129160">
              <a:off x="0" y="0"/>
              <a:ext cx="816" cy="780"/>
            </a:xfrm>
            <a:prstGeom prst="rect">
              <a:avLst/>
            </a:prstGeom>
            <a:noFill/>
            <a:ln w="9525">
              <a:noFill/>
              <a:miter lim="800000"/>
              <a:headEnd/>
              <a:tailEnd/>
            </a:ln>
          </p:spPr>
        </p:pic>
        <p:pic>
          <p:nvPicPr>
            <p:cNvPr id="12294" name="Picture 10" descr="Bellcoll"/>
            <p:cNvPicPr>
              <a:picLocks noChangeAspect="1" noChangeArrowheads="1" noCrop="1"/>
            </p:cNvPicPr>
            <p:nvPr/>
          </p:nvPicPr>
          <p:blipFill>
            <a:blip r:embed="rId3"/>
            <a:srcRect/>
            <a:stretch>
              <a:fillRect/>
            </a:stretch>
          </p:blipFill>
          <p:spPr bwMode="auto">
            <a:xfrm rot="3382142">
              <a:off x="4997" y="52"/>
              <a:ext cx="816" cy="711"/>
            </a:xfrm>
            <a:prstGeom prst="rect">
              <a:avLst/>
            </a:prstGeom>
            <a:noFill/>
            <a:ln w="9525">
              <a:noFill/>
              <a:miter lim="800000"/>
              <a:headEnd/>
              <a:tailEnd/>
            </a:ln>
          </p:spPr>
        </p:pic>
        <p:pic>
          <p:nvPicPr>
            <p:cNvPr id="12295" name="Picture 11" descr="Bellcoll"/>
            <p:cNvPicPr>
              <a:picLocks noChangeAspect="1" noChangeArrowheads="1" noCrop="1"/>
            </p:cNvPicPr>
            <p:nvPr/>
          </p:nvPicPr>
          <p:blipFill>
            <a:blip r:embed="rId3"/>
            <a:srcRect/>
            <a:stretch>
              <a:fillRect/>
            </a:stretch>
          </p:blipFill>
          <p:spPr bwMode="auto">
            <a:xfrm rot="-7752468">
              <a:off x="51" y="3435"/>
              <a:ext cx="720" cy="881"/>
            </a:xfrm>
            <a:prstGeom prst="rect">
              <a:avLst/>
            </a:prstGeom>
            <a:noFill/>
            <a:ln w="9525">
              <a:noFill/>
              <a:miter lim="800000"/>
              <a:headEnd/>
              <a:tailEnd/>
            </a:ln>
          </p:spPr>
        </p:pic>
        <p:pic>
          <p:nvPicPr>
            <p:cNvPr id="12296" name="Picture 12" descr="Bellcoll"/>
            <p:cNvPicPr>
              <a:picLocks noChangeAspect="1" noChangeArrowheads="1" noCrop="1"/>
            </p:cNvPicPr>
            <p:nvPr/>
          </p:nvPicPr>
          <p:blipFill>
            <a:blip r:embed="rId3"/>
            <a:srcRect/>
            <a:stretch>
              <a:fillRect/>
            </a:stretch>
          </p:blipFill>
          <p:spPr bwMode="auto">
            <a:xfrm rot="8003096">
              <a:off x="5069" y="3557"/>
              <a:ext cx="745" cy="709"/>
            </a:xfrm>
            <a:prstGeom prst="rect">
              <a:avLst/>
            </a:prstGeom>
            <a:noFill/>
            <a:ln w="9525">
              <a:noFill/>
              <a:miter lim="800000"/>
              <a:headEnd/>
              <a:tailEnd/>
            </a:ln>
          </p:spPr>
        </p:pic>
        <p:pic>
          <p:nvPicPr>
            <p:cNvPr id="12297" name="Picture 13" descr="snowcones"/>
            <p:cNvPicPr>
              <a:picLocks noChangeAspect="1" noChangeArrowheads="1" noCrop="1"/>
            </p:cNvPicPr>
            <p:nvPr/>
          </p:nvPicPr>
          <p:blipFill>
            <a:blip r:embed="rId2"/>
            <a:srcRect/>
            <a:stretch>
              <a:fillRect/>
            </a:stretch>
          </p:blipFill>
          <p:spPr bwMode="auto">
            <a:xfrm>
              <a:off x="0" y="0"/>
              <a:ext cx="5760" cy="96"/>
            </a:xfrm>
            <a:prstGeom prst="rect">
              <a:avLst/>
            </a:prstGeom>
            <a:noFill/>
            <a:ln w="9525">
              <a:noFill/>
              <a:miter lim="800000"/>
              <a:headEnd/>
              <a:tailEnd/>
            </a:ln>
          </p:spPr>
        </p:pic>
        <p:pic>
          <p:nvPicPr>
            <p:cNvPr id="12298" name="Picture 14" descr="snowcones"/>
            <p:cNvPicPr>
              <a:picLocks noChangeAspect="1" noChangeArrowheads="1" noCrop="1"/>
            </p:cNvPicPr>
            <p:nvPr/>
          </p:nvPicPr>
          <p:blipFill>
            <a:blip r:embed="rId2"/>
            <a:srcRect/>
            <a:stretch>
              <a:fillRect/>
            </a:stretch>
          </p:blipFill>
          <p:spPr bwMode="auto">
            <a:xfrm rot="-5400000">
              <a:off x="-2016" y="2112"/>
              <a:ext cx="4128" cy="96"/>
            </a:xfrm>
            <a:prstGeom prst="rect">
              <a:avLst/>
            </a:prstGeom>
            <a:noFill/>
            <a:ln w="9525">
              <a:noFill/>
              <a:miter lim="800000"/>
              <a:headEnd/>
              <a:tailEnd/>
            </a:ln>
          </p:spPr>
        </p:pic>
        <p:pic>
          <p:nvPicPr>
            <p:cNvPr id="12299" name="Picture 15" descr="snowcones"/>
            <p:cNvPicPr>
              <a:picLocks noChangeAspect="1" noChangeArrowheads="1" noCrop="1"/>
            </p:cNvPicPr>
            <p:nvPr/>
          </p:nvPicPr>
          <p:blipFill>
            <a:blip r:embed="rId2"/>
            <a:srcRect/>
            <a:stretch>
              <a:fillRect/>
            </a:stretch>
          </p:blipFill>
          <p:spPr bwMode="auto">
            <a:xfrm rot="-5400000">
              <a:off x="3696" y="2136"/>
              <a:ext cx="4128" cy="96"/>
            </a:xfrm>
            <a:prstGeom prst="rect">
              <a:avLst/>
            </a:prstGeom>
            <a:noFill/>
            <a:ln w="9525">
              <a:noFill/>
              <a:miter lim="800000"/>
              <a:headEnd/>
              <a:tailEnd/>
            </a:ln>
          </p:spPr>
        </p:pic>
        <p:pic>
          <p:nvPicPr>
            <p:cNvPr id="12300" name="Picture 16" descr="snowcones"/>
            <p:cNvPicPr>
              <a:picLocks noChangeAspect="1" noChangeArrowheads="1" noCrop="1"/>
            </p:cNvPicPr>
            <p:nvPr/>
          </p:nvPicPr>
          <p:blipFill>
            <a:blip r:embed="rId2"/>
            <a:srcRect/>
            <a:stretch>
              <a:fillRect/>
            </a:stretch>
          </p:blipFill>
          <p:spPr bwMode="auto">
            <a:xfrm>
              <a:off x="0" y="4224"/>
              <a:ext cx="5760" cy="96"/>
            </a:xfrm>
            <a:prstGeom prst="rect">
              <a:avLst/>
            </a:prstGeom>
            <a:noFill/>
            <a:ln w="9525">
              <a:noFill/>
              <a:miter lim="800000"/>
              <a:headEnd/>
              <a:tailEnd/>
            </a:ln>
          </p:spPr>
        </p:pic>
      </p:grpSp>
      <p:sp>
        <p:nvSpPr>
          <p:cNvPr id="15" name="Rectangle 14"/>
          <p:cNvSpPr/>
          <p:nvPr/>
        </p:nvSpPr>
        <p:spPr>
          <a:xfrm>
            <a:off x="150757" y="1752600"/>
            <a:ext cx="8842096" cy="2585323"/>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b="1" smtClean="0">
                <a:ln w="11430"/>
                <a:solidFill>
                  <a:srgbClr val="002060"/>
                </a:solidFill>
                <a:effectLst>
                  <a:outerShdw blurRad="80000" dist="40000" dir="5040000" algn="tl">
                    <a:srgbClr val="000000">
                      <a:alpha val="30000"/>
                    </a:srgbClr>
                  </a:outerShdw>
                </a:effectLst>
                <a:latin typeface="Times New Roman" pitchFamily="18" charset="0"/>
                <a:cs typeface="Times New Roman" pitchFamily="18" charset="0"/>
              </a:rPr>
              <a:t>CHÚC </a:t>
            </a:r>
            <a:r>
              <a:rPr lang="en-US" sz="3600" b="1" smtClean="0">
                <a:ln w="11430"/>
                <a:solidFill>
                  <a:srgbClr val="002060"/>
                </a:solidFill>
                <a:effectLst>
                  <a:outerShdw blurRad="80000" dist="40000" dir="5040000" algn="tl">
                    <a:srgbClr val="000000">
                      <a:alpha val="30000"/>
                    </a:srgbClr>
                  </a:outerShdw>
                </a:effectLst>
                <a:latin typeface="Times New Roman" pitchFamily="18" charset="0"/>
                <a:cs typeface="Times New Roman" pitchFamily="18" charset="0"/>
              </a:rPr>
              <a:t>CÁC </a:t>
            </a:r>
            <a:r>
              <a:rPr lang="en-US" sz="3600" b="1" dirty="0" smtClean="0">
                <a:ln w="11430"/>
                <a:solidFill>
                  <a:srgbClr val="002060"/>
                </a:solidFill>
                <a:effectLst>
                  <a:outerShdw blurRad="80000" dist="40000" dir="5040000" algn="tl">
                    <a:srgbClr val="000000">
                      <a:alpha val="30000"/>
                    </a:srgbClr>
                  </a:outerShdw>
                </a:effectLst>
                <a:latin typeface="Times New Roman" pitchFamily="18" charset="0"/>
                <a:cs typeface="Times New Roman" pitchFamily="18" charset="0"/>
              </a:rPr>
              <a:t>CÔ GIÁO MẠNH KHỎE!</a:t>
            </a:r>
          </a:p>
          <a:p>
            <a:pPr algn="ctr">
              <a:defRPr/>
            </a:pPr>
            <a:r>
              <a:rPr lang="en-US" sz="3600" b="1" dirty="0" smtClean="0">
                <a:ln w="11430"/>
                <a:solidFill>
                  <a:srgbClr val="002060"/>
                </a:solidFill>
                <a:effectLst>
                  <a:outerShdw blurRad="80000" dist="40000" dir="5040000" algn="tl">
                    <a:srgbClr val="000000">
                      <a:alpha val="30000"/>
                    </a:srgbClr>
                  </a:outerShdw>
                </a:effectLst>
                <a:latin typeface="Times New Roman" pitchFamily="18" charset="0"/>
                <a:cs typeface="Times New Roman" pitchFamily="18" charset="0"/>
              </a:rPr>
              <a:t>CHÚC CÁC EM </a:t>
            </a:r>
          </a:p>
          <a:p>
            <a:pPr algn="ctr">
              <a:defRPr/>
            </a:pPr>
            <a:r>
              <a:rPr lang="en-US" sz="3600" b="1" dirty="0" smtClean="0">
                <a:ln w="11430"/>
                <a:solidFill>
                  <a:srgbClr val="002060"/>
                </a:solidFill>
                <a:effectLst>
                  <a:outerShdw blurRad="80000" dist="40000" dir="5040000" algn="tl">
                    <a:srgbClr val="000000">
                      <a:alpha val="30000"/>
                    </a:srgbClr>
                  </a:outerShdw>
                </a:effectLst>
                <a:latin typeface="Times New Roman" pitchFamily="18" charset="0"/>
                <a:cs typeface="Times New Roman" pitchFamily="18" charset="0"/>
              </a:rPr>
              <a:t>CHĂM NGOAN, HỌC GIỎI!</a:t>
            </a:r>
          </a:p>
          <a:p>
            <a:pPr algn="ctr">
              <a:defRPr/>
            </a:pPr>
            <a:endParaRPr lang="en-US" sz="5400" b="1" dirty="0" smtClean="0">
              <a:ln w="11430"/>
              <a:solidFill>
                <a:srgbClr val="00206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9797354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20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015730780"/>
              </p:ext>
            </p:extLst>
          </p:nvPr>
        </p:nvGraphicFramePr>
        <p:xfrm>
          <a:off x="1600200" y="990600"/>
          <a:ext cx="5557837" cy="1443037"/>
        </p:xfrm>
        <a:graphic>
          <a:graphicData uri="http://schemas.openxmlformats.org/presentationml/2006/ole">
            <mc:AlternateContent xmlns:mc="http://schemas.openxmlformats.org/markup-compatibility/2006">
              <mc:Choice xmlns:v="urn:schemas-microsoft-com:vml" Requires="v">
                <p:oleObj spid="_x0000_s1032" name="Packager Shell Object" showAsIcon="1" r:id="rId5" imgW="5558040" imgH="1442880" progId="Package">
                  <p:embed/>
                </p:oleObj>
              </mc:Choice>
              <mc:Fallback>
                <p:oleObj name="Packager Shell Object" showAsIcon="1" r:id="rId5" imgW="5558040" imgH="1442880" progId="Package">
                  <p:embed/>
                  <p:pic>
                    <p:nvPicPr>
                      <p:cNvPr id="0" name=""/>
                      <p:cNvPicPr/>
                      <p:nvPr/>
                    </p:nvPicPr>
                    <p:blipFill>
                      <a:blip r:embed="rId6"/>
                      <a:stretch>
                        <a:fillRect/>
                      </a:stretch>
                    </p:blipFill>
                    <p:spPr>
                      <a:xfrm>
                        <a:off x="1600200" y="990600"/>
                        <a:ext cx="5557837" cy="1443037"/>
                      </a:xfrm>
                      <a:prstGeom prst="rect">
                        <a:avLst/>
                      </a:prstGeom>
                    </p:spPr>
                  </p:pic>
                </p:oleObj>
              </mc:Fallback>
            </mc:AlternateContent>
          </a:graphicData>
        </a:graphic>
      </p:graphicFrame>
      <p:pic>
        <p:nvPicPr>
          <p:cNvPr id="2" name="mua bong bay (2).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52400" y="304800"/>
            <a:ext cx="8763000" cy="6172200"/>
          </a:xfrm>
          <a:prstGeom prst="rect">
            <a:avLst/>
          </a:prstGeom>
          <a:ln w="76200">
            <a:solidFill>
              <a:srgbClr val="0070C0"/>
            </a:solidFill>
          </a:ln>
        </p:spPr>
      </p:pic>
    </p:spTree>
    <p:extLst>
      <p:ext uri="{BB962C8B-B14F-4D97-AF65-F5344CB8AC3E}">
        <p14:creationId xmlns:p14="http://schemas.microsoft.com/office/powerpoint/2010/main" val="2886158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5297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76400"/>
            <a:ext cx="7924800" cy="2362200"/>
          </a:xfrm>
        </p:spPr>
        <p:txBody>
          <a:bodyPr>
            <a:normAutofit fontScale="90000"/>
          </a:bodyPr>
          <a:lstStyle/>
          <a:p>
            <a:pPr algn="l"/>
            <a:r>
              <a:rPr lang="en-US" sz="3600" b="1" dirty="0" err="1" smtClean="0">
                <a:latin typeface="Times New Roman" pitchFamily="18" charset="0"/>
                <a:cs typeface="Times New Roman" pitchFamily="18" charset="0"/>
              </a:rPr>
              <a:t>Bài</a:t>
            </a:r>
            <a:r>
              <a:rPr lang="en-US" sz="3600" b="1" dirty="0" smtClean="0">
                <a:latin typeface="Times New Roman" pitchFamily="18" charset="0"/>
                <a:cs typeface="Times New Roman" pitchFamily="18" charset="0"/>
              </a:rPr>
              <a:t> 1:</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sau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hỏi</a:t>
            </a:r>
            <a:r>
              <a:rPr lang="en-US" sz="3600" dirty="0" smtClean="0">
                <a:latin typeface="Times New Roman" pitchFamily="18" charset="0"/>
                <a:cs typeface="Times New Roman" pitchFamily="18" charset="0"/>
              </a:rPr>
              <a:t>: </a:t>
            </a:r>
            <a:br>
              <a:rPr lang="en-US" sz="3600" dirty="0" smtClean="0">
                <a:latin typeface="Times New Roman" pitchFamily="18" charset="0"/>
                <a:cs typeface="Times New Roman" pitchFamily="18" charset="0"/>
              </a:rPr>
            </a:br>
            <a:r>
              <a:rPr lang="en-US" sz="3600" dirty="0" smtClean="0">
                <a:solidFill>
                  <a:srgbClr val="FF0000"/>
                </a:solidFill>
                <a:latin typeface="Times New Roman" pitchFamily="18" charset="0"/>
                <a:cs typeface="Times New Roman" pitchFamily="18" charset="0"/>
              </a:rPr>
              <a:t>a) </a:t>
            </a:r>
            <a:r>
              <a:rPr lang="en-US" sz="3600" dirty="0" err="1">
                <a:solidFill>
                  <a:srgbClr val="FF0000"/>
                </a:solidFill>
                <a:latin typeface="Times New Roman" pitchFamily="18" charset="0"/>
                <a:cs typeface="Times New Roman" pitchFamily="18" charset="0"/>
              </a:rPr>
              <a:t>N</a:t>
            </a:r>
            <a:r>
              <a:rPr lang="en-US" sz="3600" dirty="0" err="1" smtClean="0">
                <a:solidFill>
                  <a:srgbClr val="FF0000"/>
                </a:solidFill>
                <a:latin typeface="Times New Roman" pitchFamily="18" charset="0"/>
                <a:cs typeface="Times New Roman" pitchFamily="18" charset="0"/>
              </a:rPr>
              <a:t>hững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dấu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hiệu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nào</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báo</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cơn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mưa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sắp</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đến</a:t>
            </a:r>
            <a:r>
              <a:rPr lang="en-US" sz="3600" dirty="0" smtClean="0">
                <a:solidFill>
                  <a:srgbClr val="FF0000"/>
                </a:solidFill>
                <a:latin typeface="Times New Roman" pitchFamily="18" charset="0"/>
                <a:cs typeface="Times New Roman" pitchFamily="18" charset="0"/>
              </a:rPr>
              <a:t>?</a:t>
            </a:r>
            <a:br>
              <a:rPr lang="en-US" sz="3600" dirty="0" smtClean="0">
                <a:solidFill>
                  <a:srgbClr val="FF0000"/>
                </a:solidFill>
                <a:latin typeface="Times New Roman" pitchFamily="18" charset="0"/>
                <a:cs typeface="Times New Roman" pitchFamily="18" charset="0"/>
              </a:rPr>
            </a:br>
            <a:r>
              <a:rPr lang="en-US" sz="3600" dirty="0" smtClean="0">
                <a:solidFill>
                  <a:srgbClr val="FF0000"/>
                </a:solidFill>
                <a:latin typeface="Times New Roman" pitchFamily="18" charset="0"/>
                <a:cs typeface="Times New Roman" pitchFamily="18" charset="0"/>
              </a:rPr>
              <a:t>b) </a:t>
            </a:r>
            <a:r>
              <a:rPr lang="en-US" sz="3600" dirty="0" err="1">
                <a:solidFill>
                  <a:srgbClr val="FF0000"/>
                </a:solidFill>
                <a:latin typeface="Times New Roman" pitchFamily="18" charset="0"/>
                <a:cs typeface="Times New Roman" pitchFamily="18" charset="0"/>
              </a:rPr>
              <a:t>T</a:t>
            </a:r>
            <a:r>
              <a:rPr lang="en-US" sz="3600" dirty="0" err="1" smtClean="0">
                <a:solidFill>
                  <a:srgbClr val="FF0000"/>
                </a:solidFill>
                <a:latin typeface="Times New Roman" pitchFamily="18" charset="0"/>
                <a:cs typeface="Times New Roman" pitchFamily="18" charset="0"/>
              </a:rPr>
              <a:t>ìm</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những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từ</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ngữ</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tả</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tiếng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mưa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và</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hạt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mưa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từ</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lúc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bắt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đầu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đến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lúc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kết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thúc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cơn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mưa</a:t>
            </a:r>
            <a:r>
              <a:rPr lang="en-US" sz="3600" dirty="0" smtClean="0">
                <a:solidFill>
                  <a:srgbClr val="FF0000"/>
                </a:solidFill>
                <a:latin typeface="Times New Roman" pitchFamily="18" charset="0"/>
                <a:cs typeface="Times New Roman" pitchFamily="18" charset="0"/>
              </a:rPr>
              <a:t>.</a:t>
            </a:r>
            <a:br>
              <a:rPr lang="en-US" sz="3600" dirty="0" smtClean="0">
                <a:solidFill>
                  <a:srgbClr val="FF0000"/>
                </a:solidFill>
                <a:latin typeface="Times New Roman" pitchFamily="18" charset="0"/>
                <a:cs typeface="Times New Roman" pitchFamily="18" charset="0"/>
              </a:rPr>
            </a:br>
            <a:r>
              <a:rPr lang="en-US" sz="3600" dirty="0" smtClean="0">
                <a:solidFill>
                  <a:srgbClr val="FF0000"/>
                </a:solidFill>
                <a:latin typeface="Times New Roman" pitchFamily="18" charset="0"/>
                <a:cs typeface="Times New Roman" pitchFamily="18" charset="0"/>
              </a:rPr>
              <a:t>c) </a:t>
            </a:r>
            <a:r>
              <a:rPr lang="en-US" sz="3600" dirty="0" err="1">
                <a:solidFill>
                  <a:srgbClr val="FF0000"/>
                </a:solidFill>
                <a:latin typeface="Times New Roman" pitchFamily="18" charset="0"/>
                <a:cs typeface="Times New Roman" pitchFamily="18" charset="0"/>
              </a:rPr>
              <a:t>T</a:t>
            </a:r>
            <a:r>
              <a:rPr lang="en-US" sz="3600" dirty="0" err="1" smtClean="0">
                <a:solidFill>
                  <a:srgbClr val="FF0000"/>
                </a:solidFill>
                <a:latin typeface="Times New Roman" pitchFamily="18" charset="0"/>
                <a:cs typeface="Times New Roman" pitchFamily="18" charset="0"/>
              </a:rPr>
              <a:t>ìm</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những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từ</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ngữ</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tả</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cây</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cối</a:t>
            </a:r>
            <a:r>
              <a:rPr lang="en-US" sz="3600" dirty="0" smtClean="0">
                <a:solidFill>
                  <a:srgbClr val="FF0000"/>
                </a:solidFill>
                <a:latin typeface="Times New Roman" pitchFamily="18" charset="0"/>
                <a:cs typeface="Times New Roman" pitchFamily="18" charset="0"/>
              </a:rPr>
              <a:t>, con </a:t>
            </a:r>
            <a:r>
              <a:rPr lang="en-US" sz="3600" dirty="0" err="1" smtClean="0">
                <a:solidFill>
                  <a:srgbClr val="FF0000"/>
                </a:solidFill>
                <a:latin typeface="Times New Roman" pitchFamily="18" charset="0"/>
                <a:cs typeface="Times New Roman" pitchFamily="18" charset="0"/>
              </a:rPr>
              <a:t>vật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bầu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trời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trong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và</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sau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trận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mưa</a:t>
            </a:r>
            <a:r>
              <a:rPr lang="en-US" sz="3600" dirty="0" smtClean="0">
                <a:solidFill>
                  <a:srgbClr val="FF0000"/>
                </a:solidFill>
                <a:latin typeface="Times New Roman" pitchFamily="18" charset="0"/>
                <a:cs typeface="Times New Roman" pitchFamily="18" charset="0"/>
              </a:rPr>
              <a:t>.</a:t>
            </a:r>
            <a:br>
              <a:rPr lang="en-US" sz="3600" dirty="0" smtClean="0">
                <a:solidFill>
                  <a:srgbClr val="FF0000"/>
                </a:solidFill>
                <a:latin typeface="Times New Roman" pitchFamily="18" charset="0"/>
                <a:cs typeface="Times New Roman" pitchFamily="18" charset="0"/>
              </a:rPr>
            </a:br>
            <a:r>
              <a:rPr lang="en-US" sz="3600" dirty="0" smtClean="0">
                <a:solidFill>
                  <a:srgbClr val="FF0000"/>
                </a:solidFill>
                <a:latin typeface="Times New Roman" pitchFamily="18" charset="0"/>
                <a:cs typeface="Times New Roman" pitchFamily="18" charset="0"/>
              </a:rPr>
              <a:t>d) </a:t>
            </a:r>
            <a:r>
              <a:rPr lang="en-US" sz="3600" dirty="0" err="1" smtClean="0">
                <a:solidFill>
                  <a:srgbClr val="FF0000"/>
                </a:solidFill>
                <a:latin typeface="Times New Roman" pitchFamily="18" charset="0"/>
                <a:cs typeface="Times New Roman" pitchFamily="18" charset="0"/>
              </a:rPr>
              <a:t>Tác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giả</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đã</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quan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sát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cơn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mưa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bằng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những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giác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quan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nào</a:t>
            </a:r>
            <a:r>
              <a:rPr lang="en-US" sz="3600" dirty="0">
                <a:solidFill>
                  <a:srgbClr val="FF0000"/>
                </a:solidFill>
                <a:latin typeface="Times New Roman" pitchFamily="18" charset="0"/>
                <a:cs typeface="Times New Roman" pitchFamily="18" charset="0"/>
              </a:rPr>
              <a:t>?</a:t>
            </a:r>
            <a:r>
              <a:rPr lang="en-US" sz="3600" dirty="0" smtClean="0">
                <a:solidFill>
                  <a:srgbClr val="FF0000"/>
                </a:solidFill>
                <a:latin typeface="Times New Roman" pitchFamily="18" charset="0"/>
                <a:cs typeface="Times New Roman" pitchFamily="18" charset="0"/>
              </a:rPr>
              <a:t/>
            </a:r>
            <a:br>
              <a:rPr lang="en-US" sz="3600" dirty="0" smtClean="0">
                <a:solidFill>
                  <a:srgbClr val="FF0000"/>
                </a:solidFill>
                <a:latin typeface="Times New Roman" pitchFamily="18" charset="0"/>
                <a:cs typeface="Times New Roman" pitchFamily="18" charset="0"/>
              </a:rPr>
            </a:b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272677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844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1447800"/>
            <a:ext cx="7924800" cy="2362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err="1" smtClean="0">
                <a:latin typeface="Times New Roman" pitchFamily="18" charset="0"/>
                <a:cs typeface="Times New Roman" pitchFamily="18" charset="0"/>
              </a:rPr>
              <a:t>Bài</a:t>
            </a:r>
            <a:r>
              <a:rPr lang="en-US" sz="3200" b="1" dirty="0" smtClean="0">
                <a:latin typeface="Times New Roman" pitchFamily="18" charset="0"/>
                <a:cs typeface="Times New Roman" pitchFamily="18" charset="0"/>
              </a:rPr>
              <a:t> 2: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những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điều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đã</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hãy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lập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dàn</a:t>
            </a:r>
            <a:r>
              <a:rPr lang="en-US" sz="3200" dirty="0" smtClean="0">
                <a:latin typeface="Times New Roman" pitchFamily="18" charset="0"/>
                <a:cs typeface="Times New Roman" pitchFamily="18" charset="0"/>
              </a:rPr>
              <a:t> ý </a:t>
            </a:r>
            <a:r>
              <a:rPr lang="en-US" sz="3200"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miêu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tả</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mưa</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058841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57300" y="1149927"/>
            <a:ext cx="6019800" cy="14478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dirty="0" smtClean="0">
                <a:latin typeface="Times New Roman" pitchFamily="18" charset="0"/>
                <a:cs typeface="Times New Roman" pitchFamily="18" charset="0"/>
              </a:rPr>
              <a:t>1. </a:t>
            </a:r>
            <a:r>
              <a:rPr lang="en-US" sz="2500" dirty="0" err="1" smtClean="0">
                <a:latin typeface="Times New Roman" pitchFamily="18" charset="0"/>
                <a:cs typeface="Times New Roman" pitchFamily="18" charset="0"/>
              </a:rPr>
              <a:t>Mở</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bài</a:t>
            </a:r>
            <a:endParaRPr lang="en-US" sz="2500" dirty="0" smtClean="0">
              <a:latin typeface="Times New Roman" pitchFamily="18" charset="0"/>
              <a:cs typeface="Times New Roman" pitchFamily="18" charset="0"/>
            </a:endParaRPr>
          </a:p>
          <a:p>
            <a:pPr algn="l"/>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Dấu</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hiệu</a:t>
            </a:r>
            <a:r>
              <a:rPr lang="en-US" sz="2500" dirty="0">
                <a:latin typeface="Times New Roman" pitchFamily="18" charset="0"/>
                <a:cs typeface="Times New Roman" pitchFamily="18" charset="0"/>
              </a:rPr>
              <a:t> </a:t>
            </a:r>
            <a:r>
              <a:rPr lang="en-US" sz="2500" dirty="0" err="1" smtClean="0">
                <a:latin typeface="Times New Roman" pitchFamily="18" charset="0"/>
                <a:cs typeface="Times New Roman" pitchFamily="18" charset="0"/>
              </a:rPr>
              <a:t>báo</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cơn</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mưa</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sắp</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đến</a:t>
            </a:r>
            <a:r>
              <a:rPr lang="en-US" sz="2500" dirty="0" smtClean="0">
                <a:latin typeface="Times New Roman" pitchFamily="18" charset="0"/>
                <a:cs typeface="Times New Roman" pitchFamily="18" charset="0"/>
              </a:rPr>
              <a:t>.</a:t>
            </a:r>
          </a:p>
          <a:p>
            <a:pPr algn="l"/>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Thời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gian</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địa</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điểm</a:t>
            </a:r>
            <a:r>
              <a:rPr lang="en-US" sz="2500" dirty="0">
                <a:latin typeface="Times New Roman" pitchFamily="18" charset="0"/>
                <a:cs typeface="Times New Roman" pitchFamily="18" charset="0"/>
              </a:rPr>
              <a:t> </a:t>
            </a:r>
            <a:r>
              <a:rPr lang="en-US" sz="2500" dirty="0" err="1" smtClean="0">
                <a:latin typeface="Times New Roman" pitchFamily="18" charset="0"/>
                <a:cs typeface="Times New Roman" pitchFamily="18" charset="0"/>
              </a:rPr>
              <a:t>quan</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sát</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cơn</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mưa</a:t>
            </a:r>
            <a:r>
              <a:rPr lang="en-US" sz="2400" dirty="0" smtClean="0">
                <a:latin typeface="Times New Roman" pitchFamily="18" charset="0"/>
                <a:cs typeface="Times New Roman" pitchFamily="18" charset="0"/>
              </a:rPr>
              <a:t>.</a:t>
            </a:r>
          </a:p>
          <a:p>
            <a:pPr algn="l"/>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5" name="Title 1"/>
          <p:cNvSpPr txBox="1">
            <a:spLocks/>
          </p:cNvSpPr>
          <p:nvPr/>
        </p:nvSpPr>
        <p:spPr>
          <a:xfrm>
            <a:off x="624840" y="419100"/>
            <a:ext cx="7924800" cy="2362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6" name="Title 1"/>
          <p:cNvSpPr txBox="1">
            <a:spLocks/>
          </p:cNvSpPr>
          <p:nvPr/>
        </p:nvSpPr>
        <p:spPr>
          <a:xfrm>
            <a:off x="914400" y="441960"/>
            <a:ext cx="6705600" cy="701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smtClean="0">
                <a:solidFill>
                  <a:srgbClr val="FF0000"/>
                </a:solidFill>
                <a:latin typeface="Times New Roman" pitchFamily="18" charset="0"/>
                <a:cs typeface="Times New Roman" pitchFamily="18" charset="0"/>
              </a:rPr>
              <a:t>Bố</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cục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của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bài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văn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tả</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cơn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mưa</a:t>
            </a:r>
            <a:r>
              <a:rPr lang="en-US" sz="2800" dirty="0" smtClean="0">
                <a:solidFill>
                  <a:srgbClr val="FF0000"/>
                </a:solidFill>
                <a:latin typeface="Times New Roman" pitchFamily="18" charset="0"/>
                <a:cs typeface="Times New Roman" pitchFamily="18" charset="0"/>
              </a:rPr>
              <a:t/>
            </a:r>
            <a:br>
              <a:rPr lang="en-US" sz="2800" dirty="0" smtClean="0">
                <a:solidFill>
                  <a:srgbClr val="FF0000"/>
                </a:solidFill>
                <a:latin typeface="Times New Roman" pitchFamily="18" charset="0"/>
                <a:cs typeface="Times New Roman" pitchFamily="18" charset="0"/>
              </a:rPr>
            </a:br>
            <a:r>
              <a:rPr lang="en-US" sz="2800" dirty="0" smtClean="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7" name="Title 1"/>
          <p:cNvSpPr txBox="1">
            <a:spLocks/>
          </p:cNvSpPr>
          <p:nvPr/>
        </p:nvSpPr>
        <p:spPr>
          <a:xfrm>
            <a:off x="1257300" y="2362200"/>
            <a:ext cx="6019800" cy="1447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Times New Roman" pitchFamily="18" charset="0"/>
                <a:cs typeface="Times New Roman" pitchFamily="18" charset="0"/>
              </a:rPr>
              <a:t>2</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bài</a:t>
            </a:r>
            <a:endParaRPr lang="en-US" sz="2800" dirty="0" smtClean="0">
              <a:latin typeface="Times New Roman" pitchFamily="18" charset="0"/>
              <a:cs typeface="Times New Roman" pitchFamily="18" charset="0"/>
            </a:endParaRPr>
          </a:p>
          <a:p>
            <a:pPr algn="l"/>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theo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gian</a:t>
            </a:r>
            <a:r>
              <a:rPr lang="en-US" sz="2800" dirty="0" smtClean="0">
                <a:latin typeface="Times New Roman" pitchFamily="18" charset="0"/>
                <a:cs typeface="Times New Roman" pitchFamily="18" charset="0"/>
              </a:rPr>
              <a:t>.</a:t>
            </a:r>
          </a:p>
          <a:p>
            <a:pPr algn="l"/>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a:t>
            </a:r>
            <a:r>
              <a:rPr lang="en-US" sz="2800" dirty="0" err="1" smtClean="0">
                <a:latin typeface="Times New Roman" pitchFamily="18" charset="0"/>
                <a:cs typeface="Times New Roman" pitchFamily="18" charset="0"/>
              </a:rPr>
              <a:t>ừng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phận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mưa</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8" name="Title 1"/>
          <p:cNvSpPr txBox="1">
            <a:spLocks/>
          </p:cNvSpPr>
          <p:nvPr/>
        </p:nvSpPr>
        <p:spPr>
          <a:xfrm>
            <a:off x="1257300" y="3810000"/>
            <a:ext cx="6019800" cy="1447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latin typeface="Times New Roman" pitchFamily="18" charset="0"/>
                <a:cs typeface="Times New Roman" pitchFamily="18" charset="0"/>
              </a:rPr>
              <a:t>3. </a:t>
            </a:r>
            <a:r>
              <a:rPr lang="en-US" sz="2800" dirty="0" err="1" smtClean="0">
                <a:latin typeface="Times New Roman" pitchFamily="18" charset="0"/>
                <a:cs typeface="Times New Roman" pitchFamily="18" charset="0"/>
              </a:rPr>
              <a:t>Kết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bài</a:t>
            </a:r>
            <a:endParaRPr lang="en-US" sz="2800" dirty="0" smtClean="0">
              <a:latin typeface="Times New Roman" pitchFamily="18" charset="0"/>
              <a:cs typeface="Times New Roman" pitchFamily="18" charset="0"/>
            </a:endParaRPr>
          </a:p>
          <a:p>
            <a:pPr algn="l"/>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xúc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a:t>
            </a:r>
          </a:p>
          <a:p>
            <a:pPr algn="l"/>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Nhận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xét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mưa</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211649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9808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154</Words>
  <Application>Microsoft Office PowerPoint</Application>
  <PresentationFormat>On-screen Show (4:3)</PresentationFormat>
  <Paragraphs>21</Paragraphs>
  <Slides>10</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2" baseType="lpstr">
      <vt:lpstr>Office Theme</vt:lpstr>
      <vt:lpstr>Packager Shell Object</vt:lpstr>
      <vt:lpstr>PowerPoint Presentation</vt:lpstr>
      <vt:lpstr>PowerPoint Presentation</vt:lpstr>
      <vt:lpstr>PowerPoint Presentation</vt:lpstr>
      <vt:lpstr>PowerPoint Presentation</vt:lpstr>
      <vt:lpstr>Bài 1: Đọc bài văn sau và trả lời câu hỏi:  a) Những dấu hiệu nào báo cơn mưa sắp đến? b) Tìm những từ ngữ tả tiếng mưa và hạt mưa từ lúc bắt đầu đến lúc kết thúc cơn mưa. c) Tìm những từ ngữ tả cây cối, con vật, bầu trời trong và sau trận mưa. d) Tác giả đã quan sát cơn mưa bằng những giác quan nào?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SKY</dc:creator>
  <cp:lastModifiedBy>SKY</cp:lastModifiedBy>
  <cp:revision>13</cp:revision>
  <dcterms:created xsi:type="dcterms:W3CDTF">2018-09-18T02:09:08Z</dcterms:created>
  <dcterms:modified xsi:type="dcterms:W3CDTF">2018-09-21T01:32:50Z</dcterms:modified>
</cp:coreProperties>
</file>