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41" r:id="rId4"/>
    <p:sldId id="342" r:id="rId5"/>
    <p:sldId id="258" r:id="rId6"/>
    <p:sldId id="322" r:id="rId7"/>
    <p:sldId id="323" r:id="rId8"/>
    <p:sldId id="330" r:id="rId9"/>
    <p:sldId id="340" r:id="rId10"/>
    <p:sldId id="333" r:id="rId11"/>
    <p:sldId id="348" r:id="rId12"/>
    <p:sldId id="349" r:id="rId13"/>
    <p:sldId id="306" r:id="rId14"/>
    <p:sldId id="344" r:id="rId15"/>
    <p:sldId id="343" r:id="rId16"/>
    <p:sldId id="345" r:id="rId17"/>
    <p:sldId id="329" r:id="rId18"/>
    <p:sldId id="350" r:id="rId19"/>
    <p:sldId id="351" r:id="rId20"/>
    <p:sldId id="352" r:id="rId21"/>
    <p:sldId id="354" r:id="rId22"/>
    <p:sldId id="353" r:id="rId23"/>
    <p:sldId id="35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56C"/>
    <a:srgbClr val="000099"/>
    <a:srgbClr val="E3943C"/>
    <a:srgbClr val="68AC7A"/>
    <a:srgbClr val="66CCFF"/>
    <a:srgbClr val="D1F2EE"/>
    <a:srgbClr val="EFFBFA"/>
    <a:srgbClr val="529084"/>
    <a:srgbClr val="6A4B2E"/>
    <a:srgbClr val="F3D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napToGrid="0">
      <p:cViewPr varScale="1">
        <p:scale>
          <a:sx n="72" d="100"/>
          <a:sy n="72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9B5F-BF25-4B3D-AAD2-271E16EACD1C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9430-8BE5-4EE2-8DE9-20E42445A7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3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1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7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3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5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71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21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9430-8BE5-4EE2-8DE9-20E42445A7F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51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2173C4-1986-450D-AC7E-0ECA4099E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2594DB-D89A-49B6-94B5-BDB06139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460B8C-8B39-4BAA-B2E7-BAEF2EE6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BB4B0-C0F5-4FDA-A785-AA2129DF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8B6068-9E88-4E07-917E-1B5AEAC65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1373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8A9A3B-9B72-4B76-8DAD-98CADB53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CF679B-06E6-4E96-B27A-DA15142AC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8921B5-7502-4707-B168-49AEE5C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FE8B8-676B-4453-856A-5D08C753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8F932-90C2-4732-B78D-404A266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97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0FB77E-EE39-4E71-8799-4AD931B1C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622311-9F67-4A9C-A2D4-C14EB2E9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95ED25-6D5A-4E3C-9C8C-CF7DC6EA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3ECD97-5078-44C5-AA4A-4E420EE8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9FB9-8443-42FC-BCFB-A5BF74BA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5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8D6CC-F970-489B-A1C0-60DB5C2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C78C2E-7685-4034-B3FC-E7B64EBE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1BA85F-B4EC-4E11-BDAF-3ACBD5A7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A6F81-B076-4379-8DFB-1FB357DA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7BCCB-2B3D-44F3-9CA8-ACDF488F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13487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55329-945E-4BC0-A4F0-A290683E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1B8756-850F-410A-BC20-6BCC6E9E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A68C51-68B3-44F0-9D3F-59DA9820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5B8A9-EE5D-42DF-BC8B-93034E0D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6395B-4A8A-4287-B5BE-38249FA5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847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38156-860F-4CD7-B6FF-32903628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9BF8EC-C9AA-4195-94C2-BA20D3B58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56C189-A9BF-4684-B424-D7D741676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13D11E-07E9-4930-A926-8BBFE6BB1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1BB36-C9FF-4F3E-B95A-7CD38C01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182A5F-0835-41FA-AFB3-F45408F0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624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4A696-8921-4C56-BDE7-546F348E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28E5C-CDBC-4CF7-9D73-59F184505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8E705F-332B-497C-BC73-1019D350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3087FC8-9858-450F-A885-630AD9B02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E1CD0-0E28-443C-8C94-535F20F51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882EFE-3CE0-4AC6-AA71-157DDAF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04B3FE-04DC-4013-9D4C-9F7F360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5688C6D-0C61-48B5-8CB6-8B8FBD64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8860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DCE14A-385B-46E2-AF79-8878FF98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D2110A8-3ABC-4DFF-B402-14D14904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292C7A-4423-4513-80A7-670B180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C4765D-17A4-42E9-84D8-4FADD73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0132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2B7137-4F5D-467A-A74A-E4838A3C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9A0EF5-BEA8-4932-9CE5-390B4F22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9A3F9E-2F77-43AD-9A80-FC09E14D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04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089AC-F800-4F89-A8FD-5BDCFB24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F7EE5-510F-4CA5-B798-769A4B4A3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7D1304-5B76-4D16-BAB4-90330D306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278514-B8C7-430C-BA67-9FCF7CF7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FF16F9-FF5F-4B1B-BBCE-96D422F2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1479C1-1B37-4F9B-9C0B-1F5BF42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170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24F56-CBFC-4B75-8167-63856BFC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228F2C-854F-4743-B8E5-58E893F3D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042F3D-2109-4F55-A484-062C7E2B5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6B166-4DC0-4667-AE9F-9ED56DD4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C4265C-80CF-4EF6-ADB8-941341F3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AB5CBA-CD9F-4C1F-836F-141D4E15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243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812B08E-3559-4A3A-AD47-3B2F0AAB35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FEB8EC-B106-45BF-BB1E-DED43FF8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A6ADEA-BF04-4256-84DF-0FC20034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AF5ED-950C-4E15-9B10-217DA502C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C1-D2CC-4652-BE4C-6B55623E5868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20B8F-0887-47FA-91AF-E620A295D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2BB721-8B16-4DF1-80E6-D9C34806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D719-EE6B-459F-BB1D-8B4645878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2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1.png"/><Relationship Id="rId5" Type="http://schemas.openxmlformats.org/officeDocument/2006/relationships/tags" Target="../tags/tag34.xml"/><Relationship Id="rId10" Type="http://schemas.openxmlformats.org/officeDocument/2006/relationships/image" Target="../media/image14.png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1.png"/><Relationship Id="rId18" Type="http://schemas.openxmlformats.org/officeDocument/2006/relationships/image" Target="../media/image13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2.png"/><Relationship Id="rId17" Type="http://schemas.openxmlformats.org/officeDocument/2006/relationships/image" Target="../media/image8.png"/><Relationship Id="rId2" Type="http://schemas.openxmlformats.org/officeDocument/2006/relationships/tags" Target="../tags/tag39.xml"/><Relationship Id="rId16" Type="http://schemas.openxmlformats.org/officeDocument/2006/relationships/image" Target="../media/image5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1.png"/><Relationship Id="rId5" Type="http://schemas.openxmlformats.org/officeDocument/2006/relationships/tags" Target="../tags/tag42.xml"/><Relationship Id="rId15" Type="http://schemas.openxmlformats.org/officeDocument/2006/relationships/image" Target="../media/image3.png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4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9.xml"/><Relationship Id="rId7" Type="http://schemas.openxmlformats.org/officeDocument/2006/relationships/image" Target="../media/image2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3.png"/><Relationship Id="rId5" Type="http://schemas.openxmlformats.org/officeDocument/2006/relationships/tags" Target="../tags/tag55.xml"/><Relationship Id="rId10" Type="http://schemas.openxmlformats.org/officeDocument/2006/relationships/image" Target="../media/image14.png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image" Target="../media/image14.png"/><Relationship Id="rId4" Type="http://schemas.openxmlformats.org/officeDocument/2006/relationships/tags" Target="../tags/tag62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6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9.png"/><Relationship Id="rId5" Type="http://schemas.openxmlformats.org/officeDocument/2006/relationships/tags" Target="../tags/tag11.xml"/><Relationship Id="rId10" Type="http://schemas.openxmlformats.org/officeDocument/2006/relationships/image" Target="../media/image14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10" Type="http://schemas.openxmlformats.org/officeDocument/2006/relationships/image" Target="../media/image29.png"/><Relationship Id="rId4" Type="http://schemas.openxmlformats.org/officeDocument/2006/relationships/tags" Target="../tags/tag18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14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551395" y="1776156"/>
            <a:ext cx="9172423" cy="18220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B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ài</a:t>
            </a:r>
            <a:r>
              <a:rPr lang="vi-VN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vi-VN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3: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Tìm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hiểu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thẻ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View</a:t>
            </a:r>
            <a:r>
              <a:rPr lang="vi-VN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, </a:t>
            </a:r>
            <a:endParaRPr lang="vi-VN" altLang="zh-CN" sz="4600" b="1" i="1" dirty="0">
              <a:solidFill>
                <a:srgbClr val="C00000"/>
              </a:solidFill>
              <a:latin typeface="+mj-lt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Thay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đổi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kích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thước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tranh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vẽ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(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Tiết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1)</a:t>
            </a:r>
            <a:endParaRPr lang="vi-VN" altLang="zh-CN" sz="4600" b="1" i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0018" y="3315610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88525" y="306991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3201371" y="978390"/>
            <a:ext cx="8411449" cy="8309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600" b="1" dirty="0">
                <a:solidFill>
                  <a:srgbClr val="C00000"/>
                </a:solidFill>
                <a:ea typeface="微软雅黑" panose="020B0503020204020204" pitchFamily="34" charset="-122"/>
              </a:rPr>
              <a:t>CHỦ ĐỀ 2 – </a:t>
            </a:r>
            <a:r>
              <a:rPr lang="en-US" altLang="zh-CN" sz="46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EM TẬP VẼ</a:t>
            </a:r>
            <a:endParaRPr lang="zh-CN" altLang="en-US" sz="46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7008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211"/>
            <a:ext cx="12192000" cy="4035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5329" y="2138766"/>
            <a:ext cx="7299702" cy="303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 err="1" smtClean="0">
                <a:latin typeface="+mj-lt"/>
                <a:cs typeface="Times New Roman" pitchFamily="18" charset="0"/>
              </a:rPr>
              <a:t>Chọn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toàn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bộ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bài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vẽ</a:t>
            </a:r>
            <a:r>
              <a:rPr lang="en-US" sz="3600" b="1" dirty="0">
                <a:latin typeface="+mj-lt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Ctrl + A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>
                <a:latin typeface="+mj-lt"/>
                <a:cs typeface="Times New Roman" pitchFamily="18" charset="0"/>
              </a:rPr>
              <a:t>Sao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chép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Ctrl + C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n-US" sz="3600" b="1" dirty="0" err="1">
                <a:latin typeface="+mj-lt"/>
                <a:cs typeface="Times New Roman" pitchFamily="18" charset="0"/>
              </a:rPr>
              <a:t>Lưu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bài</a:t>
            </a:r>
            <a:r>
              <a:rPr lang="en-US" sz="3600" b="1" dirty="0"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latin typeface="+mj-lt"/>
                <a:cs typeface="Times New Roman" pitchFamily="18" charset="0"/>
              </a:rPr>
              <a:t>vẽ</a:t>
            </a:r>
            <a:r>
              <a:rPr lang="en-US" sz="3600" b="1" dirty="0">
                <a:latin typeface="+mj-lt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Ctrl + S</a:t>
            </a:r>
          </a:p>
          <a:p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9006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083" y="3039265"/>
            <a:ext cx="10902365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- Các em hãy vẽ hình trái tim và tô màu đỏ sau đó thực hiện điều chỉnh kích thước của trang giấy cho phù hợp với hình mình vừa </a:t>
            </a:r>
            <a:r>
              <a:rPr lang="vi-VN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2575" y="4163337"/>
            <a:ext cx="2182557" cy="2243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528183" y="236327"/>
            <a:ext cx="1906804" cy="1808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5487" y="1844098"/>
            <a:ext cx="10353168" cy="646276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C. HOẠT ĐỘNG LUYỆN TẬP THỰC HÀNH</a:t>
            </a:r>
            <a:endParaRPr lang="zh-CN" altLang="en-US" sz="3600" b="1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15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2116" y="2939579"/>
            <a:ext cx="8589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sao </a:t>
            </a:r>
            <a:r>
              <a:rPr lang="vi-V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chép ngôi nhà mình đã vẽ, và thay đổi kích thước trang vẽ cho phù hợp để chứa được 2 ngôi nhà.</a:t>
            </a: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16138" y="5788548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344974" y="5710157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8441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987478" y="5735327"/>
            <a:ext cx="676385" cy="822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2575" y="4163337"/>
            <a:ext cx="2182557" cy="2243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528183" y="236327"/>
            <a:ext cx="1906804" cy="1808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5487" y="1844098"/>
            <a:ext cx="10353168" cy="646276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D</a:t>
            </a:r>
            <a:r>
              <a:rPr lang="en-US" altLang="zh-CN" sz="3600" b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. HOẠT ĐỘNG VẬN DỤNG, TRẢI NGHIỆM</a:t>
            </a:r>
            <a:endParaRPr lang="zh-CN" altLang="en-US" sz="3600" b="1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4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9303" y="4762054"/>
            <a:ext cx="1184496" cy="1826443"/>
          </a:xfrm>
          <a:prstGeom prst="rect">
            <a:avLst/>
          </a:prstGeom>
        </p:spPr>
      </p:pic>
      <p:pic>
        <p:nvPicPr>
          <p:cNvPr id="16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8965" y="5310617"/>
            <a:ext cx="723611" cy="1293383"/>
          </a:xfrm>
          <a:prstGeom prst="rect">
            <a:avLst/>
          </a:prstGeom>
        </p:spPr>
      </p:pic>
      <p:pic>
        <p:nvPicPr>
          <p:cNvPr id="17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174602" y="4458087"/>
            <a:ext cx="1120389" cy="2161417"/>
          </a:xfrm>
          <a:prstGeom prst="rect">
            <a:avLst/>
          </a:prstGeom>
        </p:spPr>
      </p:pic>
      <p:pic>
        <p:nvPicPr>
          <p:cNvPr id="18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326" y="5087526"/>
            <a:ext cx="1268078" cy="1542422"/>
          </a:xfrm>
          <a:prstGeom prst="rect">
            <a:avLst/>
          </a:prstGeom>
        </p:spPr>
      </p:pic>
      <p:pic>
        <p:nvPicPr>
          <p:cNvPr id="19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07637" y="4331555"/>
            <a:ext cx="1743607" cy="2280197"/>
          </a:xfrm>
          <a:prstGeom prst="rect">
            <a:avLst/>
          </a:prstGeom>
        </p:spPr>
      </p:pic>
      <p:pic>
        <p:nvPicPr>
          <p:cNvPr id="20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2770" y="5696844"/>
            <a:ext cx="737680" cy="755970"/>
          </a:xfrm>
          <a:prstGeom prst="rect">
            <a:avLst/>
          </a:prstGeom>
        </p:spPr>
      </p:pic>
      <p:pic>
        <p:nvPicPr>
          <p:cNvPr id="21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80522" y="4955465"/>
            <a:ext cx="676715" cy="1682642"/>
          </a:xfrm>
          <a:prstGeom prst="rect">
            <a:avLst/>
          </a:prstGeom>
        </p:spPr>
      </p:pic>
      <p:pic>
        <p:nvPicPr>
          <p:cNvPr id="22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5874" y="3147709"/>
            <a:ext cx="1353429" cy="3519843"/>
          </a:xfrm>
          <a:prstGeom prst="rect">
            <a:avLst/>
          </a:prstGeom>
        </p:spPr>
      </p:pic>
      <p:pic>
        <p:nvPicPr>
          <p:cNvPr id="23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370722" y="4955465"/>
            <a:ext cx="940245" cy="1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10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4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 ơn các em đã theo dõi bài giảng.</a:t>
            </a:r>
          </a:p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 gặp lại các em vào buổi học sau!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09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498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1457764" y="1838897"/>
            <a:ext cx="9172423" cy="18220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B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ài</a:t>
            </a:r>
            <a:r>
              <a:rPr lang="vi-VN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vi-VN" altLang="zh-CN" sz="4600" b="1" i="1" dirty="0">
                <a:solidFill>
                  <a:srgbClr val="C00000"/>
                </a:solidFill>
                <a:latin typeface="+mj-lt"/>
                <a:ea typeface="+mj-ea"/>
              </a:rPr>
              <a:t>3: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Tìm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hiểu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thẻ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View</a:t>
            </a:r>
            <a:r>
              <a:rPr lang="vi-VN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, </a:t>
            </a:r>
            <a:endParaRPr lang="vi-VN" altLang="zh-CN" sz="4600" b="1" i="1" dirty="0">
              <a:solidFill>
                <a:srgbClr val="C00000"/>
              </a:solidFill>
              <a:latin typeface="+mj-lt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Thay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đổi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kích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thước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tranh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vẽ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(</a:t>
            </a:r>
            <a:r>
              <a:rPr lang="en-US" altLang="zh-CN" sz="4600" b="1" i="1" dirty="0" err="1" smtClean="0">
                <a:solidFill>
                  <a:srgbClr val="C00000"/>
                </a:solidFill>
                <a:latin typeface="+mj-lt"/>
                <a:ea typeface="+mj-ea"/>
              </a:rPr>
              <a:t>Tiết</a:t>
            </a:r>
            <a:r>
              <a:rPr lang="en-US" altLang="zh-CN" sz="4600" b="1" i="1" dirty="0" smtClean="0">
                <a:solidFill>
                  <a:srgbClr val="C00000"/>
                </a:solidFill>
                <a:latin typeface="+mj-lt"/>
                <a:ea typeface="+mj-ea"/>
              </a:rPr>
              <a:t> 2)</a:t>
            </a:r>
            <a:endParaRPr lang="vi-VN" altLang="zh-CN" sz="4600" b="1" i="1" dirty="0">
              <a:solidFill>
                <a:srgbClr val="C00000"/>
              </a:solidFill>
              <a:latin typeface="+mj-lt"/>
              <a:ea typeface="+mj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0018" y="3315610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3327" y="1759755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8525" y="3069919"/>
            <a:ext cx="1353429" cy="4267570"/>
          </a:xfrm>
          <a:prstGeom prst="rect">
            <a:avLst/>
          </a:prstGeom>
        </p:spPr>
      </p:pic>
      <p:sp>
        <p:nvSpPr>
          <p:cNvPr id="29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3030082" y="956337"/>
            <a:ext cx="8411449" cy="8309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600" b="1" dirty="0">
                <a:solidFill>
                  <a:srgbClr val="C00000"/>
                </a:solidFill>
                <a:ea typeface="微软雅黑" panose="020B0503020204020204" pitchFamily="34" charset="-122"/>
              </a:rPr>
              <a:t>CHỦ ĐỀ 2 – </a:t>
            </a:r>
            <a:r>
              <a:rPr lang="en-US" altLang="zh-CN" sz="46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EM TẬP VẼ</a:t>
            </a:r>
            <a:endParaRPr lang="zh-CN" altLang="en-US" sz="46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7224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4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3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61293" y="1571197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00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B</a:t>
            </a:r>
            <a:r>
              <a:rPr lang="en-US" altLang="zh-CN" sz="8800" b="1" dirty="0" smtClean="0">
                <a:solidFill>
                  <a:srgbClr val="FF0000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.</a:t>
            </a:r>
            <a:endParaRPr lang="zh-CN" altLang="en-US" sz="8800" b="1" dirty="0">
              <a:solidFill>
                <a:srgbClr val="FF0000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162" y="1882721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HOẠT ĐỘNG </a:t>
            </a:r>
            <a:r>
              <a:rPr lang="en-US" altLang="zh-CN" sz="4400" b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THỰC HÀNH</a:t>
            </a:r>
            <a:endParaRPr lang="zh-CN" altLang="en-US" sz="4400" b="1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6408" y="2875081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6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039664" y="1129735"/>
            <a:ext cx="104570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TAU HOA 1.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47" y="2530229"/>
            <a:ext cx="6408221" cy="32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46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8373" y="1473631"/>
            <a:ext cx="11108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phím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toa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toa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kích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thước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đoàn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tàu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6" y="3258519"/>
            <a:ext cx="10997986" cy="22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367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95141" y="1396139"/>
            <a:ext cx="113912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quay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đoàn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tàu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hướng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ngược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tô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đoàn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+mj-lt"/>
                <a:cs typeface="Times New Roman" panose="02020603050405020304" pitchFamily="18" charset="0"/>
              </a:rPr>
              <a:t>tàu</a:t>
            </a:r>
            <a:r>
              <a:rPr lang="en-US" altLang="en-US" sz="4000" b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2" y="3653724"/>
            <a:ext cx="11427353" cy="220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71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66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757607" y="57424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KHỞI ĐỘNG</a:t>
            </a:r>
            <a:endParaRPr lang="zh-CN" altLang="en-US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8352" y="1609233"/>
            <a:ext cx="7096667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vi-VN" altLang="zh-CN" sz="3600" b="1" dirty="0">
                <a:solidFill>
                  <a:srgbClr val="002060"/>
                </a:solidFill>
                <a:ea typeface="+mj-ea"/>
              </a:rPr>
              <a:t>Để xoay hình em cần thực hiện mấy bước</a:t>
            </a:r>
            <a:r>
              <a:rPr lang="vi-VN" altLang="zh-CN" sz="3600" b="1" dirty="0" smtClean="0">
                <a:solidFill>
                  <a:srgbClr val="002060"/>
                </a:solidFill>
                <a:ea typeface="+mj-ea"/>
              </a:rPr>
              <a:t>?</a:t>
            </a:r>
            <a:endParaRPr lang="vi-VN" altLang="zh-CN" sz="3600" b="1" dirty="0">
              <a:solidFill>
                <a:srgbClr val="002060"/>
              </a:solidFill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45" y="1227331"/>
            <a:ext cx="1292464" cy="40785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>
            <a:off x="133867" y="2642683"/>
            <a:ext cx="949865" cy="27045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90" y="3830592"/>
            <a:ext cx="1213209" cy="14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135" y="4216829"/>
            <a:ext cx="573074" cy="10120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239" y="3550464"/>
            <a:ext cx="2085013" cy="21398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9" r="34015"/>
          <a:stretch/>
        </p:blipFill>
        <p:spPr>
          <a:xfrm flipH="1">
            <a:off x="3338136" y="2620212"/>
            <a:ext cx="949865" cy="2704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1576362"/>
            <a:ext cx="910724" cy="103877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2952127"/>
            <a:ext cx="916558" cy="85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8001" y="3065320"/>
            <a:ext cx="8164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xoay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Nháy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select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j-lt"/>
                <a:cs typeface="Times New Roman" panose="02020603050405020304" pitchFamily="18" charset="0"/>
              </a:rPr>
              <a:t>xoay</a:t>
            </a:r>
            <a:endParaRPr lang="en-US" altLang="en-US" sz="32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Rotate.</a:t>
            </a:r>
          </a:p>
          <a:p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Bước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3: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xoay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alt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+mj-lt"/>
                <a:cs typeface="Times New Roman" panose="02020603050405020304" pitchFamily="18" charset="0"/>
              </a:rPr>
              <a:t>sách</a:t>
            </a:r>
            <a:endParaRPr lang="en-US" altLang="en-US" sz="3200" b="1" dirty="0">
              <a:latin typeface="+mj-lt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6646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62" y="1613115"/>
            <a:ext cx="10064893" cy="444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8366" y="604434"/>
            <a:ext cx="4374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SẢN PHẨM CỦA EM</a:t>
            </a:r>
            <a:endParaRPr lang="en-US" sz="4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55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5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  <a:stCxn id="4" idx="3"/>
          </p:cNvCxnSpPr>
          <p:nvPr>
            <p:custDataLst>
              <p:tags r:id="rId5"/>
            </p:custDataLst>
          </p:nvPr>
        </p:nvCxnSpPr>
        <p:spPr>
          <a:xfrm>
            <a:off x="749083" y="47996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210911" y="153684"/>
            <a:ext cx="676385" cy="822718"/>
          </a:xfrm>
          <a:prstGeom prst="rect">
            <a:avLst/>
          </a:prstGeom>
        </p:spPr>
      </p:pic>
      <p:pic>
        <p:nvPicPr>
          <p:cNvPr id="10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768087" y="79056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EM CẦN GHI NHỚ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86392" y="2116129"/>
            <a:ext cx="1051964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chỉnh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sửa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chi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bất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kì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chi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cụ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Select.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phím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chương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Paint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thao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nhanh</a:t>
            </a:r>
            <a:r>
              <a:rPr lang="en-US" altLang="en-US" sz="3600" b="1" dirty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hơn</a:t>
            </a:r>
            <a:r>
              <a:rPr lang="en-US" altLang="en-US" sz="36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55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207751" y="605070"/>
            <a:ext cx="10275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mềm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Paint,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vùng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nhấn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phím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81178" y="3304126"/>
            <a:ext cx="583698" cy="71056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06664" y="3336243"/>
            <a:ext cx="20208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/>
              <a:t>Ctrl </a:t>
            </a:r>
            <a:r>
              <a:rPr lang="en-US" altLang="en-US" sz="3600" b="1" dirty="0"/>
              <a:t>+ 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06664" y="5506723"/>
            <a:ext cx="2329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/>
              <a:t>Ctrl </a:t>
            </a:r>
            <a:r>
              <a:rPr lang="en-US" altLang="en-US" sz="3600" b="1" dirty="0"/>
              <a:t>+ A</a:t>
            </a:r>
          </a:p>
        </p:txBody>
      </p:sp>
      <p:pic>
        <p:nvPicPr>
          <p:cNvPr id="8" name="Picture 11" descr="Dungr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76" y="2132372"/>
            <a:ext cx="1781066" cy="15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ai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25" y="2117873"/>
            <a:ext cx="1712563" cy="14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20864" y="5442488"/>
            <a:ext cx="583699" cy="71056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b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357964" y="3405726"/>
            <a:ext cx="583699" cy="71056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c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072625" y="3461552"/>
            <a:ext cx="2157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/>
              <a:t>Ctrl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+ C</a:t>
            </a:r>
          </a:p>
        </p:txBody>
      </p:sp>
      <p:pic>
        <p:nvPicPr>
          <p:cNvPr id="13" name="Picture 23" descr="Sai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31" y="4459166"/>
            <a:ext cx="1712563" cy="14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345264" y="5336126"/>
            <a:ext cx="583699" cy="71056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d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107264" y="5437726"/>
            <a:ext cx="2157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smtClean="0"/>
              <a:t>Ctrl+ </a:t>
            </a:r>
            <a:r>
              <a:rPr lang="en-US" altLang="en-US" sz="3600" b="1" dirty="0"/>
              <a:t>Z</a:t>
            </a:r>
          </a:p>
        </p:txBody>
      </p:sp>
      <p:pic>
        <p:nvPicPr>
          <p:cNvPr id="16" name="Picture 26" descr="Sair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12" y="4312243"/>
            <a:ext cx="1712563" cy="14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17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0" grpId="0" animBg="1"/>
      <p:bldP spid="11" grpId="0" animBg="1"/>
      <p:bldP spid="12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PA_直接连接符 90">
            <a:extLst>
              <a:ext uri="{FF2B5EF4-FFF2-40B4-BE49-F238E27FC236}">
                <a16:creationId xmlns:a16="http://schemas.microsoft.com/office/drawing/2014/main" id="{E563B54A-76D5-44AF-9130-44AD47B8A17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15886" y="3475775"/>
            <a:ext cx="8291297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>
            <a:extLst>
              <a:ext uri="{FF2B5EF4-FFF2-40B4-BE49-F238E27FC236}">
                <a16:creationId xmlns:a16="http://schemas.microsoft.com/office/drawing/2014/main" id="{D7B7CFE0-8F74-4D40-B347-BFA6E69AF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64" y="4236827"/>
            <a:ext cx="1743607" cy="2688569"/>
          </a:xfrm>
          <a:prstGeom prst="rect">
            <a:avLst/>
          </a:prstGeom>
        </p:spPr>
      </p:pic>
      <p:sp>
        <p:nvSpPr>
          <p:cNvPr id="30" name="TextBox 26">
            <a:extLst>
              <a:ext uri="{FF2B5EF4-FFF2-40B4-BE49-F238E27FC236}">
                <a16:creationId xmlns:a16="http://schemas.microsoft.com/office/drawing/2014/main" id="{E5565EFF-784E-4143-93E7-5B9EF2C133B1}"/>
              </a:ext>
            </a:extLst>
          </p:cNvPr>
          <p:cNvSpPr txBox="1"/>
          <p:nvPr/>
        </p:nvSpPr>
        <p:spPr>
          <a:xfrm>
            <a:off x="2565344" y="1062343"/>
            <a:ext cx="4965396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TIN HỌC LỚP 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4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7" name="TextBox 33">
            <a:extLst>
              <a:ext uri="{FF2B5EF4-FFF2-40B4-BE49-F238E27FC236}">
                <a16:creationId xmlns:a16="http://schemas.microsoft.com/office/drawing/2014/main" id="{F46EBE4B-7F3B-40BA-B448-DD8563431909}"/>
              </a:ext>
            </a:extLst>
          </p:cNvPr>
          <p:cNvSpPr txBox="1"/>
          <p:nvPr/>
        </p:nvSpPr>
        <p:spPr>
          <a:xfrm>
            <a:off x="2166657" y="1975895"/>
            <a:ext cx="785868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 ơn các em đã theo dõi bài giảng.</a:t>
            </a:r>
          </a:p>
          <a:p>
            <a:pPr algn="ctr"/>
            <a:r>
              <a:rPr lang="en-US" altLang="zh-CN"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Hẹn gặp lại các em vào buổi học sau!</a:t>
            </a:r>
            <a:endParaRPr lang="zh-CN" altLang="en-US" sz="36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6D32158-C7C2-4E0A-8EDF-11CDD418B888}"/>
              </a:ext>
            </a:extLst>
          </p:cNvPr>
          <p:cNvCxnSpPr>
            <a:cxnSpLocks/>
          </p:cNvCxnSpPr>
          <p:nvPr/>
        </p:nvCxnSpPr>
        <p:spPr>
          <a:xfrm>
            <a:off x="6693295" y="1537366"/>
            <a:ext cx="3513888" cy="0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27EDA4-0A1C-468E-8AEB-524A92C0D499}"/>
              </a:ext>
            </a:extLst>
          </p:cNvPr>
          <p:cNvCxnSpPr>
            <a:cxnSpLocks/>
          </p:cNvCxnSpPr>
          <p:nvPr/>
        </p:nvCxnSpPr>
        <p:spPr>
          <a:xfrm>
            <a:off x="10208873" y="1537366"/>
            <a:ext cx="0" cy="1926532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12D7811-1528-45BA-A67F-5B553EDABA5C}"/>
              </a:ext>
            </a:extLst>
          </p:cNvPr>
          <p:cNvCxnSpPr>
            <a:cxnSpLocks/>
          </p:cNvCxnSpPr>
          <p:nvPr/>
        </p:nvCxnSpPr>
        <p:spPr>
          <a:xfrm>
            <a:off x="1915886" y="1689603"/>
            <a:ext cx="0" cy="1774295"/>
          </a:xfrm>
          <a:prstGeom prst="line">
            <a:avLst/>
          </a:prstGeom>
          <a:ln w="19050"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片 71">
            <a:extLst>
              <a:ext uri="{FF2B5EF4-FFF2-40B4-BE49-F238E27FC236}">
                <a16:creationId xmlns:a16="http://schemas.microsoft.com/office/drawing/2014/main" id="{850A5876-3BA9-4032-8245-0ED5D0708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7173" y="3472290"/>
            <a:ext cx="3456732" cy="3865199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A2194861-2222-4D37-9B9B-DA1A254D7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82" y="4321187"/>
            <a:ext cx="1463167" cy="2822693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5FC71F64-3410-42A9-9E39-E27125364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405" y="3980458"/>
            <a:ext cx="1639966" cy="3164098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B67111E5-442F-4BB3-991F-4282255F3A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0713" y="4462795"/>
            <a:ext cx="1743607" cy="2682472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58E96149-7108-426E-AFF5-2E663D5FB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230" y="4565929"/>
            <a:ext cx="2182557" cy="2243522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FD36772-EA3B-4D1A-81FF-32149C6DA4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9363" y="4394495"/>
            <a:ext cx="1548518" cy="2767824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76FA5E7-F07A-43BF-BDC4-E590B27671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1151" y="6064329"/>
            <a:ext cx="737680" cy="75597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E894F360-A9F0-4A42-80D8-3D9FFE35D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565" y="6145952"/>
            <a:ext cx="597460" cy="1054699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573CC78A-1868-4003-9BAB-23A2A99A48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8653" y="5449395"/>
            <a:ext cx="676715" cy="1682642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CE5CD477-71C6-4665-9EDE-6D2F17F98C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8056" y="5661773"/>
            <a:ext cx="609653" cy="1524132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58992810-63D7-49DD-A8BD-9D01A1A262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40342" y="6076357"/>
            <a:ext cx="731583" cy="755970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563B4DB3-D2BA-425E-98E8-5DF204D9EF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903" y="5322950"/>
            <a:ext cx="676715" cy="1682642"/>
          </a:xfrm>
          <a:prstGeom prst="rect">
            <a:avLst/>
          </a:prstGeom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id="{F8DDBB8E-C196-48CE-B0CD-E27BB50E76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9235" y="5688003"/>
            <a:ext cx="1268078" cy="1542422"/>
          </a:xfrm>
          <a:prstGeom prst="rect">
            <a:avLst/>
          </a:prstGeom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id="{51FF7851-CDDA-473D-88C3-17B78A88CA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96366" y="3460495"/>
            <a:ext cx="3456732" cy="3865199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1CFE319A-FCDD-47D0-AC3C-44B7D3764D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565" y="2985355"/>
            <a:ext cx="1353429" cy="426757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4F6E7E33-6BAC-43A3-ACD9-A22B8B77B07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0907" y="614336"/>
            <a:ext cx="1164437" cy="1201016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9EA91EAB-2198-4BCD-A454-68512A1A49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30495" y="2876499"/>
            <a:ext cx="135342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46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/>
          <p:nvPr/>
        </p:nvSpPr>
        <p:spPr>
          <a:xfrm>
            <a:off x="966577" y="1892830"/>
            <a:ext cx="2495374" cy="3360373"/>
          </a:xfrm>
          <a:prstGeom prst="rect">
            <a:avLst/>
          </a:prstGeom>
          <a:solidFill>
            <a:srgbClr val="43756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0" tIns="60904" rIns="121810" bIns="60904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757607" y="574244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KHỞI ĐỘNG</a:t>
            </a:r>
            <a:endParaRPr lang="zh-CN" altLang="en-US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352" y="1609233"/>
            <a:ext cx="7096667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algn="just"/>
            <a:r>
              <a:rPr lang="vi-VN" altLang="zh-CN" sz="3600" b="1" dirty="0">
                <a:solidFill>
                  <a:srgbClr val="002060"/>
                </a:solidFill>
                <a:ea typeface="+mj-ea"/>
              </a:rPr>
              <a:t>Để viết chữ lên hình vẽ, em thực hiện mấy bước? Kể tên.</a:t>
            </a: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5" y="1227331"/>
            <a:ext cx="1292464" cy="4078577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3931476-814C-48D0-BAE1-6D1F99479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9" r="34015"/>
          <a:stretch/>
        </p:blipFill>
        <p:spPr>
          <a:xfrm>
            <a:off x="133867" y="2642683"/>
            <a:ext cx="949865" cy="2704579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90" y="3830592"/>
            <a:ext cx="1213209" cy="1469263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BDB516B9-1202-41C3-9F44-B704DA7E9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135" y="4216829"/>
            <a:ext cx="573074" cy="1012024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5410D8D4-DEC0-44F1-B477-D07B1D957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239" y="3550464"/>
            <a:ext cx="2085013" cy="2139881"/>
          </a:xfrm>
          <a:prstGeom prst="rect">
            <a:avLst/>
          </a:prstGeom>
        </p:spPr>
      </p:pic>
      <p:pic>
        <p:nvPicPr>
          <p:cNvPr id="12" name="图片 52">
            <a:extLst>
              <a:ext uri="{FF2B5EF4-FFF2-40B4-BE49-F238E27FC236}">
                <a16:creationId xmlns:a16="http://schemas.microsoft.com/office/drawing/2014/main" id="{A30F666A-2E74-44FC-ABBC-F48D5871F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9" r="34015"/>
          <a:stretch/>
        </p:blipFill>
        <p:spPr>
          <a:xfrm flipH="1">
            <a:off x="3338136" y="2620212"/>
            <a:ext cx="949865" cy="2704579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38283E1B-8855-4D4A-BFB1-08F4BCC57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1576362"/>
            <a:ext cx="910724" cy="1038770"/>
          </a:xfrm>
          <a:prstGeom prst="rect">
            <a:avLst/>
          </a:prstGeom>
        </p:spPr>
      </p:pic>
      <p:pic>
        <p:nvPicPr>
          <p:cNvPr id="14" name="图片 56">
            <a:extLst>
              <a:ext uri="{FF2B5EF4-FFF2-40B4-BE49-F238E27FC236}">
                <a16:creationId xmlns:a16="http://schemas.microsoft.com/office/drawing/2014/main" id="{EAABC09F-AF77-467F-A546-D3DF3460B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3" b="98864" l="0" r="99634">
                        <a14:foregroundMark x1="29670" y1="7576" x2="99634" y2="7576"/>
                        <a14:foregroundMark x1="39194" y1="2273" x2="61538" y2="2273"/>
                        <a14:foregroundMark x1="9158" y1="31439" x2="366" y2="66288"/>
                        <a14:foregroundMark x1="40659" y1="90909" x2="44689" y2="95076"/>
                        <a14:backgroundMark x1="58974" y1="98106" x2="58974" y2="98106"/>
                        <a14:backgroundMark x1="77656" y1="99621" x2="77656" y2="99621"/>
                        <a14:backgroundMark x1="79121" y1="96970" x2="79121" y2="96970"/>
                        <a14:backgroundMark x1="78755" y1="96970" x2="74359" y2="98864"/>
                        <a14:backgroundMark x1="80952" y1="97727" x2="71795" y2="99621"/>
                        <a14:backgroundMark x1="52015" y1="77652" x2="52015" y2="77652"/>
                        <a14:backgroundMark x1="55678" y1="90152" x2="55678" y2="90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 flipV="1">
            <a:off x="3657628" y="2952127"/>
            <a:ext cx="916558" cy="8578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88001" y="2873097"/>
            <a:ext cx="7769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 smtClean="0">
                <a:latin typeface="+mj-lt"/>
                <a:cs typeface="Times New Roman" panose="02020603050405020304" pitchFamily="18" charset="0"/>
              </a:rPr>
              <a:t>Bước 1: Chọn       trong thẻ </a:t>
            </a:r>
            <a:r>
              <a:rPr lang="vi-VN" altLang="en-US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Home</a:t>
            </a:r>
            <a:endParaRPr lang="vi-VN" altLang="en-US" sz="32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vi-VN" altLang="en-US" sz="3200" b="1" dirty="0" smtClean="0">
                <a:latin typeface="+mj-lt"/>
                <a:cs typeface="Times New Roman" panose="02020603050405020304" pitchFamily="18" charset="0"/>
              </a:rPr>
              <a:t>Bước 2: Di chuyển con trỏ đến vị trí cần viết, nháy chuột.</a:t>
            </a:r>
          </a:p>
          <a:p>
            <a:r>
              <a:rPr lang="vi-VN" altLang="en-US" sz="3200" b="1" dirty="0" smtClean="0">
                <a:latin typeface="+mj-lt"/>
                <a:cs typeface="Times New Roman" panose="02020603050405020304" pitchFamily="18" charset="0"/>
              </a:rPr>
              <a:t>Bước 3: Chọn cỡ chữ, màu chữ, phông chữ.</a:t>
            </a:r>
          </a:p>
          <a:p>
            <a:r>
              <a:rPr lang="vi-VN" altLang="en-US" sz="3200" b="1" dirty="0" smtClean="0">
                <a:latin typeface="+mj-lt"/>
                <a:cs typeface="Times New Roman" panose="02020603050405020304" pitchFamily="18" charset="0"/>
              </a:rPr>
              <a:t>Bước 4: Gõ nội dung lên hình vẽ rồi nhấn Enter.</a:t>
            </a:r>
            <a:endParaRPr lang="vi-VN" alt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9727" y="2978944"/>
            <a:ext cx="441487" cy="368690"/>
          </a:xfrm>
          <a:prstGeom prst="rect">
            <a:avLst/>
          </a:prstGeom>
          <a:solidFill>
            <a:srgbClr val="D1F2EE"/>
          </a:solidFill>
          <a:ln>
            <a:solidFill>
              <a:srgbClr val="D1F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1296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296" y="1097963"/>
            <a:ext cx="4116461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MỤC TIÊU</a:t>
            </a:r>
            <a:endParaRPr lang="zh-CN" altLang="en-US" sz="4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5179" y="2407430"/>
            <a:ext cx="97881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+mj-lt"/>
              </a:rPr>
              <a:t>Biết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chức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năng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của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một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số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nút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lệnh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trong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thẻ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5178" y="3853980"/>
            <a:ext cx="8904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+mj-lt"/>
                <a:cs typeface="Times New Roman" panose="02020603050405020304" pitchFamily="18" charset="0"/>
              </a:rPr>
              <a:t>kích</a:t>
            </a:r>
            <a:r>
              <a:rPr lang="en-US" alt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+mj-lt"/>
                <a:cs typeface="Times New Roman" panose="02020603050405020304" pitchFamily="18" charset="0"/>
              </a:rPr>
              <a:t>thước</a:t>
            </a:r>
            <a:r>
              <a:rPr lang="en-US" alt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altLang="en-US" sz="4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+mj-lt"/>
                <a:cs typeface="Times New Roman" panose="02020603050405020304" pitchFamily="18" charset="0"/>
              </a:rPr>
              <a:t>vẽ</a:t>
            </a:r>
            <a:endParaRPr lang="en-US" altLang="en-US" sz="4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431" y="2479733"/>
            <a:ext cx="719747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349" y="3871998"/>
            <a:ext cx="71974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9AD5D20E-C695-4AE4-BC98-D1D43867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86819" y="2779423"/>
            <a:ext cx="1405180" cy="4078577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DC03635B-9FB1-4062-A779-42DC686FB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59877" y="5163447"/>
            <a:ext cx="1213209" cy="1469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28" y="163537"/>
            <a:ext cx="2203343" cy="16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41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PA_组合 13">
            <a:extLst>
              <a:ext uri="{FF2B5EF4-FFF2-40B4-BE49-F238E27FC236}">
                <a16:creationId xmlns:a16="http://schemas.microsoft.com/office/drawing/2014/main" id="{88CAC055-4035-4CA8-935F-26F30E620AD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37689" y="-312191"/>
            <a:ext cx="3309940" cy="3259140"/>
            <a:chOff x="1725122" y="-317738"/>
            <a:chExt cx="3309940" cy="3259140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D292453D-DEAD-4DC5-9EE0-02AA1CADA77D}"/>
                </a:ext>
              </a:extLst>
            </p:cNvPr>
            <p:cNvSpPr/>
            <p:nvPr/>
          </p:nvSpPr>
          <p:spPr>
            <a:xfrm>
              <a:off x="1725122" y="-317738"/>
              <a:ext cx="3309940" cy="3259140"/>
            </a:xfrm>
            <a:custGeom>
              <a:avLst/>
              <a:gdLst/>
              <a:ahLst/>
              <a:cxnLst/>
              <a:rect l="0" t="0" r="0" b="0"/>
              <a:pathLst>
                <a:path w="3309940" h="3259140">
                  <a:moveTo>
                    <a:pt x="0" y="0"/>
                  </a:moveTo>
                  <a:lnTo>
                    <a:pt x="3309939" y="0"/>
                  </a:lnTo>
                  <a:lnTo>
                    <a:pt x="3309939" y="3259139"/>
                  </a:lnTo>
                  <a:lnTo>
                    <a:pt x="0" y="32591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_矩形 14"/>
            <p:cNvSpPr/>
            <p:nvPr>
              <p:custDataLst>
                <p:tags r:id="rId5"/>
              </p:custDataLst>
            </p:nvPr>
          </p:nvSpPr>
          <p:spPr>
            <a:xfrm>
              <a:off x="3350723" y="1257063"/>
              <a:ext cx="1684339" cy="1684339"/>
            </a:xfrm>
            <a:prstGeom prst="rect">
              <a:avLst/>
            </a:prstGeom>
            <a:noFill/>
            <a:ln>
              <a:solidFill>
                <a:srgbClr val="E394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PA_组合 31">
            <a:extLst>
              <a:ext uri="{FF2B5EF4-FFF2-40B4-BE49-F238E27FC236}">
                <a16:creationId xmlns:a16="http://schemas.microsoft.com/office/drawing/2014/main" id="{8144AE70-0079-4E63-9335-70C1E086506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60080" y="1389949"/>
            <a:ext cx="3411540" cy="3335340"/>
            <a:chOff x="3850138" y="1501577"/>
            <a:chExt cx="3411540" cy="3335340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C976FAA1-ED42-4473-9D8A-D2901CF8CFDD}"/>
                </a:ext>
              </a:extLst>
            </p:cNvPr>
            <p:cNvSpPr/>
            <p:nvPr/>
          </p:nvSpPr>
          <p:spPr>
            <a:xfrm>
              <a:off x="3850138" y="1501577"/>
              <a:ext cx="3411540" cy="3335340"/>
            </a:xfrm>
            <a:custGeom>
              <a:avLst/>
              <a:gdLst/>
              <a:ahLst/>
              <a:cxnLst/>
              <a:rect l="0" t="0" r="0" b="0"/>
              <a:pathLst>
                <a:path w="3411540" h="3335340">
                  <a:moveTo>
                    <a:pt x="0" y="0"/>
                  </a:moveTo>
                  <a:lnTo>
                    <a:pt x="3411539" y="0"/>
                  </a:lnTo>
                  <a:lnTo>
                    <a:pt x="3411539" y="3335339"/>
                  </a:lnTo>
                  <a:lnTo>
                    <a:pt x="0" y="333533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PA_矩形 2"/>
            <p:cNvSpPr/>
            <p:nvPr>
              <p:custDataLst>
                <p:tags r:id="rId4"/>
              </p:custDataLst>
            </p:nvPr>
          </p:nvSpPr>
          <p:spPr>
            <a:xfrm>
              <a:off x="3850138" y="1501577"/>
              <a:ext cx="1684339" cy="1684339"/>
            </a:xfrm>
            <a:prstGeom prst="rect">
              <a:avLst/>
            </a:prstGeom>
            <a:solidFill>
              <a:srgbClr val="E394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0" tIns="45693" rIns="91390" bIns="45693" spcCol="0"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36696" y="261381"/>
            <a:ext cx="11518614" cy="6335238"/>
          </a:xfrm>
          <a:prstGeom prst="rect">
            <a:avLst/>
          </a:prstGeom>
          <a:noFill/>
          <a:ln>
            <a:solidFill>
              <a:srgbClr val="4375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1" tIns="45677" rIns="91361" bIns="45677"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61293" y="1571197"/>
            <a:ext cx="1662612" cy="1446495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00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A</a:t>
            </a:r>
            <a:r>
              <a:rPr lang="en-US" altLang="zh-CN" sz="8800" b="1" dirty="0" smtClean="0">
                <a:solidFill>
                  <a:srgbClr val="FF0000"/>
                </a:solidFill>
                <a:latin typeface="方正隶书简体" panose="02010601030101010101" pitchFamily="2" charset="-122"/>
                <a:ea typeface="方正隶书简体" panose="02010601030101010101" pitchFamily="2" charset="-122"/>
              </a:rPr>
              <a:t>.</a:t>
            </a:r>
            <a:endParaRPr lang="zh-CN" altLang="en-US" sz="8800" b="1" dirty="0">
              <a:solidFill>
                <a:srgbClr val="FF0000"/>
              </a:solidFill>
              <a:latin typeface="方正隶书简体" panose="02010601030101010101" pitchFamily="2" charset="-122"/>
              <a:ea typeface="方正隶书简体" panose="02010601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162" y="1882721"/>
            <a:ext cx="8316891" cy="769387"/>
          </a:xfrm>
          <a:prstGeom prst="rect">
            <a:avLst/>
          </a:prstGeom>
          <a:noFill/>
        </p:spPr>
        <p:txBody>
          <a:bodyPr wrap="square" lIns="91390" tIns="45693" rIns="91390" bIns="45693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HOẠT ĐỘNG </a:t>
            </a:r>
            <a:r>
              <a:rPr lang="en-US" altLang="zh-CN" sz="4400" b="1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CƠ BẢN</a:t>
            </a:r>
            <a:endParaRPr lang="zh-CN" altLang="en-US" sz="4400" b="1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781C4D8-6ED3-4062-8546-09647AA1D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6408" y="2912238"/>
            <a:ext cx="13765961" cy="426147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9A2CD35-9912-4482-9596-4A472369BE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642" y="660077"/>
            <a:ext cx="103031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1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193" y="167859"/>
            <a:ext cx="676385" cy="822718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45560" y="710542"/>
            <a:ext cx="6408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Quan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sát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thao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tác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thầy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altLang="en-US" sz="2400" b="1" i="1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8" descr="New Picture (8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40" y="1953699"/>
            <a:ext cx="7095220" cy="490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3781584" y="1485887"/>
            <a:ext cx="2977854" cy="1003003"/>
          </a:xfrm>
          <a:prstGeom prst="line">
            <a:avLst/>
          </a:prstGeom>
          <a:ln w="44450">
            <a:solidFill>
              <a:schemeClr val="accent4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atin typeface="+mj-lt"/>
            </a:endParaRP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>
            <a:off x="2612813" y="1725779"/>
            <a:ext cx="656085" cy="549582"/>
          </a:xfrm>
          <a:prstGeom prst="line">
            <a:avLst/>
          </a:prstGeom>
          <a:ln w="41275"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9840" y="255345"/>
            <a:ext cx="3254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thẻ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View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759439" y="1198296"/>
            <a:ext cx="5315919" cy="473622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Đánh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dấu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>
                <a:solidFill>
                  <a:srgbClr val="FF0000"/>
                </a:solidFill>
                <a:cs typeface="Times New Roman" pitchFamily="18" charset="0"/>
              </a:rPr>
              <a:t>Ruler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để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thể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hiện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thước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đo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trên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bg1"/>
                </a:solidFill>
                <a:cs typeface="Times New Roman" pitchFamily="18" charset="0"/>
              </a:rPr>
              <a:t>trang</a:t>
            </a:r>
            <a:r>
              <a:rPr lang="en-US" altLang="vi-VN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solidFill>
                  <a:schemeClr val="bg1"/>
                </a:solidFill>
                <a:cs typeface="Times New Roman" pitchFamily="18" charset="0"/>
              </a:rPr>
              <a:t>vẽ</a:t>
            </a:r>
            <a:endParaRPr lang="en-US" altLang="vi-VN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307170" y="1300237"/>
            <a:ext cx="2316276" cy="473622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Nháy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chọn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thẻ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>
                <a:solidFill>
                  <a:srgbClr val="FF0000"/>
                </a:solidFill>
                <a:cs typeface="Times New Roman" pitchFamily="18" charset="0"/>
              </a:rPr>
              <a:t>VIEW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7368363" y="2360428"/>
            <a:ext cx="4706995" cy="435936"/>
          </a:xfrm>
          <a:prstGeom prst="flowChartAlternateProcess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Đánh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dấu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smtClean="0">
                <a:solidFill>
                  <a:srgbClr val="FF0000"/>
                </a:solidFill>
                <a:cs typeface="Times New Roman" pitchFamily="18" charset="0"/>
              </a:rPr>
              <a:t>Gridlines</a:t>
            </a:r>
            <a:r>
              <a:rPr lang="en-US" altLang="vi-VN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để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hiện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lưới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trên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trang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vẽ</a:t>
            </a:r>
            <a:r>
              <a:rPr lang="en-US" altLang="vi-VN" b="1" i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altLang="vi-VN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H="1">
            <a:off x="4593265" y="2594344"/>
            <a:ext cx="2775098" cy="74386"/>
          </a:xfrm>
          <a:prstGeom prst="line">
            <a:avLst/>
          </a:prstGeom>
          <a:ln w="44450">
            <a:solidFill>
              <a:srgbClr val="0070C0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atin typeface="+mj-lt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8814389" y="3934047"/>
            <a:ext cx="3074084" cy="935665"/>
          </a:xfrm>
          <a:prstGeom prst="flowChartAlternateProcess">
            <a:avLst/>
          </a:prstGeom>
          <a:solidFill>
            <a:srgbClr val="68A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Đánh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dấu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>
                <a:solidFill>
                  <a:srgbClr val="FF0000"/>
                </a:solidFill>
                <a:cs typeface="Times New Roman" pitchFamily="18" charset="0"/>
              </a:rPr>
              <a:t>status bar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để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hiện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thông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tin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bức</a:t>
            </a:r>
            <a:r>
              <a:rPr lang="en-US" altLang="vi-VN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vi-VN" b="1" i="1" dirty="0" err="1">
                <a:solidFill>
                  <a:schemeClr val="tx1"/>
                </a:solidFill>
                <a:cs typeface="Times New Roman" pitchFamily="18" charset="0"/>
              </a:rPr>
              <a:t>tranh</a:t>
            </a:r>
            <a:r>
              <a:rPr lang="en-US" altLang="vi-VN" b="1" i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altLang="vi-VN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flipH="1" flipV="1">
            <a:off x="4784651" y="2895619"/>
            <a:ext cx="4040371" cy="1516892"/>
          </a:xfrm>
          <a:prstGeom prst="line">
            <a:avLst/>
          </a:prstGeom>
          <a:ln w="44450">
            <a:solidFill>
              <a:schemeClr val="accent4">
                <a:lumMod val="75000"/>
              </a:schemeClr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34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40" grpId="0" animBg="1"/>
      <p:bldP spid="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115" y="1050845"/>
            <a:ext cx="11108835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Trao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mẫu</a:t>
            </a:r>
            <a:endParaRPr lang="en-US" sz="2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139BC8B-5FED-4FA6-B5B3-CDDA0903F35B}"/>
              </a:ext>
            </a:extLst>
          </p:cNvPr>
          <p:cNvSpPr txBox="1"/>
          <p:nvPr/>
        </p:nvSpPr>
        <p:spPr>
          <a:xfrm>
            <a:off x="331616" y="463787"/>
            <a:ext cx="760048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dirty="0">
                <a:latin typeface="+mj-lt"/>
                <a:ea typeface="微软雅黑" panose="020B0503020204020204" pitchFamily="34" charset="-122"/>
                <a:cs typeface="Arial" pitchFamily="34" charset="0"/>
              </a:rPr>
              <a:t>2. </a:t>
            </a:r>
            <a:r>
              <a:rPr lang="en-US" altLang="en-US" sz="3600" b="1" dirty="0" err="1">
                <a:latin typeface="+mj-lt"/>
                <a:cs typeface="Times New Roman" panose="02020603050405020304" pitchFamily="18" charset="0"/>
              </a:rPr>
              <a:t>Thay</a:t>
            </a:r>
            <a:r>
              <a:rPr lang="en-US" alt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alt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anose="02020603050405020304" pitchFamily="18" charset="0"/>
              </a:rPr>
              <a:t>kích</a:t>
            </a:r>
            <a:r>
              <a:rPr lang="en-US" alt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anose="02020603050405020304" pitchFamily="18" charset="0"/>
              </a:rPr>
              <a:t>thước</a:t>
            </a:r>
            <a:r>
              <a:rPr lang="en-US" alt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j-lt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+mj-lt"/>
                <a:cs typeface="Times New Roman" panose="02020603050405020304" pitchFamily="18" charset="0"/>
              </a:rPr>
              <a:t>vẽ</a:t>
            </a:r>
            <a:endParaRPr lang="en-US" alt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Picture 1" descr="New Picture (81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" b="8568"/>
          <a:stretch>
            <a:fillRect/>
          </a:stretch>
        </p:blipFill>
        <p:spPr bwMode="auto">
          <a:xfrm>
            <a:off x="683115" y="1651759"/>
            <a:ext cx="7343242" cy="47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298581" y="1863561"/>
            <a:ext cx="2797933" cy="4565400"/>
          </a:xfrm>
          <a:prstGeom prst="roundRect">
            <a:avLst/>
          </a:prstGeom>
          <a:solidFill>
            <a:srgbClr val="E39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Ở hình bên, phần dư thừa của trang giấy vẽ quá nhiều, em cần điều chỉnh để trang giấy vẽ vừa đủ chứa ngôi </a:t>
            </a:r>
            <a:r>
              <a:rPr lang="vi-VN" sz="3200" dirty="0" smtClean="0"/>
              <a:t>nhà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551292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4593" y="479961"/>
            <a:ext cx="579808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THẢO LUẬN NHÓM</a:t>
            </a:r>
            <a:endParaRPr lang="en-US" sz="4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8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4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pic>
        <p:nvPicPr>
          <p:cNvPr id="16" name="Picture 1" descr="New Picture (81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4" b="8568"/>
          <a:stretch>
            <a:fillRect/>
          </a:stretch>
        </p:blipFill>
        <p:spPr bwMode="auto">
          <a:xfrm>
            <a:off x="984433" y="1575822"/>
            <a:ext cx="9999760" cy="49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136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556" y="2234984"/>
            <a:ext cx="105759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Bước 1: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Di chuyển con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trỏ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chuột tới vị trí ô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vuông,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góc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phải phía dưới trang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vẽ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 con trỏ chuột chuyển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thành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mũi tên hai chiều. </a:t>
            </a:r>
            <a:endParaRPr lang="en-US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Bước 2: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Nhấn giữ nút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trái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chuột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kéo trang vẽ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đủ 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chứa ngôi nhà như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bên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endParaRPr lang="vi-VN" sz="2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698" y="68602"/>
            <a:ext cx="676385" cy="822718"/>
          </a:xfrm>
          <a:prstGeom prst="rect">
            <a:avLst/>
          </a:prstGeom>
        </p:spPr>
      </p:pic>
      <p:cxnSp>
        <p:nvCxnSpPr>
          <p:cNvPr id="7" name="PA_直接连接符 4">
            <a:extLst>
              <a:ext uri="{FF2B5EF4-FFF2-40B4-BE49-F238E27FC236}">
                <a16:creationId xmlns:a16="http://schemas.microsoft.com/office/drawing/2014/main" id="{C1901D69-1DBC-4EE8-BF75-2A0DBC560ACF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1782424" y="979638"/>
            <a:ext cx="9526" cy="507151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6">
            <a:extLst>
              <a:ext uri="{FF2B5EF4-FFF2-40B4-BE49-F238E27FC236}">
                <a16:creationId xmlns:a16="http://schemas.microsoft.com/office/drawing/2014/main" id="{73506BC0-7AF8-46A4-85FA-F3DBC5DE675F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410890" y="979638"/>
            <a:ext cx="0" cy="4579333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2">
            <a:extLst>
              <a:ext uri="{FF2B5EF4-FFF2-40B4-BE49-F238E27FC236}">
                <a16:creationId xmlns:a16="http://schemas.microsoft.com/office/drawing/2014/main" id="{32F369D3-EF25-42CD-9C92-ED7909806D5E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749083" y="6604000"/>
            <a:ext cx="10470460" cy="0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A_直接连接符 2">
            <a:extLst>
              <a:ext uri="{FF2B5EF4-FFF2-40B4-BE49-F238E27FC236}">
                <a16:creationId xmlns:a16="http://schemas.microsoft.com/office/drawing/2014/main" id="{1348B7B1-5EC4-45B5-A674-F2E94F8D2886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99883" y="358041"/>
            <a:ext cx="10356956" cy="21591"/>
          </a:xfrm>
          <a:prstGeom prst="line">
            <a:avLst/>
          </a:prstGeom>
          <a:ln>
            <a:solidFill>
              <a:srgbClr val="4375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344074" y="68602"/>
            <a:ext cx="676385" cy="822718"/>
          </a:xfrm>
          <a:prstGeom prst="rect">
            <a:avLst/>
          </a:prstGeom>
        </p:spPr>
      </p:pic>
      <p:pic>
        <p:nvPicPr>
          <p:cNvPr id="12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1702" y="5796786"/>
            <a:ext cx="676385" cy="822718"/>
          </a:xfrm>
          <a:prstGeom prst="rect">
            <a:avLst/>
          </a:prstGeom>
        </p:spPr>
      </p:pic>
      <p:pic>
        <p:nvPicPr>
          <p:cNvPr id="13" name="PA_图片 49">
            <a:extLst>
              <a:ext uri="{FF2B5EF4-FFF2-40B4-BE49-F238E27FC236}">
                <a16:creationId xmlns:a16="http://schemas.microsoft.com/office/drawing/2014/main" id="{307E62FA-9C4D-40FA-9BEA-74106901A59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06039" y="5796786"/>
            <a:ext cx="676385" cy="82271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139BC8B-5FED-4FA6-B5B3-CDDA0903F35B}"/>
              </a:ext>
            </a:extLst>
          </p:cNvPr>
          <p:cNvSpPr txBox="1"/>
          <p:nvPr/>
        </p:nvSpPr>
        <p:spPr>
          <a:xfrm>
            <a:off x="410890" y="785698"/>
            <a:ext cx="10933184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vi-VN" altLang="zh-CN" sz="2800" b="1" dirty="0"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b. Thực hiện điều chỉnh trang giấy vẽ vừa đủ để chứa ngôi nhà như sau:</a:t>
            </a:r>
          </a:p>
        </p:txBody>
      </p:sp>
    </p:spTree>
    <p:extLst>
      <p:ext uri="{BB962C8B-B14F-4D97-AF65-F5344CB8AC3E}">
        <p14:creationId xmlns:p14="http://schemas.microsoft.com/office/powerpoint/2010/main" val="4048022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唯美清新教师公开课PPT课件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11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2&quot;/&gt;&lt;property id=&quot;20307&quot; value=&quot;310&quot;/&gt;&lt;/object&gt;&lt;object type=&quot;3&quot; unique_id=&quot;10015&quot;&gt;&lt;property id=&quot;20148&quot; value=&quot;5&quot;/&gt;&lt;property id=&quot;20300&quot; value=&quot;Slide 14&quot;/&gt;&lt;property id=&quot;20307&quot; value=&quot;307&quot;/&gt;&lt;/object&gt;&lt;object type=&quot;3&quot; unique_id=&quot;10016&quot;&gt;&lt;property id=&quot;20148&quot; value=&quot;5&quot;/&gt;&lt;property id=&quot;20300&quot; value=&quot;Slide 15&quot;/&gt;&lt;property id=&quot;20307&quot; value=&quot;318&quot;/&gt;&lt;/object&gt;&lt;object type=&quot;3&quot; unique_id=&quot;10018&quot;&gt;&lt;property id=&quot;20148&quot; value=&quot;5&quot;/&gt;&lt;property id=&quot;20300&quot; value=&quot;Slide 17&quot;/&gt;&lt;property id=&quot;20307&quot; value=&quot;317&quot;/&gt;&lt;/object&gt;&lt;object type=&quot;3&quot; unique_id=&quot;10019&quot;&gt;&lt;property id=&quot;20148&quot; value=&quot;5&quot;/&gt;&lt;property id=&quot;20300&quot; value=&quot;Slide 18&quot;/&gt;&lt;property id=&quot;20307&quot; value=&quot;306&quot;/&gt;&lt;/object&gt;&lt;object type=&quot;3&quot; unique_id=&quot;10200&quot;&gt;&lt;property id=&quot;20148&quot; value=&quot;5&quot;/&gt;&lt;property id=&quot;20300&quot; value=&quot;Slide 4&quot;/&gt;&lt;property id=&quot;20307&quot; value=&quot;319&quot;/&gt;&lt;/object&gt;&lt;object type=&quot;3&quot; unique_id=&quot;10201&quot;&gt;&lt;property id=&quot;20148&quot; value=&quot;5&quot;/&gt;&lt;property id=&quot;20300&quot; value=&quot;Slide 6&quot;/&gt;&lt;property id=&quot;20307&quot; value=&quot;320&quot;/&gt;&lt;/object&gt;&lt;object type=&quot;3&quot; unique_id=&quot;10202&quot;&gt;&lt;property id=&quot;20148&quot; value=&quot;5&quot;/&gt;&lt;property id=&quot;20300&quot; value=&quot;Slide 5&quot;/&gt;&lt;property id=&quot;20307&quot; value=&quot;321&quot;/&gt;&lt;/object&gt;&lt;object type=&quot;3&quot; unique_id=&quot;10329&quot;&gt;&lt;property id=&quot;20148&quot; value=&quot;5&quot;/&gt;&lt;property id=&quot;20300&quot; value=&quot;Slide 7&quot;/&gt;&lt;property id=&quot;20307&quot; value=&quot;322&quot;/&gt;&lt;/object&gt;&lt;object type=&quot;3&quot; unique_id=&quot;10528&quot;&gt;&lt;property id=&quot;20148&quot; value=&quot;5&quot;/&gt;&lt;property id=&quot;20300&quot; value=&quot;Slide 8 - &amp;quot;CẤU TRÚC CÂU LỆNH LẶP&amp;quot;&quot;/&gt;&lt;property id=&quot;20307&quot; value=&quot;323&quot;/&gt;&lt;/object&gt;&lt;object type=&quot;3&quot; unique_id=&quot;10651&quot;&gt;&lt;property id=&quot;20148&quot; value=&quot;5&quot;/&gt;&lt;property id=&quot;20300&quot; value=&quot;Slide 11&quot;/&gt;&lt;property id=&quot;20307&quot; value=&quot;325&quot;/&gt;&lt;/object&gt;&lt;object type=&quot;3&quot; unique_id=&quot;10833&quot;&gt;&lt;property id=&quot;20148&quot; value=&quot;5&quot;/&gt;&lt;property id=&quot;20300&quot; value=&quot;Slide 13&quot;/&gt;&lt;property id=&quot;20307&quot; value=&quot;326&quot;/&gt;&lt;/object&gt;&lt;object type=&quot;3&quot; unique_id=&quot;10834&quot;&gt;&lt;property id=&quot;20148&quot; value=&quot;5&quot;/&gt;&lt;property id=&quot;20300&quot; value=&quot;Slide 16&quot;/&gt;&lt;property id=&quot;20307&quot; value=&quot;328&quot;/&gt;&lt;/object&gt;&lt;object type=&quot;3&quot; unique_id=&quot;10911&quot;&gt;&lt;property id=&quot;20148&quot; value=&quot;5&quot;/&gt;&lt;property id=&quot;20300&quot; value=&quot;Slide 9 - &amp;quot;CẤU TRÚC CÂU LỆNH CHỜ&amp;quot;&quot;/&gt;&lt;property id=&quot;20307&quot; value=&quot;32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24704"/>
      </a:accent1>
      <a:accent2>
        <a:srgbClr val="ADA221"/>
      </a:accent2>
      <a:accent3>
        <a:srgbClr val="BABA60"/>
      </a:accent3>
      <a:accent4>
        <a:srgbClr val="68AC7A"/>
      </a:accent4>
      <a:accent5>
        <a:srgbClr val="BBB5A6"/>
      </a:accent5>
      <a:accent6>
        <a:srgbClr val="8E846C"/>
      </a:accent6>
      <a:hlink>
        <a:srgbClr val="C24704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24704"/>
    </a:accent1>
    <a:accent2>
      <a:srgbClr val="ADA221"/>
    </a:accent2>
    <a:accent3>
      <a:srgbClr val="BABA60"/>
    </a:accent3>
    <a:accent4>
      <a:srgbClr val="68AC7A"/>
    </a:accent4>
    <a:accent5>
      <a:srgbClr val="BBB5A6"/>
    </a:accent5>
    <a:accent6>
      <a:srgbClr val="8E846C"/>
    </a:accent6>
    <a:hlink>
      <a:srgbClr val="C2470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1357</TotalTime>
  <Words>691</Words>
  <Application>Microsoft Office PowerPoint</Application>
  <PresentationFormat>Widescreen</PresentationFormat>
  <Paragraphs>78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微软雅黑</vt:lpstr>
      <vt:lpstr>Arial</vt:lpstr>
      <vt:lpstr>Calibri</vt:lpstr>
      <vt:lpstr>等线</vt:lpstr>
      <vt:lpstr>Tahoma</vt:lpstr>
      <vt:lpstr>Times New Roman</vt:lpstr>
      <vt:lpstr>方正隶书简体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唯美清新教师公开课PPT课件</dc:title>
  <dc:subject>9Slide.vn</dc:subject>
  <dc:creator>ADMIN</dc:creator>
  <dc:description>9Slide.vn</dc:description>
  <cp:lastModifiedBy>Tung</cp:lastModifiedBy>
  <cp:revision>331</cp:revision>
  <dcterms:created xsi:type="dcterms:W3CDTF">2017-05-15T08:47:20Z</dcterms:created>
  <dcterms:modified xsi:type="dcterms:W3CDTF">2021-10-26T13:25:14Z</dcterms:modified>
  <cp:category>9Slide.vn</cp:category>
</cp:coreProperties>
</file>