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7" r:id="rId2"/>
    <p:sldId id="269" r:id="rId3"/>
    <p:sldId id="278" r:id="rId4"/>
    <p:sldId id="256" r:id="rId5"/>
    <p:sldId id="280" r:id="rId6"/>
    <p:sldId id="272" r:id="rId7"/>
    <p:sldId id="281" r:id="rId8"/>
    <p:sldId id="267" r:id="rId9"/>
    <p:sldId id="274" r:id="rId10"/>
    <p:sldId id="261" r:id="rId11"/>
    <p:sldId id="263" r:id="rId12"/>
    <p:sldId id="264" r:id="rId13"/>
    <p:sldId id="282" r:id="rId14"/>
    <p:sldId id="279" r:id="rId15"/>
  </p:sldIdLst>
  <p:sldSz cx="12192000" cy="6858000"/>
  <p:notesSz cx="6858000" cy="91440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20D0"/>
    <a:srgbClr val="3B12AE"/>
    <a:srgbClr val="6600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004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986ED-551A-4CE7-A838-8559032071D0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F4437-0182-4D24-AA6F-1BC8EDF21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9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10A2E-6AD9-4F19-9FDA-4DD52FD7D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83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31402-2F43-4AAA-9DCD-DF7126F14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7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79485-9429-4DB3-995B-83FE18B8C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5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59467-BF35-4C61-993D-905985747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02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80400-8D22-4A35-93DE-C54E785D8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98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36EAA-5CE5-4567-8EC8-2F68D158E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6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30E17-2D90-4E1B-AD44-077B2B665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58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5F93-8766-433A-A511-13DBD6E9B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6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D48C9-C30E-439B-B6B1-DD993FDC7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87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D2B9E-8636-40E9-A833-C51540C2D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7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DC6C3-B927-4CB4-8258-17DF5C5F4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85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B56F372-3213-4DD8-BD7F-7C51FD5FC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637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33600" y="309034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B. HOẠT ĐỘNG THỰC HÀNH</a:t>
            </a:r>
          </a:p>
        </p:txBody>
      </p:sp>
      <p:sp>
        <p:nvSpPr>
          <p:cNvPr id="10" name="Content Placeholder 25"/>
          <p:cNvSpPr>
            <a:spLocks noGrp="1"/>
          </p:cNvSpPr>
          <p:nvPr>
            <p:ph idx="1"/>
          </p:nvPr>
        </p:nvSpPr>
        <p:spPr>
          <a:xfrm>
            <a:off x="1066800" y="1011082"/>
            <a:ext cx="10668000" cy="2362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HOCTAP,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con: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SOANTHAO, TRINHCHIEU, VE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HOCTAP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573575"/>
              </p:ext>
            </p:extLst>
          </p:nvPr>
        </p:nvGraphicFramePr>
        <p:xfrm>
          <a:off x="1676400" y="3429000"/>
          <a:ext cx="9144000" cy="27051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8800">
                <a:tc>
                  <a:txBody>
                    <a:bodyPr/>
                    <a:lstStyle/>
                    <a:p>
                      <a:endParaRPr lang="en-US" sz="3200" b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3200" b="0" baseline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3200" b="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tệp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sz="2800" baseline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a:t>SOANTHAO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a:t>VE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a:t>TRINHCHIEU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Picture 11" descr="Capturrrr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19600" y="3706616"/>
            <a:ext cx="1295400" cy="1502664"/>
          </a:xfrm>
          <a:prstGeom prst="rect">
            <a:avLst/>
          </a:prstGeom>
        </p:spPr>
      </p:pic>
      <p:pic>
        <p:nvPicPr>
          <p:cNvPr id="13" name="Picture 12" descr="Capturff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15401" y="3765491"/>
            <a:ext cx="1312713" cy="1445189"/>
          </a:xfrm>
          <a:prstGeom prst="rect">
            <a:avLst/>
          </a:prstGeom>
        </p:spPr>
      </p:pic>
      <p:pic>
        <p:nvPicPr>
          <p:cNvPr id="14" name="Picture 13" descr="Captur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3765491"/>
            <a:ext cx="1371600" cy="144378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26806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B. HOẠT ĐỘNG THỰC HÀNH</a:t>
            </a:r>
          </a:p>
        </p:txBody>
      </p:sp>
      <p:sp>
        <p:nvSpPr>
          <p:cNvPr id="16" name="Content Placeholder 25"/>
          <p:cNvSpPr>
            <a:spLocks noGrp="1"/>
          </p:cNvSpPr>
          <p:nvPr>
            <p:ph idx="1"/>
          </p:nvPr>
        </p:nvSpPr>
        <p:spPr>
          <a:xfrm>
            <a:off x="1046155" y="1141601"/>
            <a:ext cx="9338310" cy="16764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SOANTHAO, VE, TRINHCHIEU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Picture 16" descr="Capturrrr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133600" y="2512727"/>
            <a:ext cx="1936116" cy="2245895"/>
          </a:xfrm>
          <a:prstGeom prst="rect">
            <a:avLst/>
          </a:prstGeom>
        </p:spPr>
      </p:pic>
      <p:pic>
        <p:nvPicPr>
          <p:cNvPr id="18" name="Picture 17" descr="Capturff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21478" y="2512727"/>
            <a:ext cx="2041722" cy="2247768"/>
          </a:xfrm>
          <a:prstGeom prst="rect">
            <a:avLst/>
          </a:prstGeom>
        </p:spPr>
      </p:pic>
      <p:pic>
        <p:nvPicPr>
          <p:cNvPr id="19" name="Picture 18" descr="Captur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2526344"/>
            <a:ext cx="2133600" cy="224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38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52401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C. HOẠT </a:t>
            </a:r>
            <a:r>
              <a:rPr lang="en-US" sz="3600" b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ĐỘNG ỨNG DỤNG MỞ RỘNG</a:t>
            </a:r>
          </a:p>
        </p:txBody>
      </p:sp>
      <p:sp>
        <p:nvSpPr>
          <p:cNvPr id="8" name="Content Placeholder 25"/>
          <p:cNvSpPr>
            <a:spLocks noGrp="1"/>
          </p:cNvSpPr>
          <p:nvPr>
            <p:ph idx="1"/>
          </p:nvPr>
        </p:nvSpPr>
        <p:spPr>
          <a:xfrm>
            <a:off x="914400" y="1144045"/>
            <a:ext cx="10654145" cy="3048000"/>
          </a:xfrm>
        </p:spPr>
        <p:txBody>
          <a:bodyPr>
            <a:noAutofit/>
          </a:bodyPr>
          <a:lstStyle/>
          <a:p>
            <a:pPr marL="514350" indent="-514350" algn="just">
              <a:buAutoNum type="arabicPeriod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BaiSo1.docx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BaiSo2.docx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SOANTHAO</a:t>
            </a:r>
          </a:p>
          <a:p>
            <a:pPr marL="0" indent="0" algn="just">
              <a:buNone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BaiSo1.docx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BaiSo2.docx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BaiSo2.docx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BaiSo1.docx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 algn="just">
              <a:buNone/>
            </a:pPr>
            <a:r>
              <a:rPr lang="en-US" sz="2800" dirty="0"/>
              <a:t>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a.Nháy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Gioithieu.pptx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HOCTAP,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Ctrl + 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TRINHCHIEU,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Ctrl + V.</a:t>
            </a:r>
          </a:p>
          <a:p>
            <a:pPr marL="514350" indent="-514350" algn="just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a.</a:t>
            </a:r>
          </a:p>
          <a:p>
            <a:pPr marL="3143250" lvl="6" indent="-514350" algn="just">
              <a:buNone/>
            </a:pP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3172" y="4515242"/>
            <a:ext cx="1089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43250" lvl="6" indent="-514350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143250" lvl="6" indent="-514350"/>
            <a:r>
              <a:rPr lang="en-US" sz="28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Ctrl + C = Copy</a:t>
            </a:r>
          </a:p>
          <a:p>
            <a:pPr marL="3143250" lvl="6" indent="-514350"/>
            <a:r>
              <a:rPr lang="en-US" sz="28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Ctrl + V = Paste</a:t>
            </a:r>
          </a:p>
          <a:p>
            <a:pPr marL="514350" indent="-514350"/>
            <a:r>
              <a:rPr lang="en-US" sz="28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8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endParaRPr lang="en-US" sz="2800" dirty="0">
              <a:solidFill>
                <a:srgbClr val="3B12A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199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>
            <a:extLst>
              <a:ext uri="{FF2B5EF4-FFF2-40B4-BE49-F238E27FC236}">
                <a16:creationId xmlns:a16="http://schemas.microsoft.com/office/drawing/2014/main" id="{D19112DD-D961-4003-BB42-F8FE8899C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873489"/>
            <a:ext cx="1219836" cy="1835422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id="{49603DFF-4AF4-4C90-8CBD-9191308B6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3655" y="4648200"/>
            <a:ext cx="1241145" cy="1836326"/>
          </a:xfrm>
          <a:prstGeom prst="rect">
            <a:avLst/>
          </a:prstGeom>
        </p:spPr>
      </p:pic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A10154D4-177A-40AD-A207-755C7DB28890}"/>
              </a:ext>
            </a:extLst>
          </p:cNvPr>
          <p:cNvSpPr/>
          <p:nvPr/>
        </p:nvSpPr>
        <p:spPr>
          <a:xfrm>
            <a:off x="3581400" y="638295"/>
            <a:ext cx="5181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D36A87-2596-41FB-9766-8AF725D4FF22}"/>
              </a:ext>
            </a:extLst>
          </p:cNvPr>
          <p:cNvSpPr/>
          <p:nvPr/>
        </p:nvSpPr>
        <p:spPr>
          <a:xfrm>
            <a:off x="932463" y="1828800"/>
            <a:ext cx="11107137" cy="2958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32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(Copy)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(Rename),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(Delete)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32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199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E3D4D0-9931-4E67-AA21-2A7991DBC06E}"/>
              </a:ext>
            </a:extLst>
          </p:cNvPr>
          <p:cNvSpPr/>
          <p:nvPr/>
        </p:nvSpPr>
        <p:spPr>
          <a:xfrm>
            <a:off x="2362200" y="685800"/>
            <a:ext cx="8032968" cy="175432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Xin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chào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và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hẹn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gặp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lại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các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bạn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1829262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51351"/>
            <a:ext cx="88773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 1: em hãy nối cột A với ý đúng ở cột B</a:t>
            </a:r>
            <a:endParaRPr lang="vi-VN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79148" y="2367732"/>
            <a:ext cx="2743200" cy="331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Delete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Copy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Paste 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Rename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43981" y="2415707"/>
            <a:ext cx="2743200" cy="331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</a:pPr>
            <a:r>
              <a:rPr lang="en-US" sz="3600" dirty="0"/>
              <a:t>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 Dán</a:t>
            </a:r>
          </a:p>
          <a:p>
            <a:pPr marL="742950" indent="-742950">
              <a:lnSpc>
                <a:spcPct val="15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B.  Đổi tên</a:t>
            </a:r>
          </a:p>
          <a:p>
            <a:pPr marL="742950" indent="-742950">
              <a:lnSpc>
                <a:spcPct val="150000"/>
              </a:lnSpc>
              <a:buFontTx/>
              <a:buAutoNum type="alphaUcPeriod" startAt="3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Xóa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lnSpc>
                <a:spcPct val="150000"/>
              </a:lnSpc>
              <a:buAutoNum type="alphaUcPeriod" startAt="3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Sao chép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0" y="1865675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Cột A</a:t>
            </a:r>
            <a:endParaRPr lang="vi-VN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37285" y="1908163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Cột B</a:t>
            </a:r>
            <a:endParaRPr lang="vi-VN" sz="3600" b="1" dirty="0"/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4479831" y="2895352"/>
            <a:ext cx="2264150" cy="15994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4368217" y="3765457"/>
            <a:ext cx="2282461" cy="15734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 flipV="1">
            <a:off x="4308748" y="2970220"/>
            <a:ext cx="2453545" cy="15655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 flipV="1">
            <a:off x="4895750" y="3895483"/>
            <a:ext cx="1866543" cy="14433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895750" y="336513"/>
            <a:ext cx="400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9466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0E08F-576F-47AB-8325-3EA3FFF6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272" y="3048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00B050"/>
                </a:solidFill>
              </a:rPr>
              <a:t>Phân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biệt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tệp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và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thư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mục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Picture 3" descr="Capturrrre.PNG">
            <a:extLst>
              <a:ext uri="{FF2B5EF4-FFF2-40B4-BE49-F238E27FC236}">
                <a16:creationId xmlns:a16="http://schemas.microsoft.com/office/drawing/2014/main" id="{BA30A19F-8476-49B7-B67C-062962268C0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2971800"/>
            <a:ext cx="1445172" cy="1676400"/>
          </a:xfrm>
          <a:prstGeom prst="rect">
            <a:avLst/>
          </a:prstGeom>
        </p:spPr>
      </p:pic>
      <p:pic>
        <p:nvPicPr>
          <p:cNvPr id="5" name="Picture 4" descr="Capture1.PNG">
            <a:extLst>
              <a:ext uri="{FF2B5EF4-FFF2-40B4-BE49-F238E27FC236}">
                <a16:creationId xmlns:a16="http://schemas.microsoft.com/office/drawing/2014/main" id="{2295C1EB-1C17-4C4A-A2CF-770DEBC8355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2961968"/>
            <a:ext cx="1592580" cy="167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385361-1F99-4758-AB31-50A5ABBEAD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232" y="2735270"/>
            <a:ext cx="1734865" cy="21243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7CBB52-6BAA-4886-9525-993F87BFAE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6954" y="2971800"/>
            <a:ext cx="1553361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02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52600" y="1600199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BÀI 4:CÁC THAO TÁC VỚI TỆP </a:t>
            </a:r>
          </a:p>
        </p:txBody>
      </p:sp>
      <p:pic>
        <p:nvPicPr>
          <p:cNvPr id="12" name="Picture 11" descr="Capturrrre.PNG">
            <a:extLst>
              <a:ext uri="{FF2B5EF4-FFF2-40B4-BE49-F238E27FC236}">
                <a16:creationId xmlns:a16="http://schemas.microsoft.com/office/drawing/2014/main" id="{0B5625C4-AAA5-4927-BD4C-869FBFA46AE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5020" y="3205021"/>
            <a:ext cx="2091690" cy="2426361"/>
          </a:xfrm>
          <a:prstGeom prst="rect">
            <a:avLst/>
          </a:prstGeom>
        </p:spPr>
      </p:pic>
      <p:pic>
        <p:nvPicPr>
          <p:cNvPr id="13" name="Picture 12" descr="Capturffe.PNG">
            <a:extLst>
              <a:ext uri="{FF2B5EF4-FFF2-40B4-BE49-F238E27FC236}">
                <a16:creationId xmlns:a16="http://schemas.microsoft.com/office/drawing/2014/main" id="{D91E6BBE-7718-4038-B64D-6A2CCA9709D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8856" y="3185528"/>
            <a:ext cx="2203943" cy="2426361"/>
          </a:xfrm>
          <a:prstGeom prst="rect">
            <a:avLst/>
          </a:prstGeom>
        </p:spPr>
      </p:pic>
      <p:pic>
        <p:nvPicPr>
          <p:cNvPr id="14" name="Picture 13" descr="Capture1.PNG">
            <a:extLst>
              <a:ext uri="{FF2B5EF4-FFF2-40B4-BE49-F238E27FC236}">
                <a16:creationId xmlns:a16="http://schemas.microsoft.com/office/drawing/2014/main" id="{E596BB15-B186-48D9-9B89-D179C8CF976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2052" y="3205021"/>
            <a:ext cx="2354577" cy="247850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4572000" y="685800"/>
            <a:ext cx="6400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endParaRPr lang="en-US" alt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1066800" y="1981200"/>
            <a:ext cx="10363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/>
            <a:r>
              <a:rPr lang="en-US" altLang="en-US" sz="40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40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40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40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0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altLang="en-US" sz="40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40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40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altLang="en-US" sz="40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0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en-US" sz="40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40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0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altLang="en-US" sz="40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endParaRPr lang="en-US" altLang="en-US" sz="4000" dirty="0">
              <a:solidFill>
                <a:srgbClr val="3B12A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671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/>
          <p:cNvSpPr>
            <a:spLocks noGrp="1"/>
          </p:cNvSpPr>
          <p:nvPr/>
        </p:nvSpPr>
        <p:spPr>
          <a:xfrm>
            <a:off x="1600200" y="1045938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/>
              <a:t>1. </a:t>
            </a:r>
            <a:r>
              <a:rPr lang="en-US" sz="3200" b="1" dirty="0" err="1"/>
              <a:t>Đổi</a:t>
            </a:r>
            <a:r>
              <a:rPr lang="en-US" sz="3200" b="1" dirty="0"/>
              <a:t> </a:t>
            </a:r>
            <a:r>
              <a:rPr lang="en-US" sz="3200" b="1" dirty="0" err="1"/>
              <a:t>tên</a:t>
            </a:r>
            <a:r>
              <a:rPr lang="en-US" sz="3200" b="1" dirty="0"/>
              <a:t> (Rename) </a:t>
            </a:r>
            <a:r>
              <a:rPr lang="en-US" sz="3200" b="1" dirty="0" err="1"/>
              <a:t>tệp</a:t>
            </a:r>
            <a:r>
              <a:rPr lang="en-US" sz="3200" b="1" dirty="0"/>
              <a:t>:</a:t>
            </a:r>
          </a:p>
        </p:txBody>
      </p:sp>
      <p:sp>
        <p:nvSpPr>
          <p:cNvPr id="8" name="Line 38"/>
          <p:cNvSpPr>
            <a:spLocks noChangeShapeType="1"/>
          </p:cNvSpPr>
          <p:nvPr/>
        </p:nvSpPr>
        <p:spPr bwMode="auto">
          <a:xfrm>
            <a:off x="1524000" y="8382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0" y="838200"/>
            <a:ext cx="5410200" cy="76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en-GB" altLang="vi-VN"/>
          </a:p>
        </p:txBody>
      </p:sp>
      <p:sp>
        <p:nvSpPr>
          <p:cNvPr id="10" name="Content Placeholder 25"/>
          <p:cNvSpPr>
            <a:spLocks noGrp="1"/>
          </p:cNvSpPr>
          <p:nvPr/>
        </p:nvSpPr>
        <p:spPr>
          <a:xfrm>
            <a:off x="1295400" y="1828800"/>
            <a:ext cx="52578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dirty="0"/>
              <a:t>   </a:t>
            </a:r>
            <a:r>
              <a:rPr lang="en-US" b="1" dirty="0" err="1">
                <a:solidFill>
                  <a:srgbClr val="3920D0"/>
                </a:solidFill>
              </a:rPr>
              <a:t>Các</a:t>
            </a:r>
            <a:r>
              <a:rPr lang="en-US" b="1" dirty="0">
                <a:solidFill>
                  <a:srgbClr val="3920D0"/>
                </a:solidFill>
              </a:rPr>
              <a:t> </a:t>
            </a:r>
            <a:r>
              <a:rPr lang="en-US" b="1" dirty="0" err="1">
                <a:solidFill>
                  <a:srgbClr val="3920D0"/>
                </a:solidFill>
              </a:rPr>
              <a:t>thao</a:t>
            </a:r>
            <a:r>
              <a:rPr lang="en-US" b="1" dirty="0">
                <a:solidFill>
                  <a:srgbClr val="3920D0"/>
                </a:solidFill>
              </a:rPr>
              <a:t> </a:t>
            </a:r>
            <a:r>
              <a:rPr lang="en-US" b="1" dirty="0" err="1">
                <a:solidFill>
                  <a:srgbClr val="3920D0"/>
                </a:solidFill>
              </a:rPr>
              <a:t>tác</a:t>
            </a:r>
            <a:r>
              <a:rPr lang="en-US" b="1" dirty="0">
                <a:solidFill>
                  <a:srgbClr val="3920D0"/>
                </a:solidFill>
              </a:rPr>
              <a:t> </a:t>
            </a:r>
            <a:r>
              <a:rPr lang="en-US" b="1" dirty="0" err="1">
                <a:solidFill>
                  <a:srgbClr val="3920D0"/>
                </a:solidFill>
              </a:rPr>
              <a:t>đổi</a:t>
            </a:r>
            <a:r>
              <a:rPr lang="en-US" b="1" dirty="0">
                <a:solidFill>
                  <a:srgbClr val="3920D0"/>
                </a:solidFill>
              </a:rPr>
              <a:t> </a:t>
            </a:r>
            <a:r>
              <a:rPr lang="en-US" b="1" dirty="0" err="1">
                <a:solidFill>
                  <a:srgbClr val="3920D0"/>
                </a:solidFill>
              </a:rPr>
              <a:t>tên</a:t>
            </a:r>
            <a:r>
              <a:rPr lang="en-US" b="1" dirty="0">
                <a:solidFill>
                  <a:srgbClr val="3920D0"/>
                </a:solidFill>
              </a:rPr>
              <a:t> </a:t>
            </a:r>
            <a:r>
              <a:rPr lang="en-US" b="1" dirty="0" err="1">
                <a:solidFill>
                  <a:srgbClr val="3920D0"/>
                </a:solidFill>
              </a:rPr>
              <a:t>tệp</a:t>
            </a:r>
            <a:r>
              <a:rPr lang="en-US" b="1" dirty="0">
                <a:solidFill>
                  <a:srgbClr val="3920D0"/>
                </a:solidFill>
              </a:rPr>
              <a:t>:</a:t>
            </a:r>
          </a:p>
          <a:p>
            <a:r>
              <a:rPr lang="en-US" dirty="0" err="1"/>
              <a:t>Bước</a:t>
            </a:r>
            <a:r>
              <a:rPr lang="en-US" dirty="0"/>
              <a:t> 1: </a:t>
            </a: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tệp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,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Rename</a:t>
            </a:r>
          </a:p>
          <a:p>
            <a:r>
              <a:rPr lang="en-US" dirty="0" err="1"/>
              <a:t>Bước</a:t>
            </a:r>
            <a:r>
              <a:rPr lang="en-US" dirty="0"/>
              <a:t> 2: </a:t>
            </a:r>
            <a:r>
              <a:rPr lang="en-US" dirty="0" err="1"/>
              <a:t>Gõ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tệp</a:t>
            </a:r>
            <a:endParaRPr lang="en-US" dirty="0"/>
          </a:p>
          <a:p>
            <a:r>
              <a:rPr lang="en-US" dirty="0" err="1"/>
              <a:t>Bước</a:t>
            </a:r>
            <a:r>
              <a:rPr lang="en-US" dirty="0"/>
              <a:t> 3: </a:t>
            </a:r>
            <a:r>
              <a:rPr lang="en-US" dirty="0" err="1"/>
              <a:t>Nhấn</a:t>
            </a:r>
            <a:r>
              <a:rPr lang="en-US" dirty="0"/>
              <a:t> Enter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0" y="228601"/>
            <a:ext cx="883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 HOẠT ĐỘNG CƠ BẢN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976705"/>
            <a:ext cx="350520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984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CEBF62-9C76-4772-9DF6-A7BC70B1DF36}"/>
              </a:ext>
            </a:extLst>
          </p:cNvPr>
          <p:cNvSpPr/>
          <p:nvPr/>
        </p:nvSpPr>
        <p:spPr>
          <a:xfrm>
            <a:off x="838200" y="1066800"/>
            <a:ext cx="10896600" cy="3677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ý:</a:t>
            </a:r>
          </a:p>
          <a:p>
            <a:pPr algn="just">
              <a:lnSpc>
                <a:spcPct val="150000"/>
              </a:lnSpc>
            </a:pPr>
            <a:r>
              <a:rPr lang="en-US" sz="2800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: /, \, :, ?,”&lt; &gt;.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225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mục,máy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Yes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No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图片 1">
            <a:extLst>
              <a:ext uri="{FF2B5EF4-FFF2-40B4-BE49-F238E27FC236}">
                <a16:creationId xmlns:a16="http://schemas.microsoft.com/office/drawing/2014/main" id="{D19112DD-D961-4003-BB42-F8FE8899C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873489"/>
            <a:ext cx="1219836" cy="1835422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id="{49603DFF-4AF4-4C90-8CBD-9191308B6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3655" y="4648200"/>
            <a:ext cx="1241145" cy="183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94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7696200"/>
            <a:ext cx="5283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9"/>
          <p:cNvSpPr>
            <a:spLocks noGrp="1"/>
          </p:cNvSpPr>
          <p:nvPr/>
        </p:nvSpPr>
        <p:spPr>
          <a:xfrm>
            <a:off x="995234" y="852575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/>
              <a:t>2. Sao </a:t>
            </a:r>
            <a:r>
              <a:rPr lang="en-US" sz="3200" b="1" dirty="0" err="1"/>
              <a:t>chép</a:t>
            </a:r>
            <a:r>
              <a:rPr lang="en-US" sz="3200" b="1" dirty="0"/>
              <a:t> (Copy) </a:t>
            </a:r>
            <a:r>
              <a:rPr lang="en-US" sz="3200" b="1" dirty="0" err="1"/>
              <a:t>tệp</a:t>
            </a:r>
            <a:r>
              <a:rPr lang="en-US" sz="3200" b="1" dirty="0"/>
              <a:t>:</a:t>
            </a:r>
          </a:p>
        </p:txBody>
      </p:sp>
      <p:sp>
        <p:nvSpPr>
          <p:cNvPr id="12" name="Content Placeholder 25"/>
          <p:cNvSpPr>
            <a:spLocks noGrp="1"/>
          </p:cNvSpPr>
          <p:nvPr/>
        </p:nvSpPr>
        <p:spPr>
          <a:xfrm>
            <a:off x="823002" y="2452579"/>
            <a:ext cx="5377841" cy="2171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Bước</a:t>
            </a:r>
            <a:r>
              <a:rPr lang="en-US" dirty="0"/>
              <a:t> 1: </a:t>
            </a: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tệp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chép</a:t>
            </a:r>
            <a:r>
              <a:rPr lang="en-US" dirty="0"/>
              <a:t>,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Copy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242" y="685998"/>
            <a:ext cx="3461359" cy="579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242" y="2147986"/>
            <a:ext cx="24098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25"/>
          <p:cNvSpPr>
            <a:spLocks noGrp="1"/>
          </p:cNvSpPr>
          <p:nvPr/>
        </p:nvSpPr>
        <p:spPr>
          <a:xfrm>
            <a:off x="790643" y="1628763"/>
            <a:ext cx="5530241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dirty="0"/>
              <a:t>   </a:t>
            </a:r>
            <a:r>
              <a:rPr lang="en-US" dirty="0" err="1">
                <a:solidFill>
                  <a:srgbClr val="3920D0"/>
                </a:solidFill>
              </a:rPr>
              <a:t>Các</a:t>
            </a:r>
            <a:r>
              <a:rPr lang="en-US" dirty="0">
                <a:solidFill>
                  <a:srgbClr val="3920D0"/>
                </a:solidFill>
              </a:rPr>
              <a:t> </a:t>
            </a:r>
            <a:r>
              <a:rPr lang="en-US" dirty="0" err="1">
                <a:solidFill>
                  <a:srgbClr val="3920D0"/>
                </a:solidFill>
              </a:rPr>
              <a:t>thao</a:t>
            </a:r>
            <a:r>
              <a:rPr lang="en-US" dirty="0">
                <a:solidFill>
                  <a:srgbClr val="3920D0"/>
                </a:solidFill>
              </a:rPr>
              <a:t> </a:t>
            </a:r>
            <a:r>
              <a:rPr lang="en-US" dirty="0" err="1">
                <a:solidFill>
                  <a:srgbClr val="3920D0"/>
                </a:solidFill>
              </a:rPr>
              <a:t>tác</a:t>
            </a:r>
            <a:r>
              <a:rPr lang="en-US" dirty="0">
                <a:solidFill>
                  <a:srgbClr val="3920D0"/>
                </a:solidFill>
              </a:rPr>
              <a:t> </a:t>
            </a:r>
            <a:r>
              <a:rPr lang="en-US" dirty="0" err="1">
                <a:solidFill>
                  <a:srgbClr val="3920D0"/>
                </a:solidFill>
              </a:rPr>
              <a:t>sao</a:t>
            </a:r>
            <a:r>
              <a:rPr lang="en-US" dirty="0">
                <a:solidFill>
                  <a:srgbClr val="3920D0"/>
                </a:solidFill>
              </a:rPr>
              <a:t> </a:t>
            </a:r>
            <a:r>
              <a:rPr lang="en-US" dirty="0" err="1">
                <a:solidFill>
                  <a:srgbClr val="3920D0"/>
                </a:solidFill>
              </a:rPr>
              <a:t>chép</a:t>
            </a:r>
            <a:r>
              <a:rPr lang="en-US" dirty="0">
                <a:solidFill>
                  <a:srgbClr val="3920D0"/>
                </a:solidFill>
              </a:rPr>
              <a:t> </a:t>
            </a:r>
            <a:r>
              <a:rPr lang="en-US" dirty="0" err="1">
                <a:solidFill>
                  <a:srgbClr val="3920D0"/>
                </a:solidFill>
              </a:rPr>
              <a:t>tệp</a:t>
            </a:r>
            <a:r>
              <a:rPr lang="en-US" dirty="0">
                <a:solidFill>
                  <a:srgbClr val="3920D0"/>
                </a:solidFill>
              </a:rPr>
              <a:t>:</a:t>
            </a:r>
          </a:p>
        </p:txBody>
      </p:sp>
      <p:sp>
        <p:nvSpPr>
          <p:cNvPr id="17" name="Content Placeholder 25"/>
          <p:cNvSpPr>
            <a:spLocks noGrp="1"/>
          </p:cNvSpPr>
          <p:nvPr/>
        </p:nvSpPr>
        <p:spPr>
          <a:xfrm>
            <a:off x="823002" y="4385000"/>
            <a:ext cx="5530241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Bước</a:t>
            </a:r>
            <a:r>
              <a:rPr lang="en-US" dirty="0"/>
              <a:t> 2: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thư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chứa</a:t>
            </a:r>
            <a:r>
              <a:rPr lang="en-US" dirty="0"/>
              <a:t>, </a:t>
            </a: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,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Paste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5631E1-A664-4451-AFC5-872AC440E00E}"/>
              </a:ext>
            </a:extLst>
          </p:cNvPr>
          <p:cNvSpPr/>
          <p:nvPr/>
        </p:nvSpPr>
        <p:spPr>
          <a:xfrm>
            <a:off x="533400" y="185832"/>
            <a:ext cx="883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 HOẠT ĐỘNG CƠ BẢN</a:t>
            </a:r>
          </a:p>
        </p:txBody>
      </p:sp>
    </p:spTree>
    <p:extLst>
      <p:ext uri="{BB962C8B-B14F-4D97-AF65-F5344CB8AC3E}">
        <p14:creationId xmlns:p14="http://schemas.microsoft.com/office/powerpoint/2010/main" val="100853095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/>
          <p:cNvSpPr>
            <a:spLocks noGrp="1"/>
          </p:cNvSpPr>
          <p:nvPr/>
        </p:nvSpPr>
        <p:spPr>
          <a:xfrm>
            <a:off x="1676400" y="685799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/>
              <a:t>4. Xóa (Delete) tệp</a:t>
            </a:r>
          </a:p>
        </p:txBody>
      </p:sp>
      <p:sp>
        <p:nvSpPr>
          <p:cNvPr id="3" name="Content Placeholder 25"/>
          <p:cNvSpPr>
            <a:spLocks noGrp="1"/>
          </p:cNvSpPr>
          <p:nvPr/>
        </p:nvSpPr>
        <p:spPr>
          <a:xfrm>
            <a:off x="1828800" y="1371600"/>
            <a:ext cx="510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/>
              <a:t>   </a:t>
            </a:r>
            <a:r>
              <a:rPr lang="en-US">
                <a:solidFill>
                  <a:srgbClr val="3920D0"/>
                </a:solidFill>
              </a:rPr>
              <a:t>Các thao tác xóa tệp:</a:t>
            </a:r>
          </a:p>
          <a:p>
            <a:r>
              <a:rPr lang="en-US"/>
              <a:t>Bước 1: Nháy phải chuột vào tệp cần xóa, chọn </a:t>
            </a:r>
            <a:r>
              <a:rPr lang="en-US" i="1">
                <a:solidFill>
                  <a:srgbClr val="FF0000"/>
                </a:solidFill>
              </a:rPr>
              <a:t>Delete</a:t>
            </a:r>
          </a:p>
          <a:p>
            <a:r>
              <a:rPr lang="en-US"/>
              <a:t>Bước 2: Chọn </a:t>
            </a:r>
            <a:r>
              <a:rPr lang="en-US" i="1">
                <a:solidFill>
                  <a:srgbClr val="FF0000"/>
                </a:solidFill>
              </a:rPr>
              <a:t>Yes</a:t>
            </a:r>
            <a:r>
              <a:rPr lang="en-US"/>
              <a:t> vào cửa sổ vừa xuất hiện/ Nhấn </a:t>
            </a:r>
            <a:r>
              <a:rPr lang="en-US" i="1">
                <a:solidFill>
                  <a:srgbClr val="FF0000"/>
                </a:solidFill>
              </a:rPr>
              <a:t>Enter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181987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A. HOẠT </a:t>
            </a:r>
            <a:r>
              <a:rPr lang="en-US" sz="3200" b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ĐỘNG CƠ BẢN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847726"/>
            <a:ext cx="3140993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4667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3"/>
  <p:tag name="MMPROD_UIDATA" val="&lt;database version=&quot;11.0&quot;&gt;&lt;object type=&quot;1&quot; unique_id=&quot;10001&quot;&gt;&lt;object type=&quot;2&quot; unique_id=&quot;10353&quot;&gt;&lt;object type=&quot;3&quot; unique_id=&quot;10354&quot;&gt;&lt;property id=&quot;20148&quot; value=&quot;5&quot;/&gt;&lt;property id=&quot;20300&quot; value=&quot;Slide 1&quot;/&gt;&lt;property id=&quot;20307&quot; value=&quot;256&quot;/&gt;&lt;/object&gt;&lt;object type=&quot;3&quot; unique_id=&quot;10355&quot;&gt;&lt;property id=&quot;20148&quot; value=&quot;5&quot;/&gt;&lt;property id=&quot;20300&quot; value=&quot;Slide 2&quot;/&gt;&lt;property id=&quot;20307&quot; value=&quot;257&quot;/&gt;&lt;/object&gt;&lt;object type=&quot;3&quot; unique_id=&quot;10356&quot;&gt;&lt;property id=&quot;20148&quot; value=&quot;5&quot;/&gt;&lt;property id=&quot;20300&quot; value=&quot;Slide 4&quot;/&gt;&lt;property id=&quot;20307&quot; value=&quot;258&quot;/&gt;&lt;/object&gt;&lt;object type=&quot;3&quot; unique_id=&quot;10357&quot;&gt;&lt;property id=&quot;20148&quot; value=&quot;5&quot;/&gt;&lt;property id=&quot;20300&quot; value=&quot;Slide 5&quot;/&gt;&lt;property id=&quot;20307&quot; value=&quot;259&quot;/&gt;&lt;/object&gt;&lt;object type=&quot;3&quot; unique_id=&quot;10358&quot;&gt;&lt;property id=&quot;20148&quot; value=&quot;5&quot;/&gt;&lt;property id=&quot;20300&quot; value=&quot;Slide 6&quot;/&gt;&lt;property id=&quot;20307&quot; value=&quot;260&quot;/&gt;&lt;/object&gt;&lt;object type=&quot;3&quot; unique_id=&quot;10359&quot;&gt;&lt;property id=&quot;20148&quot; value=&quot;5&quot;/&gt;&lt;property id=&quot;20300&quot; value=&quot;Slide 7&quot;/&gt;&lt;property id=&quot;20307&quot; value=&quot;261&quot;/&gt;&lt;/object&gt;&lt;object type=&quot;3&quot; unique_id=&quot;10891&quot;&gt;&lt;property id=&quot;20148&quot; value=&quot;5&quot;/&gt;&lt;property id=&quot;20300&quot; value=&quot;Slide 8&quot;/&gt;&lt;property id=&quot;20307&quot; value=&quot;263&quot;/&gt;&lt;/object&gt;&lt;object type=&quot;3&quot; unique_id=&quot;10892&quot;&gt;&lt;property id=&quot;20148&quot; value=&quot;5&quot;/&gt;&lt;property id=&quot;20300&quot; value=&quot;Slide 9&quot;/&gt;&lt;property id=&quot;20307&quot; value=&quot;264&quot;/&gt;&lt;/object&gt;&lt;object type=&quot;3&quot; unique_id=&quot;11066&quot;&gt;&lt;property id=&quot;20148&quot; value=&quot;5&quot;/&gt;&lt;property id=&quot;20300&quot; value=&quot;Slide 10&quot;/&gt;&lt;property id=&quot;20307&quot; value=&quot;266&quot;/&gt;&lt;/object&gt;&lt;object type=&quot;3&quot; unique_id=&quot;11208&quot;&gt;&lt;property id=&quot;20148&quot; value=&quot;5&quot;/&gt;&lt;property id=&quot;20300&quot; value=&quot;Slide 3&quot;/&gt;&lt;property id=&quot;20307&quot; value=&quot;267&quot;/&gt;&lt;/object&gt;&lt;/object&gt;&lt;object type=&quot;8&quot; unique_id=&quot;10367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547</TotalTime>
  <Words>590</Words>
  <Application>Microsoft Office PowerPoint</Application>
  <PresentationFormat>Widescreen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Default Design</vt:lpstr>
      <vt:lpstr>PowerPoint Presentation</vt:lpstr>
      <vt:lpstr>Câu 1: em hãy nối cột A với ý đúng ở cột B</vt:lpstr>
      <vt:lpstr>Phân biệt tệp và thư mục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N&amp;H</dc:creator>
  <cp:lastModifiedBy>admin</cp:lastModifiedBy>
  <cp:revision>53</cp:revision>
  <dcterms:created xsi:type="dcterms:W3CDTF">2003-05-19T11:04:01Z</dcterms:created>
  <dcterms:modified xsi:type="dcterms:W3CDTF">2022-09-22T14:32:27Z</dcterms:modified>
</cp:coreProperties>
</file>