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37"/>
  </p:notesMasterIdLst>
  <p:sldIdLst>
    <p:sldId id="301" r:id="rId3"/>
    <p:sldId id="272" r:id="rId4"/>
    <p:sldId id="276" r:id="rId5"/>
    <p:sldId id="277" r:id="rId6"/>
    <p:sldId id="278" r:id="rId7"/>
    <p:sldId id="279" r:id="rId8"/>
    <p:sldId id="260" r:id="rId9"/>
    <p:sldId id="302" r:id="rId10"/>
    <p:sldId id="303" r:id="rId11"/>
    <p:sldId id="263" r:id="rId12"/>
    <p:sldId id="284" r:id="rId13"/>
    <p:sldId id="280" r:id="rId14"/>
    <p:sldId id="281" r:id="rId15"/>
    <p:sldId id="282" r:id="rId16"/>
    <p:sldId id="283" r:id="rId17"/>
    <p:sldId id="285" r:id="rId18"/>
    <p:sldId id="286" r:id="rId19"/>
    <p:sldId id="287" r:id="rId20"/>
    <p:sldId id="288" r:id="rId21"/>
    <p:sldId id="289" r:id="rId22"/>
    <p:sldId id="268" r:id="rId23"/>
    <p:sldId id="265" r:id="rId24"/>
    <p:sldId id="290" r:id="rId25"/>
    <p:sldId id="291" r:id="rId26"/>
    <p:sldId id="292" r:id="rId27"/>
    <p:sldId id="293" r:id="rId28"/>
    <p:sldId id="275" r:id="rId29"/>
    <p:sldId id="298" r:id="rId30"/>
    <p:sldId id="294" r:id="rId31"/>
    <p:sldId id="296" r:id="rId32"/>
    <p:sldId id="295" r:id="rId33"/>
    <p:sldId id="297" r:id="rId34"/>
    <p:sldId id="299" r:id="rId35"/>
    <p:sldId id="300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FFB19D"/>
    <a:srgbClr val="FF780A"/>
    <a:srgbClr val="00863D"/>
    <a:srgbClr val="6FAA2E"/>
    <a:srgbClr val="0070C0"/>
    <a:srgbClr val="B71E19"/>
    <a:srgbClr val="814286"/>
    <a:srgbClr val="B3000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-44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1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20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14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7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28" y="-82304"/>
            <a:ext cx="2482922" cy="24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24812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47239"/>
      </p:ext>
    </p:extLst>
  </p:cSld>
  <p:clrMapOvr>
    <a:masterClrMapping/>
  </p:clrMapOvr>
  <p:transition spd="slow" advClick="0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49528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22010"/>
      </p:ext>
    </p:extLst>
  </p:cSld>
  <p:clrMapOvr>
    <a:masterClrMapping/>
  </p:clrMapOvr>
  <p:transition spd="slow" advClick="0" advTm="4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4378"/>
      </p:ext>
    </p:extLst>
  </p:cSld>
  <p:clrMapOvr>
    <a:masterClrMapping/>
  </p:clrMapOvr>
  <p:transition spd="slow" advClick="0" advTm="4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04539"/>
      </p:ext>
    </p:extLst>
  </p:cSld>
  <p:clrMapOvr>
    <a:masterClrMapping/>
  </p:clrMapOvr>
  <p:transition spd="slow" advClick="0" advTm="4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20635"/>
      </p:ext>
    </p:extLst>
  </p:cSld>
  <p:clrMapOvr>
    <a:masterClrMapping/>
  </p:clrMapOvr>
  <p:transition spd="slow" advClick="0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00541"/>
      </p:ext>
    </p:extLst>
  </p:cSld>
  <p:clrMapOvr>
    <a:masterClrMapping/>
  </p:clrMapOvr>
  <p:transition spd="slow" advClick="0" advTm="4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40788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70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7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3907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7072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28" y="-50799"/>
            <a:ext cx="3073472" cy="3073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6"/>
            <a:ext cx="12192000" cy="2701204"/>
          </a:xfrm>
          <a:prstGeom prst="rect">
            <a:avLst/>
          </a:prstGeom>
        </p:spPr>
      </p:pic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52" r:id="rId4"/>
    <p:sldLayoutId id="2147483654" r:id="rId5"/>
    <p:sldLayoutId id="2147483669" r:id="rId6"/>
    <p:sldLayoutId id="2147483670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gif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18.jpeg"/><Relationship Id="rId17" Type="http://schemas.openxmlformats.org/officeDocument/2006/relationships/image" Target="../media/image26.jpeg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6.jpeg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12" Type="http://schemas.openxmlformats.org/officeDocument/2006/relationships/image" Target="../media/image19.png"/><Relationship Id="rId17" Type="http://schemas.openxmlformats.org/officeDocument/2006/relationships/image" Target="../media/image26.jpeg"/><Relationship Id="rId2" Type="http://schemas.openxmlformats.org/officeDocument/2006/relationships/audio" Target="../media/audio1.wav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18.jpeg"/><Relationship Id="rId5" Type="http://schemas.openxmlformats.org/officeDocument/2006/relationships/image" Target="../media/image27.gif"/><Relationship Id="rId15" Type="http://schemas.openxmlformats.org/officeDocument/2006/relationships/image" Target="../media/image29.png"/><Relationship Id="rId10" Type="http://schemas.openxmlformats.org/officeDocument/2006/relationships/image" Target="../media/image16.jpeg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gif"/><Relationship Id="rId11" Type="http://schemas.openxmlformats.org/officeDocument/2006/relationships/image" Target="../media/image31.gif"/><Relationship Id="rId5" Type="http://schemas.openxmlformats.org/officeDocument/2006/relationships/image" Target="../media/image13.png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6.jpeg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wersFrame_png_ydh_0009_2291x1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7533" y="-531813"/>
            <a:ext cx="14611351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454400" y="3962400"/>
            <a:ext cx="5892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ĐỊA LÍ </a:t>
            </a:r>
            <a:r>
              <a:rPr lang="en-US" sz="2000" b="1" kern="1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kern="1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812800" y="914400"/>
            <a:ext cx="1097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&amp; ĐÀO TẠO QUẬN LONG BIÊN</a:t>
            </a: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609600" y="1295400"/>
            <a:ext cx="1097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101600" y="1981201"/>
            <a:ext cx="12090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CHÀO ĐÓN CÁC EM HỌC SINH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ĐẾN VỚI TIẾT HỌC HÔM NAY!</a:t>
            </a:r>
          </a:p>
        </p:txBody>
      </p:sp>
    </p:spTree>
    <p:extLst>
      <p:ext uri="{BB962C8B-B14F-4D97-AF65-F5344CB8AC3E}">
        <p14:creationId xmlns:p14="http://schemas.microsoft.com/office/powerpoint/2010/main" val="758528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050" y="342900"/>
            <a:ext cx="7886700" cy="6002962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5" y="-246617"/>
            <a:ext cx="3162255" cy="28765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821445" y="2693189"/>
            <a:ext cx="3200400" cy="152505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>
                <a:solidFill>
                  <a:srgbClr val="B3000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Nội dung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B3000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05BB9A53-0FEE-4A9A-9117-85F9BF63DE6D}"/>
              </a:ext>
            </a:extLst>
          </p:cNvPr>
          <p:cNvSpPr txBox="1"/>
          <p:nvPr/>
        </p:nvSpPr>
        <p:spPr>
          <a:xfrm>
            <a:off x="5325829" y="2693189"/>
            <a:ext cx="690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nước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</a:t>
            </a: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tăng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nước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</a:t>
            </a: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Hậu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tăng</a:t>
            </a:r>
            <a:r>
              <a:rPr lang="en-US" altLang="zh-CN" sz="3600" b="1" dirty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nhanh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703741" y="2847125"/>
            <a:ext cx="586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3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=""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355444"/>
              </p:ext>
            </p:extLst>
          </p:nvPr>
        </p:nvGraphicFramePr>
        <p:xfrm>
          <a:off x="0" y="829017"/>
          <a:ext cx="12191998" cy="4898089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273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41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250" y="182686"/>
            <a:ext cx="360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" name="Text Box 44">
            <a:extLst>
              <a:ext uri="{FF2B5EF4-FFF2-40B4-BE49-F238E27FC236}">
                <a16:creationId xmlns=""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050271"/>
            <a:ext cx="121919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36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360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  <a:endParaRPr lang="en-US" altLang="vi-VN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=""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2952941"/>
              </p:ext>
            </p:extLst>
          </p:nvPr>
        </p:nvGraphicFramePr>
        <p:xfrm>
          <a:off x="2" y="1"/>
          <a:ext cx="12191998" cy="3913524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77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41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" y="529590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- Năm 2021, dân số nước ta là bao nhiêu người?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" y="469186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>
                <a:latin typeface="Times New Roman" pitchFamily="18" charset="0"/>
                <a:cs typeface="Times New Roman" pitchFamily="18" charset="0"/>
              </a:rPr>
              <a:t>Dựa vào bảng số liệu, cho biết: 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2201861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591051" y="2201860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5924549"/>
            <a:ext cx="10896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- Nước ta có số dân đứng thứ mấy trong các nước Đông Nam Á?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=""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979527"/>
            <a:ext cx="1219199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    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Bảng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liệu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các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itchFamily="18" charset="0"/>
              </a:rPr>
              <a:t>Đông</a:t>
            </a:r>
            <a:r>
              <a:rPr lang="en-US" altLang="vi-VN" sz="2400" dirty="0">
                <a:solidFill>
                  <a:prstClr val="black"/>
                </a:solidFill>
                <a:cs typeface="Times New Roman" pitchFamily="18" charset="0"/>
              </a:rPr>
              <a:t> Nam Á </a:t>
            </a:r>
            <a:r>
              <a:rPr lang="en-US" altLang="vi-VN" sz="240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400">
                <a:solidFill>
                  <a:prstClr val="black"/>
                </a:solidFill>
                <a:cs typeface="Times New Roman" pitchFamily="18" charset="0"/>
              </a:rPr>
              <a:t> 2021</a:t>
            </a:r>
            <a:endParaRPr lang="en-US" alt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582654" cy="3521084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6462" y="4073878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lược đồ các nước Đông Nam Á,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532" y="357927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nước Đông Nam Á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94171"/>
              </p:ext>
            </p:extLst>
          </p:nvPr>
        </p:nvGraphicFramePr>
        <p:xfrm>
          <a:off x="5701350" y="15404"/>
          <a:ext cx="63690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016">
                  <a:extLst>
                    <a:ext uri="{9D8B030D-6E8A-4147-A177-3AD203B41FA5}">
                      <a16:colId xmlns="" xmlns:a16="http://schemas.microsoft.com/office/drawing/2014/main" val="697854091"/>
                    </a:ext>
                  </a:extLst>
                </a:gridCol>
                <a:gridCol w="2123016">
                  <a:extLst>
                    <a:ext uri="{9D8B030D-6E8A-4147-A177-3AD203B41FA5}">
                      <a16:colId xmlns="" xmlns:a16="http://schemas.microsoft.com/office/drawing/2014/main" val="2498704221"/>
                    </a:ext>
                  </a:extLst>
                </a:gridCol>
                <a:gridCol w="2123016">
                  <a:extLst>
                    <a:ext uri="{9D8B030D-6E8A-4147-A177-3AD203B41FA5}">
                      <a16:colId xmlns="" xmlns:a16="http://schemas.microsoft.com/office/drawing/2014/main" val="2919082748"/>
                    </a:ext>
                  </a:extLst>
                </a:gridCol>
              </a:tblGrid>
              <a:tr h="137032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 (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800" b="1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(triệu người)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6478420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613262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Ca-na-da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5108503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Quốc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1,398 tỷ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4291195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6122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38549" y="357927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năm 2021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6462" y="5867921"/>
            <a:ext cx="118939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>
                <a:latin typeface="Times New Roman" panose="02020603050405020304" pitchFamily="18" charset="0"/>
              </a:rPr>
              <a:t>Nước ta có diện tích vào loại trung bình nhưng dân số lại thuộc hàng các nước đông dân trên thế giới.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6461" y="4970900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bảng thông kê trên,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dân số của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thế giới?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2050" y="285750"/>
            <a:ext cx="7791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Điều tra dân số năm 2019: https://www.youtube.com/watch?v=RRZJPZ-E-hk</a:t>
            </a:r>
          </a:p>
        </p:txBody>
      </p:sp>
    </p:spTree>
    <p:extLst>
      <p:ext uri="{BB962C8B-B14F-4D97-AF65-F5344CB8AC3E}">
        <p14:creationId xmlns:p14="http://schemas.microsoft.com/office/powerpoint/2010/main" val="11051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8795a400b30657058d3280f44b1f2d0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=""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52179" y="563600"/>
            <a:ext cx="11181244" cy="6334363"/>
            <a:chOff x="-52179" y="563600"/>
            <a:chExt cx="11181244" cy="6334363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51226"/>
              <a:chOff x="720" y="19"/>
              <a:chExt cx="5040" cy="3866"/>
            </a:xfrm>
          </p:grpSpPr>
          <p:sp>
            <p:nvSpPr>
              <p:cNvPr id="3" name="Line 2">
                <a:extLst>
                  <a:ext uri="{FF2B5EF4-FFF2-40B4-BE49-F238E27FC236}">
                    <a16:creationId xmlns=""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5" name="Line 4">
                <a:extLst>
                  <a:ext uri="{FF2B5EF4-FFF2-40B4-BE49-F238E27FC236}">
                    <a16:creationId xmlns=""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=""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9" name="Text Box 8">
                <a:extLst>
                  <a:ext uri="{FF2B5EF4-FFF2-40B4-BE49-F238E27FC236}">
                    <a16:creationId xmlns=""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=""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1979</a:t>
                </a: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=""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1989</a:t>
                </a: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=""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1999</a:t>
                </a:r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=""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=""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=""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=""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=""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 Box 17">
                <a:extLst>
                  <a:ext uri="{FF2B5EF4-FFF2-40B4-BE49-F238E27FC236}">
                    <a16:creationId xmlns=""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40</a:t>
                </a:r>
              </a:p>
            </p:txBody>
          </p:sp>
          <p:sp>
            <p:nvSpPr>
              <p:cNvPr id="19" name="Text Box 18">
                <a:extLst>
                  <a:ext uri="{FF2B5EF4-FFF2-40B4-BE49-F238E27FC236}">
                    <a16:creationId xmlns=""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60</a:t>
                </a: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=""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80</a:t>
                </a:r>
              </a:p>
            </p:txBody>
          </p:sp>
          <p:sp>
            <p:nvSpPr>
              <p:cNvPr id="21" name="Text Box 20">
                <a:extLst>
                  <a:ext uri="{FF2B5EF4-FFF2-40B4-BE49-F238E27FC236}">
                    <a16:creationId xmlns=""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52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52,7</a:t>
                </a:r>
              </a:p>
            </p:txBody>
          </p:sp>
          <p:sp>
            <p:nvSpPr>
              <p:cNvPr id="22" name="Text Box 21">
                <a:extLst>
                  <a:ext uri="{FF2B5EF4-FFF2-40B4-BE49-F238E27FC236}">
                    <a16:creationId xmlns=""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52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64,4</a:t>
                </a:r>
              </a:p>
            </p:txBody>
          </p:sp>
          <p:sp>
            <p:nvSpPr>
              <p:cNvPr id="23" name="Text Box 22">
                <a:extLst>
                  <a:ext uri="{FF2B5EF4-FFF2-40B4-BE49-F238E27FC236}">
                    <a16:creationId xmlns=""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52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76,3</a:t>
                </a:r>
              </a:p>
            </p:txBody>
          </p:sp>
        </p:grpSp>
        <p:sp>
          <p:nvSpPr>
            <p:cNvPr id="24" name="Text Box 25">
              <a:extLst>
                <a:ext uri="{FF2B5EF4-FFF2-40B4-BE49-F238E27FC236}">
                  <a16:creationId xmlns=""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3"/>
              <a:ext cx="10049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Biểu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đồ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dân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số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Việt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Nam qua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các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itchFamily="18" charset="0"/>
                </a:rPr>
                <a:t>năm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9">
              <a:extLst>
                <a:ext uri="{FF2B5EF4-FFF2-40B4-BE49-F238E27FC236}">
                  <a16:creationId xmlns=""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kern="0" noProof="0">
                  <a:solidFill>
                    <a:srgbClr val="0000CC"/>
                  </a:solidFill>
                  <a:cs typeface="Times New Roman" pitchFamily="18" charset="0"/>
                </a:rPr>
                <a:t>10</a:t>
              </a:r>
              <a:r>
                <a:rPr kumimoji="0" lang="en-US" alt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0</a:t>
              </a:r>
              <a:endPara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33" name="Text Box 11">
              <a:extLst>
                <a:ext uri="{FF2B5EF4-FFF2-40B4-BE49-F238E27FC236}">
                  <a16:creationId xmlns=""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2009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35" name="Text Box 22">
              <a:extLst>
                <a:ext uri="{FF2B5EF4-FFF2-40B4-BE49-F238E27FC236}">
                  <a16:creationId xmlns=""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87,09</a:t>
              </a:r>
            </a:p>
          </p:txBody>
        </p:sp>
        <p:sp>
          <p:nvSpPr>
            <p:cNvPr id="36" name="Text Box 22">
              <a:extLst>
                <a:ext uri="{FF2B5EF4-FFF2-40B4-BE49-F238E27FC236}">
                  <a16:creationId xmlns=""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96,46</a:t>
              </a:r>
            </a:p>
          </p:txBody>
        </p:sp>
        <p:sp>
          <p:nvSpPr>
            <p:cNvPr id="37" name="Text Box 11">
              <a:extLst>
                <a:ext uri="{FF2B5EF4-FFF2-40B4-BE49-F238E27FC236}">
                  <a16:creationId xmlns=""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2019</a:t>
              </a: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=""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94881" y="-43306"/>
            <a:ext cx="586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2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32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8802"/>
            <a:ext cx="6513095" cy="3980968"/>
            <a:chOff x="-52179" y="563600"/>
            <a:chExt cx="11181244" cy="640539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60462"/>
              <a:chOff x="720" y="19"/>
              <a:chExt cx="5040" cy="3872"/>
            </a:xfrm>
          </p:grpSpPr>
          <p:sp>
            <p:nvSpPr>
              <p:cNvPr id="13" name="Line 2">
                <a:extLst>
                  <a:ext uri="{FF2B5EF4-FFF2-40B4-BE49-F238E27FC236}">
                    <a16:creationId xmlns=""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=""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=""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19" name="Text Box 8">
                <a:extLst>
                  <a:ext uri="{FF2B5EF4-FFF2-40B4-BE49-F238E27FC236}">
                    <a16:creationId xmlns=""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0" name="Text Box 9">
                <a:extLst>
                  <a:ext uri="{FF2B5EF4-FFF2-40B4-BE49-F238E27FC236}">
                    <a16:creationId xmlns=""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1979</a:t>
                </a:r>
              </a:p>
            </p:txBody>
          </p:sp>
          <p:sp>
            <p:nvSpPr>
              <p:cNvPr id="21" name="Text Box 10">
                <a:extLst>
                  <a:ext uri="{FF2B5EF4-FFF2-40B4-BE49-F238E27FC236}">
                    <a16:creationId xmlns=""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1989</a:t>
                </a: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=""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1999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=""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=""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=""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=""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=""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=""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40</a:t>
                </a: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=""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60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=""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80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=""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52,7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=""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64,4</a:t>
                </a:r>
              </a:p>
            </p:txBody>
          </p:sp>
          <p:sp>
            <p:nvSpPr>
              <p:cNvPr id="33" name="Text Box 22">
                <a:extLst>
                  <a:ext uri="{FF2B5EF4-FFF2-40B4-BE49-F238E27FC236}">
                    <a16:creationId xmlns=""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76,3</a:t>
                </a:r>
              </a:p>
            </p:txBody>
          </p:sp>
        </p:grpSp>
        <p:sp>
          <p:nvSpPr>
            <p:cNvPr id="4" name="Text Box 25">
              <a:extLst>
                <a:ext uri="{FF2B5EF4-FFF2-40B4-BE49-F238E27FC236}">
                  <a16:creationId xmlns=""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5942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 Box 19">
              <a:extLst>
                <a:ext uri="{FF2B5EF4-FFF2-40B4-BE49-F238E27FC236}">
                  <a16:creationId xmlns=""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cs typeface="Times New Roman" pitchFamily="18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=""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2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2009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10" name="Text Box 22">
              <a:extLst>
                <a:ext uri="{FF2B5EF4-FFF2-40B4-BE49-F238E27FC236}">
                  <a16:creationId xmlns=""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8"/>
              <a:ext cx="1732666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87,09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=""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8" y="831678"/>
              <a:ext cx="1732666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96,46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=""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2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2019</a:t>
              </a:r>
            </a:p>
          </p:txBody>
        </p:sp>
      </p:grpSp>
      <p:sp>
        <p:nvSpPr>
          <p:cNvPr id="41" name="Text Box 13">
            <a:extLst>
              <a:ext uri="{FF2B5EF4-FFF2-40B4-BE49-F238E27FC236}">
                <a16:creationId xmlns="" xmlns:a16="http://schemas.microsoft.com/office/drawing/2014/main" id="{081774F4-36F4-422F-8F1A-FA71C1C0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596" y="202037"/>
            <a:ext cx="5479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1.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bao </a:t>
            </a:r>
            <a:r>
              <a:rPr lang="en-US" altLang="vi-VN" sz="2800" b="0" err="1">
                <a:solidFill>
                  <a:prstClr val="black"/>
                </a:solidFill>
                <a:cs typeface="Times New Roman" pitchFamily="18" charset="0"/>
              </a:rPr>
              <a:t>nhiêu</a:t>
            </a: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  người? </a:t>
            </a:r>
            <a:endParaRPr lang="en-US" altLang="vi-VN" sz="2800" b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="" xmlns:a16="http://schemas.microsoft.com/office/drawing/2014/main" id="{BBD2762C-5CBB-4C64-8DA1-ED8F10B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1042881"/>
            <a:ext cx="30790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itchFamily="18" charset="0"/>
                <a:sym typeface="Wingdings" panose="05000000000000000000" pitchFamily="2" charset="2"/>
              </a:rPr>
              <a:t>11,7 </a:t>
            </a:r>
            <a:r>
              <a:rPr lang="en-US" altLang="vi-VN" sz="2800" dirty="0" err="1">
                <a:solidFill>
                  <a:srgbClr val="0070C0"/>
                </a:solidFill>
                <a:cs typeface="Times New Roman" pitchFamily="18" charset="0"/>
                <a:sym typeface="Wingdings" panose="05000000000000000000" pitchFamily="2" charset="2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2800" dirty="0">
                <a:solidFill>
                  <a:srgbClr val="63A537"/>
                </a:solidFill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altLang="vi-VN" sz="2800" dirty="0">
              <a:solidFill>
                <a:srgbClr val="63A537"/>
              </a:solidFill>
              <a:cs typeface="Times New Roman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="" xmlns:a16="http://schemas.microsoft.com/office/drawing/2014/main" id="{17C30E9F-859C-43B3-A2D5-2BD0C094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815" y="1648611"/>
            <a:ext cx="528046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2.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1999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?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="" xmlns:a16="http://schemas.microsoft.com/office/drawing/2014/main" id="{8049587A-338D-4B6A-83B2-02DA9137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2489201"/>
            <a:ext cx="3695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11,9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triệu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="" xmlns:a16="http://schemas.microsoft.com/office/drawing/2014/main" id="{2DF5BEF6-DAF6-473A-9206-B5B10038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16" y="3054042"/>
            <a:ext cx="540044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 3. Ước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tính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trong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vòng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20 (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</a:t>
            </a:r>
            <a:r>
              <a:rPr lang="en-US" altLang="vi-VN" sz="2800" b="0">
                <a:solidFill>
                  <a:prstClr val="black"/>
                </a:solidFill>
                <a:cs typeface="Times New Roman" pitchFamily="18" charset="0"/>
              </a:rPr>
              <a:t>ừ 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1999)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mỗi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itchFamily="18" charset="0"/>
              </a:rPr>
              <a:t> ?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="" xmlns:a16="http://schemas.microsoft.com/office/drawing/2014/main" id="{A42CBDE8-626F-4213-8C8A-7065F1DBA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05" y="4439037"/>
            <a:ext cx="4472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2800">
                <a:solidFill>
                  <a:srgbClr val="0070C0"/>
                </a:solidFill>
                <a:cs typeface="Times New Roman" pitchFamily="18" charset="0"/>
              </a:rPr>
              <a:t>Tăng hơn </a:t>
            </a:r>
            <a:r>
              <a:rPr lang="en-US" altLang="vi-VN" sz="2800" dirty="0">
                <a:solidFill>
                  <a:srgbClr val="0070C0"/>
                </a:solidFill>
                <a:cs typeface="Times New Roman" pitchFamily="18" charset="0"/>
              </a:rPr>
              <a:t>1 </a:t>
            </a:r>
            <a:r>
              <a:rPr lang="en-US" altLang="vi-VN" sz="2800" dirty="0" err="1">
                <a:solidFill>
                  <a:srgbClr val="0070C0"/>
                </a:solidFill>
                <a:cs typeface="Times New Roman" pitchFamily="18" charset="0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itchFamily="18" charset="0"/>
              </a:rPr>
              <a:t>người</a:t>
            </a:r>
            <a:r>
              <a:rPr lang="en-US" altLang="vi-VN" sz="2800" dirty="0">
                <a:solidFill>
                  <a:srgbClr val="0070C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1189997" y="4983442"/>
            <a:ext cx="10351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ta lúc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bấy giờ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8" name="Text Box 20">
            <a:extLst>
              <a:ext uri="{FF2B5EF4-FFF2-40B4-BE49-F238E27FC236}">
                <a16:creationId xmlns="" xmlns:a16="http://schemas.microsoft.com/office/drawing/2014/main" id="{F79A2815-14BB-42FE-8BCF-A0AE260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262" y="5755588"/>
            <a:ext cx="7294819" cy="83026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dirty="0" err="1">
                <a:solidFill>
                  <a:srgbClr val="0000CC"/>
                </a:solidFill>
                <a:cs typeface="Times New Roman" pitchFamily="18" charset="0"/>
              </a:rPr>
              <a:t>Dân</a:t>
            </a:r>
            <a:r>
              <a:rPr lang="en-US" altLang="vi-VN" sz="4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itchFamily="18" charset="0"/>
              </a:rPr>
              <a:t>số</a:t>
            </a:r>
            <a:r>
              <a:rPr lang="en-US" altLang="vi-VN" sz="4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itchFamily="18" charset="0"/>
              </a:rPr>
              <a:t>nước</a:t>
            </a:r>
            <a:r>
              <a:rPr lang="en-US" altLang="vi-VN" sz="4800" dirty="0">
                <a:solidFill>
                  <a:srgbClr val="0000CC"/>
                </a:solidFill>
                <a:cs typeface="Times New Roman" pitchFamily="18" charset="0"/>
              </a:rPr>
              <a:t> ta </a:t>
            </a:r>
            <a:r>
              <a:rPr lang="en-US" altLang="vi-VN" sz="4800" dirty="0" err="1">
                <a:solidFill>
                  <a:srgbClr val="0000CC"/>
                </a:solidFill>
                <a:cs typeface="Times New Roman" pitchFamily="18" charset="0"/>
              </a:rPr>
              <a:t>tăng</a:t>
            </a:r>
            <a:r>
              <a:rPr lang="en-US" altLang="vi-VN" sz="4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vi-VN" sz="4800" err="1">
                <a:solidFill>
                  <a:srgbClr val="0000CC"/>
                </a:solidFill>
                <a:cs typeface="Times New Roman" pitchFamily="18" charset="0"/>
              </a:rPr>
              <a:t>nhanh</a:t>
            </a:r>
            <a:r>
              <a:rPr lang="en-US" altLang="vi-VN" sz="4800">
                <a:solidFill>
                  <a:srgbClr val="0000CC"/>
                </a:solidFill>
                <a:cs typeface="Times New Roman" pitchFamily="18" charset="0"/>
              </a:rPr>
              <a:t> </a:t>
            </a:r>
            <a:endParaRPr lang="en-US" altLang="vi-VN" sz="4800" dirty="0">
              <a:solidFill>
                <a:srgbClr val="0000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513095" y="1750455"/>
            <a:ext cx="56765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- Từ năm 2009 đến năm 2019 dân số nước ta tăng khoảng bao nhiêu người?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520652" y="218015"/>
            <a:ext cx="59247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- Từ năm 1999 đến năm 2009 dân số nước ta tăng khoảng bao nhiêu người?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5269" y="1225240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10,79 triệu người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5269" y="3357702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9,37 triệu người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258802"/>
            <a:ext cx="6513095" cy="3980968"/>
            <a:chOff x="-52179" y="563600"/>
            <a:chExt cx="11181244" cy="6405399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60462"/>
              <a:chOff x="720" y="19"/>
              <a:chExt cx="5040" cy="3872"/>
            </a:xfrm>
          </p:grpSpPr>
          <p:sp>
            <p:nvSpPr>
              <p:cNvPr id="17" name="Line 2">
                <a:extLst>
                  <a:ext uri="{FF2B5EF4-FFF2-40B4-BE49-F238E27FC236}">
                    <a16:creationId xmlns=""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19" name="Line 4">
                <a:extLst>
                  <a:ext uri="{FF2B5EF4-FFF2-40B4-BE49-F238E27FC236}">
                    <a16:creationId xmlns=""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cs typeface="Times New Roman" pitchFamily="18" charset="0"/>
                </a:endParaRPr>
              </a:p>
            </p:txBody>
          </p:sp>
          <p:sp>
            <p:nvSpPr>
              <p:cNvPr id="22" name="Text Box 7">
                <a:extLst>
                  <a:ext uri="{FF2B5EF4-FFF2-40B4-BE49-F238E27FC236}">
                    <a16:creationId xmlns=""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=""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=""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1979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=""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1989</a:t>
                </a:r>
              </a:p>
            </p:txBody>
          </p:sp>
          <p:sp>
            <p:nvSpPr>
              <p:cNvPr id="26" name="Text Box 11">
                <a:extLst>
                  <a:ext uri="{FF2B5EF4-FFF2-40B4-BE49-F238E27FC236}">
                    <a16:creationId xmlns=""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1999</a:t>
                </a: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=""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=""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=""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=""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=""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=""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40</a:t>
                </a: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=""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60</a:t>
                </a:r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=""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80</a:t>
                </a:r>
              </a:p>
            </p:txBody>
          </p:sp>
          <p:sp>
            <p:nvSpPr>
              <p:cNvPr id="35" name="Text Box 20">
                <a:extLst>
                  <a:ext uri="{FF2B5EF4-FFF2-40B4-BE49-F238E27FC236}">
                    <a16:creationId xmlns=""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52,7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=""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64,4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=""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cs typeface="Times New Roman" pitchFamily="18" charset="0"/>
                  </a:rPr>
                  <a:t>76,3</a:t>
                </a:r>
              </a:p>
            </p:txBody>
          </p:sp>
        </p:grpSp>
        <p:sp>
          <p:nvSpPr>
            <p:cNvPr id="8" name="Text Box 25">
              <a:extLst>
                <a:ext uri="{FF2B5EF4-FFF2-40B4-BE49-F238E27FC236}">
                  <a16:creationId xmlns=""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5942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9">
              <a:extLst>
                <a:ext uri="{FF2B5EF4-FFF2-40B4-BE49-F238E27FC236}">
                  <a16:creationId xmlns=""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cs typeface="Times New Roman" pitchFamily="18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=""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2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2009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=""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8"/>
              <a:ext cx="1732666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87,09</a:t>
              </a:r>
            </a:p>
          </p:txBody>
        </p:sp>
        <p:sp>
          <p:nvSpPr>
            <p:cNvPr id="15" name="Text Box 22">
              <a:extLst>
                <a:ext uri="{FF2B5EF4-FFF2-40B4-BE49-F238E27FC236}">
                  <a16:creationId xmlns=""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8" y="831678"/>
              <a:ext cx="1732666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96,46</a:t>
              </a:r>
            </a:p>
          </p:txBody>
        </p:sp>
        <p:sp>
          <p:nvSpPr>
            <p:cNvPr id="16" name="Text Box 11">
              <a:extLst>
                <a:ext uri="{FF2B5EF4-FFF2-40B4-BE49-F238E27FC236}">
                  <a16:creationId xmlns=""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2" cy="59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cs typeface="Times New Roman" pitchFamily="18" charset="0"/>
                </a:rPr>
                <a:t>2019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329640" y="4373866"/>
            <a:ext cx="1184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ta từ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năm 1999 đến 2019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3831" y="5028102"/>
            <a:ext cx="7335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Dân số nước ta có chiều hướng giảm.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102063" y="5677721"/>
            <a:ext cx="1244536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Tại sao giai đoạn trước nước ta tăng nhanh nhưng giai đoạn sau lại có chiều hướng giảm so với trước? Dân số tăng nhanh gây hậu quả gì?</a:t>
            </a:r>
          </a:p>
        </p:txBody>
      </p:sp>
    </p:spTree>
    <p:extLst>
      <p:ext uri="{BB962C8B-B14F-4D97-AF65-F5344CB8AC3E}">
        <p14:creationId xmlns:p14="http://schemas.microsoft.com/office/powerpoint/2010/main" val="2629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8" grpId="0"/>
      <p:bldP spid="39" grpId="0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523797" y="1509919"/>
            <a:ext cx="5452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 err="1" smtClean="0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</a:t>
            </a:r>
            <a:r>
              <a:rPr lang="en-US" altLang="zh-CN" sz="9600" dirty="0" smtClean="0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9600" dirty="0" err="1" smtClean="0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động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6718" y="1836182"/>
            <a:ext cx="945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https://www.youtube.com/watch?v=uSVp-5OEL0E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1466850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Sự gia tăng dân số, hậu quả của gia tăng dân số.</a:t>
            </a:r>
          </a:p>
        </p:txBody>
      </p:sp>
    </p:spTree>
    <p:extLst>
      <p:ext uri="{BB962C8B-B14F-4D97-AF65-F5344CB8AC3E}">
        <p14:creationId xmlns:p14="http://schemas.microsoft.com/office/powerpoint/2010/main" val="42528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=""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54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4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56115" y="418914"/>
            <a:ext cx="6879772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675327" y="2642773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3600" b="1" u="none" strike="noStrike" kern="1200" cap="none" spc="0" normalizeH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số tăng nhanh sẽ gây ra những hậu quả gì?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8" y="646331"/>
            <a:ext cx="5494282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646331"/>
            <a:ext cx="5476875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本框 8">
            <a:extLst>
              <a:ext uri="{FF2B5EF4-FFF2-40B4-BE49-F238E27FC236}">
                <a16:creationId xmlns=""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40" y="4420692"/>
            <a:ext cx="1141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</p:spTree>
    <p:extLst>
      <p:ext uri="{BB962C8B-B14F-4D97-AF65-F5344CB8AC3E}">
        <p14:creationId xmlns:p14="http://schemas.microsoft.com/office/powerpoint/2010/main" val="1874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7558"/>
            <a:ext cx="5360737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2117558"/>
            <a:ext cx="5646820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8">
            <a:extLst>
              <a:ext uri="{FF2B5EF4-FFF2-40B4-BE49-F238E27FC236}">
                <a16:creationId xmlns=""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20" y="700990"/>
            <a:ext cx="1141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6" y="646331"/>
            <a:ext cx="4900888" cy="3269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本框 8">
            <a:extLst>
              <a:ext uri="{FF2B5EF4-FFF2-40B4-BE49-F238E27FC236}">
                <a16:creationId xmlns=""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7" y="3384371"/>
            <a:ext cx="6261899" cy="3473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9637" y="1284625"/>
            <a:ext cx="5785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079939"/>
            <a:ext cx="3943350" cy="2628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7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=""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1" y="753741"/>
            <a:ext cx="519112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3808253"/>
            <a:ext cx="4668253" cy="3049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" y="790092"/>
            <a:ext cx="536984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92428" y="4684295"/>
            <a:ext cx="448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25948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-279025" y="187987"/>
            <a:ext cx="5244306" cy="4414963"/>
            <a:chOff x="1046163" y="1628775"/>
            <a:chExt cx="3986819" cy="419291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046163" y="1628775"/>
              <a:ext cx="3986819" cy="4192919"/>
              <a:chOff x="0" y="0"/>
              <a:chExt cx="3986578" cy="4192919"/>
            </a:xfrm>
          </p:grpSpPr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0" y="2098240"/>
                <a:ext cx="3986578" cy="1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993289" y="0"/>
                <a:ext cx="1" cy="4192919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95452" y="475577"/>
                <a:ext cx="3192112" cy="3216828"/>
              </a:xfrm>
              <a:prstGeom prst="ellipse">
                <a:avLst/>
              </a:prstGeom>
              <a:noFill/>
              <a:ln w="9525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97726" y="268959"/>
                <a:ext cx="3608939" cy="3642531"/>
              </a:xfrm>
              <a:prstGeom prst="ellipse">
                <a:avLst/>
              </a:prstGeom>
              <a:noFill/>
              <a:ln w="19050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</p:grp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96381" y="2383904"/>
              <a:ext cx="2668568" cy="2721311"/>
            </a:xfrm>
            <a:prstGeom prst="ellipse">
              <a:avLst/>
            </a:prstGeom>
            <a:solidFill>
              <a:srgbClr val="595959"/>
            </a:solidFill>
            <a:ln w="3810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06425" y="2490111"/>
              <a:ext cx="2446515" cy="24968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58392" y="2967042"/>
              <a:ext cx="1566163" cy="1599121"/>
            </a:xfrm>
            <a:prstGeom prst="ellipse">
              <a:avLst/>
            </a:pr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08726" y="532609"/>
            <a:ext cx="540803" cy="401107"/>
          </a:xfrm>
          <a:prstGeom prst="ellipse">
            <a:avLst/>
          </a:prstGeom>
          <a:solidFill>
            <a:srgbClr val="FF3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10793" y="2116760"/>
            <a:ext cx="540803" cy="401107"/>
          </a:xfrm>
          <a:prstGeom prst="ellipse">
            <a:avLst/>
          </a:prstGeom>
          <a:solidFill>
            <a:srgbClr val="FF78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03491" y="3389308"/>
            <a:ext cx="540803" cy="401107"/>
          </a:xfrm>
          <a:prstGeom prst="ellipse">
            <a:avLst/>
          </a:prstGeom>
          <a:solidFill>
            <a:srgbClr val="F79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95064" y="4232070"/>
            <a:ext cx="540803" cy="401107"/>
          </a:xfrm>
          <a:prstGeom prst="ellipse">
            <a:avLst/>
          </a:prstGeom>
          <a:solidFill>
            <a:srgbClr val="54B391"/>
          </a:solidFill>
          <a:ln w="12700">
            <a:solidFill>
              <a:srgbClr val="F8F8F8"/>
            </a:solidFill>
            <a:miter lim="800000"/>
            <a:headEnd/>
            <a:tailEnd/>
          </a:ln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6664" y="1963371"/>
            <a:ext cx="217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quả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6044" y="170688"/>
            <a:ext cx="7457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5580" y="1566978"/>
            <a:ext cx="6838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tải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sá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viện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đảm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an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y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75472" y="3298842"/>
            <a:ext cx="7288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nghiêm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lí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trật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800" b="1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latin typeface="Times New Roman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81643" y="4415600"/>
            <a:ext cx="869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33715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3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72979" y="2166820"/>
            <a:ext cx="11546305" cy="1828800"/>
          </a:xfrm>
          <a:prstGeom prst="roundRect">
            <a:avLst>
              <a:gd name="adj" fmla="val 16667"/>
            </a:avLst>
          </a:prstGeom>
          <a:noFill/>
          <a:ln w="57150" cmpd="thickThin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Sự gia tăng dân số dẫn đến môi trường sẽ bị ô nhiễm bởi những chất 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thải và khói bụi. Vì vậy em cần phải làm gì để giảm bớt ô nhiễm môi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trường?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68" y="128337"/>
            <a:ext cx="7671921" cy="627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8464" y="2798919"/>
            <a:ext cx="3641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4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385011"/>
            <a:ext cx="573481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619648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16505"/>
            <a:ext cx="4876800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370" r="14596" b="11846"/>
          <a:stretch/>
        </p:blipFill>
        <p:spPr>
          <a:xfrm>
            <a:off x="6882063" y="1067542"/>
            <a:ext cx="4251158" cy="474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35884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B85C47-E64A-493F-8EF3-7A8855921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468" b="3603"/>
          <a:stretch/>
        </p:blipFill>
        <p:spPr>
          <a:xfrm>
            <a:off x="6128084" y="1504088"/>
            <a:ext cx="5245769" cy="535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1B6C68-B10A-4360-8128-AE833E1B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1507414"/>
            <a:ext cx="5010866" cy="5350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24742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="" xmlns:a16="http://schemas.microsoft.com/office/drawing/2014/main" id="{5B5F9526-620C-4D1A-8314-3266387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3" y="1570325"/>
            <a:ext cx="12089257" cy="2862322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0" dirty="0" err="1"/>
              <a:t>Nước</a:t>
            </a:r>
            <a:r>
              <a:rPr lang="en-US" altLang="vi-VN" sz="3600" b="0" dirty="0"/>
              <a:t> ta </a:t>
            </a:r>
            <a:r>
              <a:rPr lang="en-US" altLang="vi-VN" sz="3600" b="0" dirty="0" err="1"/>
              <a:t>có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tích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vào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loại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bình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nhưng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thuộc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hàng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trên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giới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nhanh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nhiều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khăn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cho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việc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nâng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cao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đời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sống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Những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năm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độ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đã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giảm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hơn</a:t>
            </a:r>
            <a:r>
              <a:rPr lang="en-US" altLang="vi-VN" sz="3600" b="0" dirty="0"/>
              <a:t> so </a:t>
            </a:r>
            <a:r>
              <a:rPr lang="en-US" altLang="vi-VN" sz="3600" b="0" dirty="0" err="1"/>
              <a:t>với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nhờ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thực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tốt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hoạch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hóa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đình</a:t>
            </a:r>
            <a:r>
              <a:rPr lang="en-US" altLang="vi-VN" sz="3600" b="0" dirty="0"/>
              <a:t>.</a:t>
            </a: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428912" y="-77826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544546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DB228B-11A0-4504-8D3D-C5519AFB7D34}"/>
              </a:ext>
            </a:extLst>
          </p:cNvPr>
          <p:cNvSpPr txBox="1">
            <a:spLocks/>
          </p:cNvSpPr>
          <p:nvPr/>
        </p:nvSpPr>
        <p:spPr>
          <a:xfrm>
            <a:off x="1957137" y="2316055"/>
            <a:ext cx="9673271" cy="28225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</a:p>
          <a:p>
            <a:pPr marL="0" indent="0" algn="just"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bài: 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953403" y="1509919"/>
            <a:ext cx="4592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Tạm biệt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286450" y="5926765"/>
            <a:ext cx="4661995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d. 320 000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7926" y="43491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927" y="250409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ẤM BUÔN BÁN, CẤM REUP"/>
          <p:cNvSpPr/>
          <p:nvPr/>
        </p:nvSpPr>
        <p:spPr>
          <a:xfrm>
            <a:off x="6264642" y="462393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00205" y="5930505"/>
            <a:ext cx="4711098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c. 330 000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1. Diện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tích nước ta khoảng bao nhiêu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44389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8649" y="57666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1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09" grpId="0" animBg="1"/>
      <p:bldP spid="109" grpId="1" animBg="1"/>
      <p:bldP spid="108" grpId="0" animBg="1"/>
      <p:bldP spid="108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476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/>
                <a:r>
                  <a:rPr kumimoji="0" lang="en-US" sz="2800" b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</a:p>
              <a:p>
                <a:pPr lvl="0" algn="ctr" defTabSz="914400"/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blipFill rotWithShape="1">
                <a:blip r:embed="rId14"/>
                <a:stretch>
                  <a:fillRect b="-21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622425" y="5179230"/>
            <a:ext cx="4683803" cy="1096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c. Đồng bằng có diện tích nhiều hơn.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179231"/>
            <a:ext cx="4683803" cy="1096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d. Đồi núi có diện tích ít hơn.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đồi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núi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blipFill rotWithShape="1">
                <a:blip r:embed="rId15"/>
                <a:stretch>
                  <a:fillRect l="-2464" b="-127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0149" y="31061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310" y="52211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8199" y="3029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017" y="-128595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515942" y="1059009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9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17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60256" y="3317853"/>
            <a:ext cx="4683803" cy="1130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Nhiệt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mưa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thay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đổi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mùa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22425" y="5219216"/>
            <a:ext cx="4683803" cy="1056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Nhiệt độ thấp, gió và mưa thay đổi theo mùa.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609756" y="5219215"/>
            <a:ext cx="4683803" cy="105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thấp, có nhiều gió và mưa.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35643" y="3345225"/>
            <a:ext cx="4683803" cy="1089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Nhiệt độ cao, gió và mưa không thay đổi theo mùa.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23777" y="34095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8594" y="5120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3834" y="31710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43" y="205925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927358" y="942431"/>
            <a:ext cx="1012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7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1897156" y="2100440"/>
            <a:ext cx="1423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ngsuhChe" panose="02030609000101010101" pitchFamily="49" charset="-127"/>
                <a:cs typeface="Times New Roman" pitchFamily="18" charset="0"/>
              </a:rPr>
              <a:t>Bài</a:t>
            </a:r>
            <a:r>
              <a:rPr kumimoji="0" lang="en-US" altLang="zh-CN" sz="400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ngsuhChe" panose="02030609000101010101" pitchFamily="49" charset="-127"/>
                <a:cs typeface="Times New Roman" pitchFamily="18" charset="0"/>
              </a:rPr>
              <a:t> 8: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ngsuhChe" panose="02030609000101010101" pitchFamily="49" charset="-127"/>
              <a:cs typeface="Times New Roman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2484914" y="2660620"/>
            <a:ext cx="72221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DÂN</a:t>
            </a:r>
            <a:r>
              <a:rPr kumimoji="0" lang="en-US" altLang="zh-CN" sz="6600" u="none" strike="noStrike" kern="1200" cap="none" spc="0" normalizeH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 SỐ NƯỚC TA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8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28FD27-A6D4-477B-BA31-F6CB4D05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454515" y="-14998"/>
            <a:ext cx="3060798" cy="178949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4E39D88C-E242-4E63-8E33-08682EB486E7}"/>
              </a:ext>
            </a:extLst>
          </p:cNvPr>
          <p:cNvSpPr txBox="1"/>
          <p:nvPr/>
        </p:nvSpPr>
        <p:spPr>
          <a:xfrm>
            <a:off x="4086310" y="2429309"/>
            <a:ext cx="651328" cy="461665"/>
          </a:xfrm>
          <a:prstGeom prst="rect">
            <a:avLst/>
          </a:prstGeom>
          <a:solidFill>
            <a:srgbClr val="2F221C"/>
          </a:solidFill>
          <a:ln w="28575">
            <a:solidFill>
              <a:srgbClr val="E76B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01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8A6E339B-8CA7-419E-BE48-DA9864B5A8BF}"/>
              </a:ext>
            </a:extLst>
          </p:cNvPr>
          <p:cNvSpPr txBox="1"/>
          <p:nvPr/>
        </p:nvSpPr>
        <p:spPr>
          <a:xfrm>
            <a:off x="4086310" y="3649747"/>
            <a:ext cx="651328" cy="461665"/>
          </a:xfrm>
          <a:prstGeom prst="rect">
            <a:avLst/>
          </a:prstGeom>
          <a:solidFill>
            <a:srgbClr val="2F221C"/>
          </a:solidFill>
          <a:ln w="28575">
            <a:solidFill>
              <a:srgbClr val="E76B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02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47623C93-4E8C-4E55-8E3E-8D2A48D5B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73658" r="33551"/>
          <a:stretch/>
        </p:blipFill>
        <p:spPr>
          <a:xfrm>
            <a:off x="3736835" y="5525855"/>
            <a:ext cx="4305670" cy="1241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17A320-9B2A-4256-A0C4-4C512281FAA0}"/>
              </a:ext>
            </a:extLst>
          </p:cNvPr>
          <p:cNvSpPr txBox="1"/>
          <p:nvPr/>
        </p:nvSpPr>
        <p:spPr>
          <a:xfrm>
            <a:off x="4763903" y="2233419"/>
            <a:ext cx="64812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Biết </a:t>
            </a:r>
            <a:r>
              <a:rPr lang="de-DE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sơ lược về </a:t>
            </a:r>
            <a:r>
              <a:rPr lang="en-US" sz="32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</a:t>
            </a:r>
            <a:r>
              <a:rPr lang="en-US" altLang="zh-CN" sz="32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ân</a:t>
            </a:r>
            <a:r>
              <a:rPr lang="en-US" altLang="zh-C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nước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ta, </a:t>
            </a:r>
            <a:r>
              <a:rPr lang="en-US" altLang="zh-CN" sz="32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lang="en-US" altLang="zh-C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tăng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nước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</a:t>
            </a:r>
          </a:p>
          <a:p>
            <a:endParaRPr lang="en-US" altLang="zh-CN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2FF63F2-636C-4FEC-89F1-4777C6FCE64B}"/>
              </a:ext>
            </a:extLst>
          </p:cNvPr>
          <p:cNvSpPr txBox="1"/>
          <p:nvPr/>
        </p:nvSpPr>
        <p:spPr>
          <a:xfrm>
            <a:off x="4947813" y="3341970"/>
            <a:ext cx="61134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</a:t>
            </a:r>
            <a:r>
              <a:rPr lang="en-US" altLang="zh-CN" sz="32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ậu</a:t>
            </a:r>
            <a:r>
              <a:rPr lang="en-US" altLang="zh-C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tăng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nhanh</a:t>
            </a:r>
            <a:endParaRPr lang="en-US" altLang="zh-CN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图片 2">
            <a:extLst>
              <a:ext uri="{FF2B5EF4-FFF2-40B4-BE49-F238E27FC236}">
                <a16:creationId xmlns:a16="http://schemas.microsoft.com/office/drawing/2014/main" xmlns="" id="{4484B3EF-DE65-4083-8FE8-AAA5649852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7" y="1657767"/>
            <a:ext cx="3842930" cy="3842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6CD1AD-46BF-B644-9BF0-2ABC51DB4B04}"/>
              </a:ext>
            </a:extLst>
          </p:cNvPr>
          <p:cNvSpPr txBox="1"/>
          <p:nvPr/>
        </p:nvSpPr>
        <p:spPr>
          <a:xfrm>
            <a:off x="3515313" y="879750"/>
            <a:ext cx="5711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71290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1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610364" y="1509919"/>
            <a:ext cx="52790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 err="1" smtClean="0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Khám</a:t>
            </a:r>
            <a:r>
              <a:rPr lang="en-US" altLang="zh-CN" sz="9600" dirty="0" smtClean="0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9600" dirty="0" err="1" smtClean="0">
                <a:solidFill>
                  <a:srgbClr val="C82D2D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phá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596</TotalTime>
  <Words>1312</Words>
  <Application>Microsoft Office PowerPoint</Application>
  <PresentationFormat>Custom</PresentationFormat>
  <Paragraphs>255</Paragraphs>
  <Slides>34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Dặn dò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Ha</cp:lastModifiedBy>
  <cp:revision>83</cp:revision>
  <dcterms:created xsi:type="dcterms:W3CDTF">2017-08-18T03:02:00Z</dcterms:created>
  <dcterms:modified xsi:type="dcterms:W3CDTF">2021-10-22T07:09:30Z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