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86" r:id="rId2"/>
    <p:sldId id="257" r:id="rId3"/>
    <p:sldId id="259" r:id="rId4"/>
    <p:sldId id="261" r:id="rId5"/>
    <p:sldId id="262" r:id="rId6"/>
    <p:sldId id="263" r:id="rId7"/>
    <p:sldId id="265" r:id="rId8"/>
    <p:sldId id="264" r:id="rId9"/>
    <p:sldId id="268" r:id="rId10"/>
    <p:sldId id="269" r:id="rId11"/>
    <p:sldId id="272" r:id="rId12"/>
    <p:sldId id="284" r:id="rId13"/>
    <p:sldId id="273" r:id="rId14"/>
    <p:sldId id="274" r:id="rId15"/>
    <p:sldId id="275" r:id="rId16"/>
    <p:sldId id="276" r:id="rId17"/>
    <p:sldId id="271" r:id="rId18"/>
    <p:sldId id="281" r:id="rId19"/>
    <p:sldId id="282" r:id="rId20"/>
    <p:sldId id="283" r:id="rId21"/>
    <p:sldId id="285" r:id="rId22"/>
    <p:sldId id="279" r:id="rId23"/>
    <p:sldId id="278" r:id="rId24"/>
    <p:sldId id="287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0099"/>
    <a:srgbClr val="6600CC"/>
    <a:srgbClr val="0000CC"/>
    <a:srgbClr val="FFFFCC"/>
    <a:srgbClr val="CC3300"/>
    <a:srgbClr val="FF3300"/>
    <a:srgbClr val="6600FF"/>
    <a:srgbClr val="AFEFC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2973" autoAdjust="0"/>
  </p:normalViewPr>
  <p:slideViewPr>
    <p:cSldViewPr>
      <p:cViewPr varScale="1">
        <p:scale>
          <a:sx n="68" d="100"/>
          <a:sy n="68" d="100"/>
        </p:scale>
        <p:origin x="-8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43EB7C4-97C5-4F10-BA41-2ED32762B62A}" type="datetimeFigureOut">
              <a:rPr lang="en-US"/>
              <a:pPr>
                <a:defRPr/>
              </a:pPr>
              <a:t>21/09/2021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E664F39-1362-4462-94A0-C3AE55BF4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7D93E-36E6-4B10-BF30-54136B2B2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4EFBD-B9FD-4CD8-8565-19074E388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AF817-8757-42FD-AB17-373D6595A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674C9-1EC6-4383-B6F7-CB0586731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80CE1-2C6E-49FD-8862-8F9074B96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10071-410F-42A8-BF2E-F324C2C8C7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F0CFA-5977-43A2-9FD7-B3EFF5E37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68B1B-B1BD-4720-B6C0-1E2D88182B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C7BDD-7E07-4D7B-BD32-B14097311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495BB-3020-4786-8A27-CA9F4776F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EB507-EF17-4C1D-A483-82C149F1E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2864111-2C58-4E04-91F5-00CF5550C7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gif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17075" y="115669"/>
            <a:ext cx="55219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Phòng</a:t>
            </a: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r>
              <a:rPr lang="en-US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Giáo</a:t>
            </a: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r>
              <a:rPr lang="en-US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dục</a:t>
            </a: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r>
              <a:rPr lang="en-US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và</a:t>
            </a: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r>
              <a:rPr lang="en-US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Đào</a:t>
            </a: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r>
              <a:rPr lang="en-US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tạo</a:t>
            </a: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r>
              <a:rPr lang="en-US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quận</a:t>
            </a: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Long </a:t>
            </a:r>
            <a:r>
              <a:rPr lang="en-US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Biên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</a:endParaRPr>
          </a:p>
          <a:p>
            <a:pPr algn="ctr">
              <a:defRPr/>
            </a:pPr>
            <a:r>
              <a:rPr lang="en-US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Trường</a:t>
            </a: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r>
              <a:rPr lang="en-US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Tiểu</a:t>
            </a: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r>
              <a:rPr lang="en-US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học</a:t>
            </a: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r>
              <a:rPr lang="en-US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Phúc</a:t>
            </a: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r>
              <a:rPr lang="en-US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Lợi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</a:endParaRPr>
          </a:p>
        </p:txBody>
      </p:sp>
      <p:pic>
        <p:nvPicPr>
          <p:cNvPr id="4099" name="Picture 5" descr="Penguin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933450"/>
            <a:ext cx="3810000" cy="5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228600" y="1752600"/>
            <a:ext cx="8610600" cy="258532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</a:rPr>
              <a:t>LỊCH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</a:rPr>
              <a:t>SỬ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</a:rPr>
              <a:t> 5</a:t>
            </a:r>
          </a:p>
          <a:p>
            <a:pPr algn="ctr">
              <a:defRPr/>
            </a:pP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</a:rPr>
              <a:t>CuỘC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</a:rPr>
              <a:t>PHẢN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</a:rPr>
              <a:t>CÔNG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</a:rPr>
              <a:t> Ở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</a:rPr>
              <a:t>KINH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</a:rPr>
              <a:t>THÀNH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</a:rPr>
              <a:t>HuẾ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ImageVie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81000"/>
            <a:ext cx="7391400" cy="55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143000" y="6172200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</a:rPr>
              <a:t>CHIẾU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CẦN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VƯƠNG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 dirty="0">
                <a:solidFill>
                  <a:srgbClr val="6600FF"/>
                </a:solidFill>
                <a:cs typeface="Times New Roman" pitchFamily="18" charset="0"/>
              </a:rPr>
              <a:t>1. </a:t>
            </a:r>
            <a:r>
              <a:rPr lang="en-US" sz="3200" b="1" dirty="0" err="1">
                <a:solidFill>
                  <a:srgbClr val="6600FF"/>
                </a:solidFill>
                <a:cs typeface="Times New Roman" pitchFamily="18" charset="0"/>
              </a:rPr>
              <a:t>Hoàn</a:t>
            </a:r>
            <a:r>
              <a:rPr lang="en-US" sz="3200" b="1" dirty="0">
                <a:solidFill>
                  <a:srgbClr val="6600FF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FF"/>
                </a:solidFill>
                <a:cs typeface="Times New Roman" pitchFamily="18" charset="0"/>
              </a:rPr>
              <a:t>cảnh</a:t>
            </a:r>
            <a:r>
              <a:rPr lang="en-US" sz="3200" b="1" dirty="0">
                <a:solidFill>
                  <a:srgbClr val="6600FF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FF"/>
                </a:solidFill>
                <a:cs typeface="Times New Roman" pitchFamily="18" charset="0"/>
              </a:rPr>
              <a:t>lịch</a:t>
            </a:r>
            <a:r>
              <a:rPr lang="en-US" sz="3200" b="1" dirty="0">
                <a:solidFill>
                  <a:srgbClr val="6600FF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FF"/>
                </a:solidFill>
                <a:cs typeface="Times New Roman" pitchFamily="18" charset="0"/>
              </a:rPr>
              <a:t>sử</a:t>
            </a:r>
            <a:r>
              <a:rPr lang="en-US" sz="3200" b="1" dirty="0">
                <a:solidFill>
                  <a:srgbClr val="6600CC"/>
                </a:solidFill>
                <a:cs typeface="Times New Roman" pitchFamily="18" charset="0"/>
              </a:rPr>
              <a:t>: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0" y="60960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 dirty="0">
                <a:solidFill>
                  <a:srgbClr val="6600FF"/>
                </a:solidFill>
                <a:cs typeface="Times New Roman" pitchFamily="18" charset="0"/>
              </a:rPr>
              <a:t>2. </a:t>
            </a:r>
            <a:r>
              <a:rPr lang="en-US" sz="3200" b="1" dirty="0" err="1">
                <a:solidFill>
                  <a:srgbClr val="6600FF"/>
                </a:solidFill>
                <a:cs typeface="Times New Roman" pitchFamily="18" charset="0"/>
              </a:rPr>
              <a:t>Cuộc</a:t>
            </a:r>
            <a:r>
              <a:rPr lang="en-US" sz="3200" b="1" dirty="0">
                <a:solidFill>
                  <a:srgbClr val="6600FF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FF"/>
                </a:solidFill>
                <a:cs typeface="Times New Roman" pitchFamily="18" charset="0"/>
              </a:rPr>
              <a:t>phản</a:t>
            </a:r>
            <a:r>
              <a:rPr lang="en-US" sz="3200" b="1" dirty="0">
                <a:solidFill>
                  <a:srgbClr val="6600FF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FF"/>
                </a:solidFill>
                <a:cs typeface="Times New Roman" pitchFamily="18" charset="0"/>
              </a:rPr>
              <a:t>công</a:t>
            </a:r>
            <a:r>
              <a:rPr lang="en-US" sz="3200" b="1" dirty="0">
                <a:solidFill>
                  <a:srgbClr val="6600FF"/>
                </a:solidFill>
                <a:cs typeface="Times New Roman" pitchFamily="18" charset="0"/>
              </a:rPr>
              <a:t> ở </a:t>
            </a:r>
            <a:r>
              <a:rPr lang="en-US" sz="3200" b="1" dirty="0" err="1">
                <a:solidFill>
                  <a:srgbClr val="6600FF"/>
                </a:solidFill>
                <a:cs typeface="Times New Roman" pitchFamily="18" charset="0"/>
              </a:rPr>
              <a:t>kinh</a:t>
            </a:r>
            <a:r>
              <a:rPr lang="en-US" sz="3200" b="1" dirty="0">
                <a:solidFill>
                  <a:srgbClr val="6600FF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FF"/>
                </a:solidFill>
                <a:cs typeface="Times New Roman" pitchFamily="18" charset="0"/>
              </a:rPr>
              <a:t>thành</a:t>
            </a:r>
            <a:r>
              <a:rPr lang="en-US" sz="3200" b="1" dirty="0">
                <a:solidFill>
                  <a:srgbClr val="6600FF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FF"/>
                </a:solidFill>
                <a:cs typeface="Times New Roman" pitchFamily="18" charset="0"/>
              </a:rPr>
              <a:t>Huế</a:t>
            </a:r>
            <a:r>
              <a:rPr lang="en-US" sz="3200" b="1" dirty="0">
                <a:solidFill>
                  <a:srgbClr val="6600CC"/>
                </a:solidFill>
                <a:cs typeface="Times New Roman" pitchFamily="18" charset="0"/>
              </a:rPr>
              <a:t>: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0" y="2362200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 dirty="0" smtClean="0">
                <a:cs typeface="Times New Roman" pitchFamily="18" charset="0"/>
              </a:rPr>
              <a:t>- </a:t>
            </a:r>
            <a:r>
              <a:rPr lang="en-US" sz="3200" b="1" dirty="0" err="1" smtClean="0">
                <a:cs typeface="Times New Roman" pitchFamily="18" charset="0"/>
              </a:rPr>
              <a:t>Kể</a:t>
            </a:r>
            <a:r>
              <a:rPr lang="en-US" sz="3200" b="1" dirty="0" smtClean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tên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các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cuộc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khởi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nghĩa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trong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phong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trào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Cần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vương</a:t>
            </a:r>
            <a:r>
              <a:rPr lang="en-US" sz="3200" b="1" dirty="0">
                <a:cs typeface="Times New Roman" pitchFamily="18" charset="0"/>
              </a:rPr>
              <a:t>?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0" y="3611940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 dirty="0" smtClean="0">
                <a:cs typeface="Times New Roman" pitchFamily="18" charset="0"/>
              </a:rPr>
              <a:t>- </a:t>
            </a:r>
            <a:r>
              <a:rPr lang="en-US" sz="3200" b="1" dirty="0" err="1" smtClean="0">
                <a:cs typeface="Times New Roman" pitchFamily="18" charset="0"/>
              </a:rPr>
              <a:t>Các</a:t>
            </a:r>
            <a:r>
              <a:rPr lang="en-US" sz="3200" b="1" dirty="0" smtClean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cuộc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khởi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nghĩa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hưởng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ứng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phong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trào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Cần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vương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chứng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tỏ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điều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gì</a:t>
            </a:r>
            <a:r>
              <a:rPr lang="en-US" sz="3200" b="1" dirty="0">
                <a:cs typeface="Times New Roman" pitchFamily="18" charset="0"/>
              </a:rPr>
              <a:t>?</a:t>
            </a: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1219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en-US" sz="3200" b="1" dirty="0" smtClean="0">
                <a:cs typeface="Times New Roman" pitchFamily="18" charset="0"/>
              </a:rPr>
              <a:t>- </a:t>
            </a:r>
            <a:r>
              <a:rPr lang="en-US" sz="3200" b="1" dirty="0" err="1" smtClean="0">
                <a:cs typeface="Times New Roman" pitchFamily="18" charset="0"/>
              </a:rPr>
              <a:t>Hưởng</a:t>
            </a:r>
            <a:r>
              <a:rPr lang="en-US" sz="3200" b="1" dirty="0" smtClean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ứng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chiếu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Cần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 smtClean="0">
                <a:cs typeface="Times New Roman" pitchFamily="18" charset="0"/>
              </a:rPr>
              <a:t>vương</a:t>
            </a:r>
            <a:r>
              <a:rPr lang="en-US" sz="3200" b="1" dirty="0" smtClean="0">
                <a:cs typeface="Times New Roman" pitchFamily="18" charset="0"/>
              </a:rPr>
              <a:t>, </a:t>
            </a:r>
            <a:r>
              <a:rPr lang="en-US" sz="3200" b="1" dirty="0" err="1">
                <a:cs typeface="Times New Roman" pitchFamily="18" charset="0"/>
              </a:rPr>
              <a:t>nhân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dân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ta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đã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làm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 smtClean="0">
                <a:cs typeface="Times New Roman" pitchFamily="18" charset="0"/>
              </a:rPr>
              <a:t>gì</a:t>
            </a:r>
            <a:r>
              <a:rPr lang="en-US" sz="3200" b="1" dirty="0" smtClean="0">
                <a:cs typeface="Times New Roman" pitchFamily="18" charset="0"/>
              </a:rPr>
              <a:t>?</a:t>
            </a:r>
            <a:endParaRPr lang="en-US" sz="3200" b="1" dirty="0"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2" grpId="0"/>
      <p:bldP spid="21513" grpId="0"/>
      <p:bldP spid="215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4" descr="dinhcongtra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"/>
            <a:ext cx="2743200" cy="2895600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3797" name="Picture 5" descr="nguyen thien thnua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3886200"/>
            <a:ext cx="2143125" cy="2857500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3798" name="Picture 6" descr="Phan_Dinh_Phu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76200"/>
            <a:ext cx="2743200" cy="3124200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152400" y="3200400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</a:rPr>
              <a:t>Đinh Công Tráng</a:t>
            </a: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5791200" y="3200400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</a:rPr>
              <a:t>Phan Đình Phùng</a:t>
            </a: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5334000" y="5943600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</a:rPr>
              <a:t>Nguyễn Thiện Thuật</a:t>
            </a:r>
          </a:p>
        </p:txBody>
      </p:sp>
      <p:grpSp>
        <p:nvGrpSpPr>
          <p:cNvPr id="15368" name="Group 18"/>
          <p:cNvGrpSpPr>
            <a:grpSpLocks/>
          </p:cNvGrpSpPr>
          <p:nvPr/>
        </p:nvGrpSpPr>
        <p:grpSpPr bwMode="auto">
          <a:xfrm>
            <a:off x="0" y="-381000"/>
            <a:ext cx="9144000" cy="7467600"/>
            <a:chOff x="0" y="192"/>
            <a:chExt cx="5760" cy="3936"/>
          </a:xfrm>
        </p:grpSpPr>
        <p:grpSp>
          <p:nvGrpSpPr>
            <p:cNvPr id="15369" name="Group 19"/>
            <p:cNvGrpSpPr>
              <a:grpSpLocks/>
            </p:cNvGrpSpPr>
            <p:nvPr/>
          </p:nvGrpSpPr>
          <p:grpSpPr bwMode="auto">
            <a:xfrm>
              <a:off x="0" y="336"/>
              <a:ext cx="5760" cy="3700"/>
              <a:chOff x="0" y="336"/>
              <a:chExt cx="5760" cy="3700"/>
            </a:xfrm>
          </p:grpSpPr>
          <p:pic>
            <p:nvPicPr>
              <p:cNvPr id="15372" name="Picture 20" descr="n3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0" y="3984"/>
                <a:ext cx="5760" cy="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373" name="Picture 21" descr="n3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0" y="336"/>
                <a:ext cx="5760" cy="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5370" name="Picture 22" descr="n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5400000">
              <a:off x="-1848" y="2136"/>
              <a:ext cx="3936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1" name="Picture 23" descr="n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16200000" flipH="1">
              <a:off x="3671" y="2135"/>
              <a:ext cx="393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10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10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10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5" grpId="0"/>
      <p:bldP spid="33806" grpId="0"/>
      <p:bldP spid="3380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 dirty="0">
                <a:cs typeface="Times New Roman" pitchFamily="18" charset="0"/>
              </a:rPr>
              <a:t>1. </a:t>
            </a:r>
            <a:r>
              <a:rPr lang="en-US" sz="3200" b="1" dirty="0" err="1">
                <a:cs typeface="Times New Roman" pitchFamily="18" charset="0"/>
              </a:rPr>
              <a:t>Hoàn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cảnh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lịch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sử</a:t>
            </a:r>
            <a:r>
              <a:rPr lang="en-US" sz="3200" b="1" dirty="0">
                <a:cs typeface="Times New Roman" pitchFamily="18" charset="0"/>
              </a:rPr>
              <a:t>: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0" y="685800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 dirty="0" err="1">
                <a:solidFill>
                  <a:srgbClr val="6600CC"/>
                </a:solidFill>
                <a:cs typeface="Times New Roman" pitchFamily="18" charset="0"/>
              </a:rPr>
              <a:t>Triều</a:t>
            </a:r>
            <a:r>
              <a:rPr lang="en-US" sz="3200" b="1" dirty="0">
                <a:solidFill>
                  <a:srgbClr val="6600CC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cs typeface="Times New Roman" pitchFamily="18" charset="0"/>
              </a:rPr>
              <a:t>đình</a:t>
            </a:r>
            <a:r>
              <a:rPr lang="en-US" sz="3200" b="1" dirty="0">
                <a:solidFill>
                  <a:srgbClr val="6600CC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cs typeface="Times New Roman" pitchFamily="18" charset="0"/>
              </a:rPr>
              <a:t>nhà</a:t>
            </a:r>
            <a:r>
              <a:rPr lang="en-US" sz="3200" b="1" dirty="0">
                <a:solidFill>
                  <a:srgbClr val="6600CC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cs typeface="Times New Roman" pitchFamily="18" charset="0"/>
              </a:rPr>
              <a:t>Nguyễn</a:t>
            </a:r>
            <a:r>
              <a:rPr lang="en-US" sz="3200" b="1" dirty="0">
                <a:solidFill>
                  <a:srgbClr val="6600CC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cs typeface="Times New Roman" pitchFamily="18" charset="0"/>
              </a:rPr>
              <a:t>kí</a:t>
            </a:r>
            <a:r>
              <a:rPr lang="en-US" sz="3200" b="1" dirty="0">
                <a:solidFill>
                  <a:srgbClr val="6600CC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cs typeface="Times New Roman" pitchFamily="18" charset="0"/>
              </a:rPr>
              <a:t>hòa</a:t>
            </a:r>
            <a:r>
              <a:rPr lang="en-US" sz="3200" b="1" dirty="0">
                <a:solidFill>
                  <a:srgbClr val="6600CC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cs typeface="Times New Roman" pitchFamily="18" charset="0"/>
              </a:rPr>
              <a:t>ước</a:t>
            </a:r>
            <a:r>
              <a:rPr lang="en-US" sz="3200" b="1" dirty="0">
                <a:solidFill>
                  <a:srgbClr val="6600CC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cs typeface="Times New Roman" pitchFamily="18" charset="0"/>
              </a:rPr>
              <a:t>Giáo</a:t>
            </a:r>
            <a:r>
              <a:rPr lang="en-US" sz="3200" b="1" dirty="0">
                <a:solidFill>
                  <a:srgbClr val="6600CC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cs typeface="Times New Roman" pitchFamily="18" charset="0"/>
              </a:rPr>
              <a:t>Thân</a:t>
            </a:r>
            <a:r>
              <a:rPr lang="en-US" sz="3200" b="1" dirty="0">
                <a:solidFill>
                  <a:srgbClr val="6600CC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cs typeface="Times New Roman" pitchFamily="18" charset="0"/>
              </a:rPr>
              <a:t>công</a:t>
            </a:r>
            <a:r>
              <a:rPr lang="en-US" sz="3200" b="1" dirty="0">
                <a:solidFill>
                  <a:srgbClr val="6600CC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cs typeface="Times New Roman" pitchFamily="18" charset="0"/>
              </a:rPr>
              <a:t>nhận</a:t>
            </a:r>
            <a:r>
              <a:rPr lang="en-US" sz="3200" b="1" dirty="0">
                <a:solidFill>
                  <a:srgbClr val="6600CC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cs typeface="Times New Roman" pitchFamily="18" charset="0"/>
              </a:rPr>
              <a:t>quyền</a:t>
            </a:r>
            <a:r>
              <a:rPr lang="en-US" sz="3200" b="1" dirty="0">
                <a:solidFill>
                  <a:srgbClr val="6600CC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cs typeface="Times New Roman" pitchFamily="18" charset="0"/>
              </a:rPr>
              <a:t>đô</a:t>
            </a:r>
            <a:r>
              <a:rPr lang="en-US" sz="3200" b="1" dirty="0">
                <a:solidFill>
                  <a:srgbClr val="6600CC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cs typeface="Times New Roman" pitchFamily="18" charset="0"/>
              </a:rPr>
              <a:t>hộ</a:t>
            </a:r>
            <a:r>
              <a:rPr lang="en-US" sz="3200" b="1" dirty="0">
                <a:solidFill>
                  <a:srgbClr val="6600CC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6600CC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cs typeface="Times New Roman" pitchFamily="18" charset="0"/>
              </a:rPr>
              <a:t>thực</a:t>
            </a:r>
            <a:r>
              <a:rPr lang="en-US" sz="3200" b="1" dirty="0">
                <a:solidFill>
                  <a:srgbClr val="6600CC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cs typeface="Times New Roman" pitchFamily="18" charset="0"/>
              </a:rPr>
              <a:t>dân</a:t>
            </a:r>
            <a:r>
              <a:rPr lang="en-US" sz="3200" b="1" dirty="0">
                <a:solidFill>
                  <a:srgbClr val="6600CC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cs typeface="Times New Roman" pitchFamily="18" charset="0"/>
              </a:rPr>
              <a:t>Pháp</a:t>
            </a:r>
            <a:r>
              <a:rPr lang="en-US" sz="3200" b="1" dirty="0">
                <a:solidFill>
                  <a:srgbClr val="6600CC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cs typeface="Times New Roman" pitchFamily="18" charset="0"/>
              </a:rPr>
              <a:t>trên</a:t>
            </a:r>
            <a:r>
              <a:rPr lang="en-US" sz="3200" b="1" dirty="0">
                <a:solidFill>
                  <a:srgbClr val="6600CC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cs typeface="Times New Roman" pitchFamily="18" charset="0"/>
              </a:rPr>
              <a:t>toàn</a:t>
            </a:r>
            <a:r>
              <a:rPr lang="en-US" sz="3200" b="1" dirty="0">
                <a:solidFill>
                  <a:srgbClr val="6600CC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cs typeface="Times New Roman" pitchFamily="18" charset="0"/>
              </a:rPr>
              <a:t>bộ</a:t>
            </a:r>
            <a:r>
              <a:rPr lang="en-US" sz="3200" b="1" dirty="0">
                <a:solidFill>
                  <a:srgbClr val="6600CC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cs typeface="Times New Roman" pitchFamily="18" charset="0"/>
              </a:rPr>
              <a:t>nước</a:t>
            </a:r>
            <a:r>
              <a:rPr lang="en-US" sz="3200" b="1" dirty="0">
                <a:solidFill>
                  <a:srgbClr val="6600CC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cs typeface="Times New Roman" pitchFamily="18" charset="0"/>
              </a:rPr>
              <a:t>ta</a:t>
            </a:r>
            <a:r>
              <a:rPr lang="en-US" sz="3200" b="1" dirty="0">
                <a:solidFill>
                  <a:srgbClr val="6600CC"/>
                </a:solidFill>
                <a:cs typeface="Times New Roman" pitchFamily="18" charset="0"/>
              </a:rPr>
              <a:t>.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0" y="3008055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 dirty="0">
                <a:cs typeface="Times New Roman" pitchFamily="18" charset="0"/>
              </a:rPr>
              <a:t>2. </a:t>
            </a:r>
            <a:r>
              <a:rPr lang="en-US" sz="3200" b="1" dirty="0" err="1">
                <a:cs typeface="Times New Roman" pitchFamily="18" charset="0"/>
              </a:rPr>
              <a:t>Cuộc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phản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công</a:t>
            </a:r>
            <a:r>
              <a:rPr lang="en-US" sz="3200" b="1" dirty="0">
                <a:cs typeface="Times New Roman" pitchFamily="18" charset="0"/>
              </a:rPr>
              <a:t> ở </a:t>
            </a:r>
            <a:r>
              <a:rPr lang="en-US" sz="3200" b="1" dirty="0" err="1">
                <a:cs typeface="Times New Roman" pitchFamily="18" charset="0"/>
              </a:rPr>
              <a:t>kinh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thành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Huế</a:t>
            </a:r>
            <a:r>
              <a:rPr lang="en-US" sz="3200" b="1" dirty="0">
                <a:cs typeface="Times New Roman" pitchFamily="18" charset="0"/>
              </a:rPr>
              <a:t>: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0" y="3693855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FontTx/>
              <a:buChar char="-"/>
            </a:pPr>
            <a:r>
              <a:rPr lang="en-US" sz="3200" b="1" dirty="0">
                <a:solidFill>
                  <a:srgbClr val="6600CC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cs typeface="Times New Roman" pitchFamily="18" charset="0"/>
              </a:rPr>
              <a:t>Rạng</a:t>
            </a:r>
            <a:r>
              <a:rPr lang="en-US" sz="3200" b="1" dirty="0">
                <a:solidFill>
                  <a:srgbClr val="6600CC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cs typeface="Times New Roman" pitchFamily="18" charset="0"/>
              </a:rPr>
              <a:t>sáng</a:t>
            </a:r>
            <a:r>
              <a:rPr lang="en-US" sz="3200" b="1" dirty="0">
                <a:solidFill>
                  <a:srgbClr val="6600CC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cs typeface="Times New Roman" pitchFamily="18" charset="0"/>
              </a:rPr>
              <a:t>ngày</a:t>
            </a:r>
            <a:r>
              <a:rPr lang="en-US" sz="3200" b="1" dirty="0">
                <a:solidFill>
                  <a:srgbClr val="6600CC"/>
                </a:solidFill>
                <a:cs typeface="Times New Roman" pitchFamily="18" charset="0"/>
              </a:rPr>
              <a:t> 5-7-1885 </a:t>
            </a:r>
            <a:r>
              <a:rPr lang="en-US" sz="3200" b="1" dirty="0" err="1">
                <a:solidFill>
                  <a:srgbClr val="6600CC"/>
                </a:solidFill>
                <a:cs typeface="Times New Roman" pitchFamily="18" charset="0"/>
              </a:rPr>
              <a:t>quân</a:t>
            </a:r>
            <a:r>
              <a:rPr lang="en-US" sz="3200" b="1" dirty="0">
                <a:solidFill>
                  <a:srgbClr val="6600CC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cs typeface="Times New Roman" pitchFamily="18" charset="0"/>
              </a:rPr>
              <a:t>ta</a:t>
            </a:r>
            <a:r>
              <a:rPr lang="en-US" sz="3200" b="1" dirty="0">
                <a:solidFill>
                  <a:srgbClr val="6600CC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cs typeface="Times New Roman" pitchFamily="18" charset="0"/>
              </a:rPr>
              <a:t>bất</a:t>
            </a:r>
            <a:r>
              <a:rPr lang="en-US" sz="3200" b="1" dirty="0">
                <a:solidFill>
                  <a:srgbClr val="6600CC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cs typeface="Times New Roman" pitchFamily="18" charset="0"/>
              </a:rPr>
              <a:t>ngờ</a:t>
            </a:r>
            <a:r>
              <a:rPr lang="en-US" sz="3200" b="1" dirty="0">
                <a:solidFill>
                  <a:srgbClr val="6600CC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cs typeface="Times New Roman" pitchFamily="18" charset="0"/>
              </a:rPr>
              <a:t>tấn</a:t>
            </a:r>
            <a:r>
              <a:rPr lang="en-US" sz="3200" b="1" dirty="0">
                <a:solidFill>
                  <a:srgbClr val="6600CC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cs typeface="Times New Roman" pitchFamily="18" charset="0"/>
              </a:rPr>
              <a:t>công</a:t>
            </a:r>
            <a:r>
              <a:rPr lang="en-US" sz="3200" b="1" dirty="0">
                <a:solidFill>
                  <a:srgbClr val="6600CC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cs typeface="Times New Roman" pitchFamily="18" charset="0"/>
              </a:rPr>
              <a:t>vào</a:t>
            </a:r>
            <a:r>
              <a:rPr lang="en-US" sz="3200" b="1" dirty="0">
                <a:solidFill>
                  <a:srgbClr val="6600CC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cs typeface="Times New Roman" pitchFamily="18" charset="0"/>
              </a:rPr>
              <a:t>kinh</a:t>
            </a:r>
            <a:r>
              <a:rPr lang="en-US" sz="3200" b="1" dirty="0">
                <a:solidFill>
                  <a:srgbClr val="6600CC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cs typeface="Times New Roman" pitchFamily="18" charset="0"/>
              </a:rPr>
              <a:t>thành</a:t>
            </a:r>
            <a:r>
              <a:rPr lang="en-US" sz="3200" b="1" dirty="0">
                <a:solidFill>
                  <a:srgbClr val="6600CC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cs typeface="Times New Roman" pitchFamily="18" charset="0"/>
              </a:rPr>
              <a:t>Huế</a:t>
            </a:r>
            <a:r>
              <a:rPr lang="en-US" sz="3200" b="1" dirty="0">
                <a:solidFill>
                  <a:srgbClr val="6600CC"/>
                </a:solidFill>
                <a:cs typeface="Times New Roman" pitchFamily="18" charset="0"/>
              </a:rPr>
              <a:t> → </a:t>
            </a:r>
            <a:r>
              <a:rPr lang="en-US" sz="3200" b="1" dirty="0" err="1">
                <a:solidFill>
                  <a:srgbClr val="6600CC"/>
                </a:solidFill>
                <a:cs typeface="Times New Roman" pitchFamily="18" charset="0"/>
              </a:rPr>
              <a:t>Quân</a:t>
            </a:r>
            <a:r>
              <a:rPr lang="en-US" sz="3200" b="1" dirty="0">
                <a:solidFill>
                  <a:srgbClr val="6600CC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cs typeface="Times New Roman" pitchFamily="18" charset="0"/>
              </a:rPr>
              <a:t>Pháp</a:t>
            </a:r>
            <a:r>
              <a:rPr lang="en-US" sz="3200" b="1" dirty="0">
                <a:solidFill>
                  <a:srgbClr val="6600CC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cs typeface="Times New Roman" pitchFamily="18" charset="0"/>
              </a:rPr>
              <a:t>phản</a:t>
            </a:r>
            <a:r>
              <a:rPr lang="en-US" sz="3200" b="1" dirty="0">
                <a:solidFill>
                  <a:srgbClr val="6600CC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cs typeface="Times New Roman" pitchFamily="18" charset="0"/>
              </a:rPr>
              <a:t>công</a:t>
            </a:r>
            <a:r>
              <a:rPr lang="en-US" sz="3200" b="1" dirty="0">
                <a:solidFill>
                  <a:srgbClr val="6600CC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cs typeface="Times New Roman" pitchFamily="18" charset="0"/>
              </a:rPr>
              <a:t>dữ</a:t>
            </a:r>
            <a:r>
              <a:rPr lang="en-US" sz="3200" b="1" dirty="0">
                <a:solidFill>
                  <a:srgbClr val="6600CC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cs typeface="Times New Roman" pitchFamily="18" charset="0"/>
              </a:rPr>
              <a:t>dội→Nghĩa</a:t>
            </a:r>
            <a:r>
              <a:rPr lang="en-US" sz="3200" b="1" dirty="0">
                <a:solidFill>
                  <a:srgbClr val="6600CC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cs typeface="Times New Roman" pitchFamily="18" charset="0"/>
              </a:rPr>
              <a:t>quân</a:t>
            </a:r>
            <a:r>
              <a:rPr lang="en-US" sz="3200" b="1" dirty="0">
                <a:solidFill>
                  <a:srgbClr val="6600CC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cs typeface="Times New Roman" pitchFamily="18" charset="0"/>
              </a:rPr>
              <a:t>rút</a:t>
            </a:r>
            <a:r>
              <a:rPr lang="en-US" sz="3200" b="1" dirty="0">
                <a:solidFill>
                  <a:srgbClr val="6600CC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cs typeface="Times New Roman" pitchFamily="18" charset="0"/>
              </a:rPr>
              <a:t>lên</a:t>
            </a:r>
            <a:r>
              <a:rPr lang="en-US" sz="3200" b="1" dirty="0">
                <a:solidFill>
                  <a:srgbClr val="6600CC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cs typeface="Times New Roman" pitchFamily="18" charset="0"/>
              </a:rPr>
              <a:t>vùng</a:t>
            </a:r>
            <a:r>
              <a:rPr lang="en-US" sz="3200" b="1" dirty="0">
                <a:solidFill>
                  <a:srgbClr val="6600CC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cs typeface="Times New Roman" pitchFamily="18" charset="0"/>
              </a:rPr>
              <a:t>núi</a:t>
            </a:r>
            <a:r>
              <a:rPr lang="en-US" sz="3200" b="1" dirty="0">
                <a:solidFill>
                  <a:srgbClr val="6600CC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cs typeface="Times New Roman" pitchFamily="18" charset="0"/>
              </a:rPr>
              <a:t>Quảng</a:t>
            </a:r>
            <a:r>
              <a:rPr lang="en-US" sz="3200" b="1" dirty="0">
                <a:solidFill>
                  <a:srgbClr val="6600CC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cs typeface="Times New Roman" pitchFamily="18" charset="0"/>
              </a:rPr>
              <a:t>Trị→Vua</a:t>
            </a:r>
            <a:r>
              <a:rPr lang="en-US" sz="3200" b="1" dirty="0">
                <a:solidFill>
                  <a:srgbClr val="6600CC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cs typeface="Times New Roman" pitchFamily="18" charset="0"/>
              </a:rPr>
              <a:t>Hàm</a:t>
            </a:r>
            <a:r>
              <a:rPr lang="en-US" sz="3200" b="1" dirty="0">
                <a:solidFill>
                  <a:srgbClr val="6600CC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cs typeface="Times New Roman" pitchFamily="18" charset="0"/>
              </a:rPr>
              <a:t>Nghi</a:t>
            </a:r>
            <a:r>
              <a:rPr lang="en-US" sz="3200" b="1" dirty="0">
                <a:solidFill>
                  <a:srgbClr val="6600CC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cs typeface="Times New Roman" pitchFamily="18" charset="0"/>
              </a:rPr>
              <a:t>ra</a:t>
            </a:r>
            <a:r>
              <a:rPr lang="en-US" sz="3200" b="1" dirty="0">
                <a:solidFill>
                  <a:srgbClr val="6600CC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cs typeface="Times New Roman" pitchFamily="18" charset="0"/>
              </a:rPr>
              <a:t>chiếu</a:t>
            </a:r>
            <a:r>
              <a:rPr lang="en-US" sz="3200" b="1" dirty="0">
                <a:solidFill>
                  <a:srgbClr val="6600CC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cs typeface="Times New Roman" pitchFamily="18" charset="0"/>
              </a:rPr>
              <a:t>Cần</a:t>
            </a:r>
            <a:r>
              <a:rPr lang="en-US" sz="3200" b="1" dirty="0">
                <a:solidFill>
                  <a:srgbClr val="6600CC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cs typeface="Times New Roman" pitchFamily="18" charset="0"/>
              </a:rPr>
              <a:t>Vương</a:t>
            </a:r>
            <a:r>
              <a:rPr lang="en-US" sz="3200" b="1" dirty="0">
                <a:solidFill>
                  <a:srgbClr val="6600CC"/>
                </a:solidFill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FF0000"/>
                </a:solidFill>
                <a:cs typeface="Times New Roman" pitchFamily="18" charset="0"/>
              </a:rPr>
              <a:t>Giới thiệu về vua Hàm Nghi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5200" y="1066800"/>
            <a:ext cx="5486400" cy="5334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	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Nhà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vua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tên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thật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Nguyễn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Phúc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Ưng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Lịch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( 1872 – 1943 )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lên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ngôi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vua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ngày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  1 -7 – 1884.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Khi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kinh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thành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Huế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thất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thủ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Tôn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Thất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Thuyết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hạ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lệnh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bỏ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kinh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thành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đưa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nhà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vua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thái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hậu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rời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xa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kinh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thành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chạy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ra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Tân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Sở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lúc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đó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nhà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vua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mới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14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tuổi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Ngày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13-7-1885,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đến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Tân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Sở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ông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đã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phê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chuẩn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chiếu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Cần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Vương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. </a:t>
            </a:r>
          </a:p>
        </p:txBody>
      </p:sp>
      <p:pic>
        <p:nvPicPr>
          <p:cNvPr id="17412" name="Picture 4" descr="ImageVie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05000"/>
            <a:ext cx="385762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305800" cy="5029200"/>
          </a:xfrm>
        </p:spPr>
        <p:txBody>
          <a:bodyPr/>
          <a:lstStyle/>
          <a:p>
            <a:pPr algn="just" eaLnBrk="1" hangingPunct="1">
              <a:buNone/>
            </a:pP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	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Những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ngày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sống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căn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cứ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kháng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chiến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ở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Quảng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trị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những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ngày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thiếu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thốn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gian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khổ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nhưng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nhà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vua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nhận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sự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yêu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thương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che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chở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nhân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dân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địa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phương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Nhà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vua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cũng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ứng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xử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rất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tốt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đồng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bào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nên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nhân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dân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Mường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coi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vị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thánh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cần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bảo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vệ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Vào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đêm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1-11-1888,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dựa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vào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tên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phản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bội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Trương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Quang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Ngọc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Pháp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bắt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nhà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vua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Chúng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tìm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mọi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cách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mua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chuộc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Hàm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Nghi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nhưng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không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nên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đã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đày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ông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sang An-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giê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-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ri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Ông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mất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năm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1943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tại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 An-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giê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- </a:t>
            </a:r>
            <a:r>
              <a:rPr lang="en-US" sz="2800" b="1" dirty="0" err="1" smtClean="0">
                <a:solidFill>
                  <a:srgbClr val="CC3300"/>
                </a:solidFill>
                <a:cs typeface="Times New Roman" pitchFamily="18" charset="0"/>
              </a:rPr>
              <a:t>ri</a:t>
            </a:r>
            <a:r>
              <a:rPr lang="en-US" sz="2800" b="1" dirty="0" smtClean="0">
                <a:solidFill>
                  <a:srgbClr val="CC3300"/>
                </a:solidFill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Ton_That_Thuye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924300" cy="449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304800" y="4800600"/>
            <a:ext cx="35242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Tôn Thất Thuyết </a:t>
            </a:r>
            <a:endParaRPr lang="en-US" sz="2800">
              <a:cs typeface="Times New Roman" pitchFamily="18" charset="0"/>
            </a:endParaRPr>
          </a:p>
        </p:txBody>
      </p:sp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4267200" y="609600"/>
            <a:ext cx="44196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dirty="0" err="1">
                <a:solidFill>
                  <a:srgbClr val="CC3300"/>
                </a:solidFill>
                <a:cs typeface="Times New Roman" pitchFamily="18" charset="0"/>
              </a:rPr>
              <a:t>Tôn</a:t>
            </a:r>
            <a:r>
              <a:rPr lang="en-US" sz="2800" b="1" dirty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C3300"/>
                </a:solidFill>
                <a:cs typeface="Times New Roman" pitchFamily="18" charset="0"/>
              </a:rPr>
              <a:t>Thất</a:t>
            </a:r>
            <a:r>
              <a:rPr lang="en-US" sz="2800" b="1" dirty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C3300"/>
                </a:solidFill>
                <a:cs typeface="Times New Roman" pitchFamily="18" charset="0"/>
              </a:rPr>
              <a:t>Thuyết</a:t>
            </a:r>
            <a:r>
              <a:rPr lang="en-US" sz="2800" b="1" dirty="0">
                <a:solidFill>
                  <a:srgbClr val="CC3300"/>
                </a:solidFill>
                <a:cs typeface="Times New Roman" pitchFamily="18" charset="0"/>
              </a:rPr>
              <a:t>( 1839 – 1913), </a:t>
            </a:r>
            <a:r>
              <a:rPr lang="en-US" sz="2800" b="1" dirty="0" err="1">
                <a:solidFill>
                  <a:srgbClr val="CC3300"/>
                </a:solidFill>
                <a:cs typeface="Times New Roman" pitchFamily="18" charset="0"/>
              </a:rPr>
              <a:t>quê</a:t>
            </a:r>
            <a:r>
              <a:rPr lang="en-US" sz="2800" b="1" dirty="0">
                <a:solidFill>
                  <a:srgbClr val="CC3300"/>
                </a:solidFill>
                <a:cs typeface="Times New Roman" pitchFamily="18" charset="0"/>
              </a:rPr>
              <a:t> ở </a:t>
            </a:r>
            <a:r>
              <a:rPr lang="en-US" sz="2800" b="1" dirty="0" err="1">
                <a:solidFill>
                  <a:srgbClr val="CC3300"/>
                </a:solidFill>
                <a:cs typeface="Times New Roman" pitchFamily="18" charset="0"/>
              </a:rPr>
              <a:t>Xuân</a:t>
            </a:r>
            <a:r>
              <a:rPr lang="en-US" sz="2800" b="1" dirty="0">
                <a:solidFill>
                  <a:srgbClr val="CC3300"/>
                </a:solidFill>
                <a:cs typeface="Times New Roman" pitchFamily="18" charset="0"/>
              </a:rPr>
              <a:t> Long, </a:t>
            </a:r>
            <a:r>
              <a:rPr lang="en-US" sz="2800" b="1" dirty="0" err="1">
                <a:solidFill>
                  <a:srgbClr val="CC3300"/>
                </a:solidFill>
                <a:cs typeface="Times New Roman" pitchFamily="18" charset="0"/>
              </a:rPr>
              <a:t>Thành</a:t>
            </a:r>
            <a:r>
              <a:rPr lang="en-US" sz="2800" b="1" dirty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C3300"/>
                </a:solidFill>
                <a:cs typeface="Times New Roman" pitchFamily="18" charset="0"/>
              </a:rPr>
              <a:t>phố</a:t>
            </a:r>
            <a:r>
              <a:rPr lang="en-US" sz="2800" b="1" dirty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C3300"/>
                </a:solidFill>
                <a:cs typeface="Times New Roman" pitchFamily="18" charset="0"/>
              </a:rPr>
              <a:t>Huế</a:t>
            </a:r>
            <a:r>
              <a:rPr lang="en-US" sz="2800" b="1" dirty="0">
                <a:solidFill>
                  <a:srgbClr val="CC3300"/>
                </a:solidFill>
                <a:cs typeface="Times New Roman" pitchFamily="18" charset="0"/>
              </a:rPr>
              <a:t>. </a:t>
            </a:r>
            <a:r>
              <a:rPr lang="en-US" sz="2800" b="1" dirty="0" err="1">
                <a:solidFill>
                  <a:srgbClr val="CC3300"/>
                </a:solidFill>
                <a:cs typeface="Times New Roman" pitchFamily="18" charset="0"/>
              </a:rPr>
              <a:t>Ông</a:t>
            </a:r>
            <a:r>
              <a:rPr lang="en-US" sz="2800" b="1" dirty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C3300"/>
                </a:solidFill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C3300"/>
                </a:solidFill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C3300"/>
                </a:solidFill>
                <a:cs typeface="Times New Roman" pitchFamily="18" charset="0"/>
              </a:rPr>
              <a:t>yêu</a:t>
            </a:r>
            <a:r>
              <a:rPr lang="en-US" sz="2800" b="1" dirty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C3300"/>
                </a:solidFill>
                <a:cs typeface="Times New Roman" pitchFamily="18" charset="0"/>
              </a:rPr>
              <a:t>nước</a:t>
            </a:r>
            <a:r>
              <a:rPr lang="en-US" sz="2800" b="1" dirty="0">
                <a:solidFill>
                  <a:srgbClr val="CC3300"/>
                </a:solidFill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CC3300"/>
                </a:solidFill>
                <a:cs typeface="Times New Roman" pitchFamily="18" charset="0"/>
              </a:rPr>
              <a:t>kiên</a:t>
            </a:r>
            <a:r>
              <a:rPr lang="en-US" sz="2800" b="1" dirty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C3300"/>
                </a:solidFill>
                <a:cs typeface="Times New Roman" pitchFamily="18" charset="0"/>
              </a:rPr>
              <a:t>quyết</a:t>
            </a:r>
            <a:r>
              <a:rPr lang="en-US" sz="2800" b="1" dirty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C3300"/>
                </a:solidFill>
                <a:cs typeface="Times New Roman" pitchFamily="18" charset="0"/>
              </a:rPr>
              <a:t>đánh</a:t>
            </a:r>
            <a:r>
              <a:rPr lang="en-US" sz="2800" b="1" dirty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C3300"/>
                </a:solidFill>
                <a:cs typeface="Times New Roman" pitchFamily="18" charset="0"/>
              </a:rPr>
              <a:t>Pháp</a:t>
            </a:r>
            <a:r>
              <a:rPr lang="en-US" sz="2800" b="1" dirty="0">
                <a:solidFill>
                  <a:srgbClr val="CC3300"/>
                </a:solidFill>
                <a:cs typeface="Times New Roman" pitchFamily="18" charset="0"/>
              </a:rPr>
              <a:t>.</a:t>
            </a:r>
            <a:r>
              <a:rPr lang="en-US" sz="2800" b="1" dirty="0"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Text Box 8"/>
          <p:cNvSpPr txBox="1">
            <a:spLocks noChangeArrowheads="1"/>
          </p:cNvSpPr>
          <p:nvPr/>
        </p:nvSpPr>
        <p:spPr bwMode="auto">
          <a:xfrm>
            <a:off x="838200" y="3657600"/>
            <a:ext cx="6324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533400" y="2087940"/>
            <a:ext cx="7924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err="1">
                <a:solidFill>
                  <a:srgbClr val="660066"/>
                </a:solidFill>
                <a:cs typeface="Times New Roman" pitchFamily="18" charset="0"/>
              </a:rPr>
              <a:t>Em</a:t>
            </a:r>
            <a:r>
              <a:rPr lang="en-US" sz="3200" b="1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660066"/>
                </a:solidFill>
                <a:cs typeface="Times New Roman" pitchFamily="18" charset="0"/>
              </a:rPr>
              <a:t>biết</a:t>
            </a:r>
            <a:r>
              <a:rPr lang="en-US" sz="3200" b="1" dirty="0" smtClean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66"/>
                </a:solidFill>
                <a:cs typeface="Times New Roman" pitchFamily="18" charset="0"/>
              </a:rPr>
              <a:t>trường</a:t>
            </a:r>
            <a:r>
              <a:rPr lang="en-US" sz="3200" b="1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660066"/>
                </a:solidFill>
                <a:cs typeface="Times New Roman" pitchFamily="18" charset="0"/>
              </a:rPr>
              <a:t>học</a:t>
            </a:r>
            <a:r>
              <a:rPr lang="en-US" sz="3200" b="1" dirty="0" smtClean="0">
                <a:solidFill>
                  <a:srgbClr val="660066"/>
                </a:solidFill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660066"/>
                </a:solidFill>
                <a:cs typeface="Times New Roman" pitchFamily="18" charset="0"/>
              </a:rPr>
              <a:t>đường</a:t>
            </a:r>
            <a:r>
              <a:rPr lang="en-US" sz="3200" b="1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66"/>
                </a:solidFill>
                <a:cs typeface="Times New Roman" pitchFamily="18" charset="0"/>
              </a:rPr>
              <a:t>phố</a:t>
            </a:r>
            <a:r>
              <a:rPr lang="en-US" sz="3200" b="1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66"/>
                </a:solidFill>
                <a:cs typeface="Times New Roman" pitchFamily="18" charset="0"/>
              </a:rPr>
              <a:t>nào</a:t>
            </a:r>
            <a:r>
              <a:rPr lang="en-US" sz="3200" b="1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66"/>
                </a:solidFill>
                <a:cs typeface="Times New Roman" pitchFamily="18" charset="0"/>
              </a:rPr>
              <a:t>mang</a:t>
            </a:r>
            <a:r>
              <a:rPr lang="en-US" sz="3200" b="1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66"/>
                </a:solidFill>
                <a:cs typeface="Times New Roman" pitchFamily="18" charset="0"/>
              </a:rPr>
              <a:t>tên</a:t>
            </a:r>
            <a:r>
              <a:rPr lang="en-US" sz="3200" b="1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66"/>
                </a:solidFill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66"/>
                </a:solidFill>
                <a:cs typeface="Times New Roman" pitchFamily="18" charset="0"/>
              </a:rPr>
              <a:t>nhân</a:t>
            </a:r>
            <a:r>
              <a:rPr lang="en-US" sz="3200" b="1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66"/>
                </a:solidFill>
                <a:cs typeface="Times New Roman" pitchFamily="18" charset="0"/>
              </a:rPr>
              <a:t>vật</a:t>
            </a:r>
            <a:r>
              <a:rPr lang="en-US" sz="3200" b="1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66"/>
                </a:solidFill>
                <a:cs typeface="Times New Roman" pitchFamily="18" charset="0"/>
              </a:rPr>
              <a:t>lịch</a:t>
            </a:r>
            <a:r>
              <a:rPr lang="en-US" sz="3200" b="1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66"/>
                </a:solidFill>
                <a:cs typeface="Times New Roman" pitchFamily="18" charset="0"/>
              </a:rPr>
              <a:t>sử</a:t>
            </a:r>
            <a:r>
              <a:rPr lang="en-US" sz="3200" b="1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66"/>
                </a:solidFill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66"/>
                </a:solidFill>
                <a:cs typeface="Times New Roman" pitchFamily="18" charset="0"/>
              </a:rPr>
              <a:t>phong</a:t>
            </a:r>
            <a:r>
              <a:rPr lang="en-US" sz="3200" b="1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66"/>
                </a:solidFill>
                <a:cs typeface="Times New Roman" pitchFamily="18" charset="0"/>
              </a:rPr>
              <a:t>trào</a:t>
            </a:r>
            <a:r>
              <a:rPr lang="en-US" sz="3200" b="1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66"/>
                </a:solidFill>
                <a:cs typeface="Times New Roman" pitchFamily="18" charset="0"/>
              </a:rPr>
              <a:t>Cần</a:t>
            </a:r>
            <a:r>
              <a:rPr lang="en-US" sz="3200" b="1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66"/>
                </a:solidFill>
                <a:cs typeface="Times New Roman" pitchFamily="18" charset="0"/>
              </a:rPr>
              <a:t>vương</a:t>
            </a:r>
            <a:r>
              <a:rPr lang="en-US" sz="3200" b="1" dirty="0">
                <a:solidFill>
                  <a:srgbClr val="660066"/>
                </a:solidFill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truong phanDinhphung-ha tin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7150"/>
            <a:ext cx="7696200" cy="581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914400" y="6172200"/>
            <a:ext cx="647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1508" name="Text Box 6"/>
          <p:cNvSpPr txBox="1">
            <a:spLocks noChangeArrowheads="1"/>
          </p:cNvSpPr>
          <p:nvPr/>
        </p:nvSpPr>
        <p:spPr bwMode="auto">
          <a:xfrm>
            <a:off x="0" y="60198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err="1">
                <a:solidFill>
                  <a:srgbClr val="FF3300"/>
                </a:solidFill>
              </a:rPr>
              <a:t>TRƯỜNG</a:t>
            </a:r>
            <a:r>
              <a:rPr lang="en-US" sz="3200" b="1" dirty="0">
                <a:solidFill>
                  <a:srgbClr val="FF3300"/>
                </a:solidFill>
              </a:rPr>
              <a:t> </a:t>
            </a:r>
            <a:r>
              <a:rPr lang="en-US" sz="3200" b="1" dirty="0" err="1">
                <a:solidFill>
                  <a:srgbClr val="FF3300"/>
                </a:solidFill>
              </a:rPr>
              <a:t>PHAN</a:t>
            </a:r>
            <a:r>
              <a:rPr lang="en-US" sz="3200" b="1" dirty="0">
                <a:solidFill>
                  <a:srgbClr val="FF3300"/>
                </a:solidFill>
              </a:rPr>
              <a:t> </a:t>
            </a:r>
            <a:r>
              <a:rPr lang="en-US" sz="3200" b="1" dirty="0" err="1">
                <a:solidFill>
                  <a:srgbClr val="FF3300"/>
                </a:solidFill>
              </a:rPr>
              <a:t>ĐÌNH</a:t>
            </a:r>
            <a:r>
              <a:rPr lang="en-US" sz="3200" b="1" dirty="0">
                <a:solidFill>
                  <a:srgbClr val="FF3300"/>
                </a:solidFill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</a:rPr>
              <a:t>PHÙNG</a:t>
            </a:r>
            <a:r>
              <a:rPr lang="en-US" sz="3200" b="1" dirty="0" smtClean="0">
                <a:solidFill>
                  <a:srgbClr val="FF3300"/>
                </a:solidFill>
              </a:rPr>
              <a:t> - </a:t>
            </a:r>
            <a:r>
              <a:rPr lang="en-US" sz="3200" b="1" dirty="0" err="1">
                <a:solidFill>
                  <a:srgbClr val="FF3300"/>
                </a:solidFill>
              </a:rPr>
              <a:t>HÀ</a:t>
            </a:r>
            <a:r>
              <a:rPr lang="en-US" sz="3200" b="1" dirty="0">
                <a:solidFill>
                  <a:srgbClr val="FF3300"/>
                </a:solidFill>
              </a:rPr>
              <a:t> </a:t>
            </a:r>
            <a:r>
              <a:rPr lang="en-US" sz="3200" b="1" dirty="0" err="1">
                <a:solidFill>
                  <a:srgbClr val="FF3300"/>
                </a:solidFill>
              </a:rPr>
              <a:t>TĨNH</a:t>
            </a:r>
            <a:endParaRPr lang="en-US" sz="3200" b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phandinhphung- hano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04800"/>
            <a:ext cx="7543800" cy="496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0" y="54864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err="1">
                <a:solidFill>
                  <a:srgbClr val="FF3300"/>
                </a:solidFill>
              </a:rPr>
              <a:t>TRƯỜNG</a:t>
            </a:r>
            <a:r>
              <a:rPr lang="en-US" sz="3200" b="1" dirty="0">
                <a:solidFill>
                  <a:srgbClr val="FF3300"/>
                </a:solidFill>
              </a:rPr>
              <a:t> </a:t>
            </a:r>
            <a:r>
              <a:rPr lang="en-US" sz="3200" b="1" dirty="0" err="1">
                <a:solidFill>
                  <a:srgbClr val="FF3300"/>
                </a:solidFill>
              </a:rPr>
              <a:t>PHAN</a:t>
            </a:r>
            <a:r>
              <a:rPr lang="en-US" sz="3200" b="1" dirty="0">
                <a:solidFill>
                  <a:srgbClr val="FF3300"/>
                </a:solidFill>
              </a:rPr>
              <a:t> </a:t>
            </a:r>
            <a:r>
              <a:rPr lang="en-US" sz="3200" b="1" dirty="0" err="1">
                <a:solidFill>
                  <a:srgbClr val="FF3300"/>
                </a:solidFill>
              </a:rPr>
              <a:t>ĐÌNH</a:t>
            </a:r>
            <a:r>
              <a:rPr lang="en-US" sz="3200" b="1" dirty="0">
                <a:solidFill>
                  <a:srgbClr val="FF3300"/>
                </a:solidFill>
              </a:rPr>
              <a:t> </a:t>
            </a:r>
            <a:r>
              <a:rPr lang="en-US" sz="3200" b="1" dirty="0" err="1">
                <a:solidFill>
                  <a:srgbClr val="FF3300"/>
                </a:solidFill>
              </a:rPr>
              <a:t>PHÙNG</a:t>
            </a:r>
            <a:r>
              <a:rPr lang="en-US" sz="3200" b="1" dirty="0">
                <a:solidFill>
                  <a:srgbClr val="FF3300"/>
                </a:solidFill>
              </a:rPr>
              <a:t>- </a:t>
            </a:r>
            <a:r>
              <a:rPr lang="en-US" sz="3200" b="1" dirty="0" err="1">
                <a:solidFill>
                  <a:srgbClr val="FF3300"/>
                </a:solidFill>
              </a:rPr>
              <a:t>HÀ</a:t>
            </a:r>
            <a:r>
              <a:rPr lang="en-US" sz="3200" b="1" dirty="0">
                <a:solidFill>
                  <a:srgbClr val="FF3300"/>
                </a:solidFill>
              </a:rPr>
              <a:t> </a:t>
            </a:r>
            <a:r>
              <a:rPr lang="en-US" sz="3200" b="1" dirty="0" err="1">
                <a:solidFill>
                  <a:srgbClr val="FF3300"/>
                </a:solidFill>
              </a:rPr>
              <a:t>NỘI</a:t>
            </a:r>
            <a:endParaRPr lang="en-US" sz="3200" b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057400" y="1143000"/>
            <a:ext cx="5181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 smtClean="0">
                <a:cs typeface="Times New Roman" pitchFamily="18" charset="0"/>
              </a:rPr>
              <a:t>KHỞI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ĐỘNG</a:t>
            </a:r>
            <a:endParaRPr lang="en-US" sz="2800" b="1" dirty="0">
              <a:cs typeface="Times New Roman" pitchFamily="18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33400" y="1676400"/>
            <a:ext cx="8001000" cy="10779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3200" b="1">
                <a:solidFill>
                  <a:srgbClr val="000099"/>
                </a:solidFill>
                <a:cs typeface="Times New Roman" pitchFamily="18" charset="0"/>
              </a:rPr>
              <a:t>1. Nêu những đề nghị canh tân đất nước của Nguyễn Trường Tộ.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533400" y="1676400"/>
            <a:ext cx="8001000" cy="206210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3200" b="1" dirty="0">
                <a:solidFill>
                  <a:srgbClr val="000099"/>
                </a:solidFill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rgbClr val="000099"/>
                </a:solidFill>
                <a:cs typeface="Times New Roman" pitchFamily="18" charset="0"/>
              </a:rPr>
              <a:t>. </a:t>
            </a:r>
            <a:r>
              <a:rPr lang="en-US" sz="3200" b="1" dirty="0" err="1" smtClean="0">
                <a:solidFill>
                  <a:srgbClr val="000099"/>
                </a:solidFill>
                <a:cs typeface="Times New Roman" pitchFamily="18" charset="0"/>
              </a:rPr>
              <a:t>Những</a:t>
            </a:r>
            <a:r>
              <a:rPr lang="en-US" sz="3200" b="1" dirty="0" smtClean="0">
                <a:solidFill>
                  <a:srgbClr val="000099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cs typeface="Times New Roman" pitchFamily="18" charset="0"/>
              </a:rPr>
              <a:t>đề</a:t>
            </a:r>
            <a:r>
              <a:rPr lang="en-US" sz="3200" b="1" dirty="0">
                <a:solidFill>
                  <a:srgbClr val="000099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cs typeface="Times New Roman" pitchFamily="18" charset="0"/>
              </a:rPr>
              <a:t>nghị</a:t>
            </a:r>
            <a:r>
              <a:rPr lang="en-US" sz="3200" b="1" dirty="0">
                <a:solidFill>
                  <a:srgbClr val="000099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cs typeface="Times New Roman" pitchFamily="18" charset="0"/>
              </a:rPr>
              <a:t>đó</a:t>
            </a:r>
            <a:r>
              <a:rPr lang="en-US" sz="3200" b="1" dirty="0">
                <a:solidFill>
                  <a:srgbClr val="000099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000099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cs typeface="Times New Roman" pitchFamily="18" charset="0"/>
              </a:rPr>
              <a:t>Nguyễn</a:t>
            </a:r>
            <a:r>
              <a:rPr lang="en-US" sz="3200" b="1" dirty="0">
                <a:solidFill>
                  <a:srgbClr val="000099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cs typeface="Times New Roman" pitchFamily="18" charset="0"/>
              </a:rPr>
              <a:t>Trường</a:t>
            </a:r>
            <a:r>
              <a:rPr lang="en-US" sz="3200" b="1" dirty="0">
                <a:solidFill>
                  <a:srgbClr val="000099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cs typeface="Times New Roman" pitchFamily="18" charset="0"/>
              </a:rPr>
              <a:t>Tộ</a:t>
            </a:r>
            <a:r>
              <a:rPr lang="en-US" sz="3200" b="1" dirty="0">
                <a:solidFill>
                  <a:srgbClr val="000099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000099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cs typeface="Times New Roman" pitchFamily="18" charset="0"/>
              </a:rPr>
              <a:t>được</a:t>
            </a:r>
            <a:r>
              <a:rPr lang="en-US" sz="3200" b="1" dirty="0">
                <a:solidFill>
                  <a:srgbClr val="000099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cs typeface="Times New Roman" pitchFamily="18" charset="0"/>
              </a:rPr>
              <a:t>vua</a:t>
            </a:r>
            <a:r>
              <a:rPr lang="en-US" sz="3200" b="1" dirty="0">
                <a:solidFill>
                  <a:srgbClr val="000099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cs typeface="Times New Roman" pitchFamily="18" charset="0"/>
              </a:rPr>
              <a:t>quan</a:t>
            </a:r>
            <a:r>
              <a:rPr lang="en-US" sz="3200" b="1" dirty="0">
                <a:solidFill>
                  <a:srgbClr val="000099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cs typeface="Times New Roman" pitchFamily="18" charset="0"/>
              </a:rPr>
              <a:t>nhà</a:t>
            </a:r>
            <a:r>
              <a:rPr lang="en-US" sz="3200" b="1" dirty="0">
                <a:solidFill>
                  <a:srgbClr val="000099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cs typeface="Times New Roman" pitchFamily="18" charset="0"/>
              </a:rPr>
              <a:t>Nguyễn</a:t>
            </a:r>
            <a:r>
              <a:rPr lang="en-US" sz="3200" b="1" dirty="0">
                <a:solidFill>
                  <a:srgbClr val="000099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cs typeface="Times New Roman" pitchFamily="18" charset="0"/>
              </a:rPr>
              <a:t>nghe</a:t>
            </a:r>
            <a:r>
              <a:rPr lang="en-US" sz="3200" b="1" dirty="0">
                <a:solidFill>
                  <a:srgbClr val="000099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cs typeface="Times New Roman" pitchFamily="18" charset="0"/>
              </a:rPr>
              <a:t>theo</a:t>
            </a:r>
            <a:r>
              <a:rPr lang="en-US" sz="3200" b="1" dirty="0">
                <a:solidFill>
                  <a:srgbClr val="000099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000099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cs typeface="Times New Roman" pitchFamily="18" charset="0"/>
              </a:rPr>
              <a:t>thực</a:t>
            </a:r>
            <a:r>
              <a:rPr lang="en-US" sz="3200" b="1" dirty="0">
                <a:solidFill>
                  <a:srgbClr val="000099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cs typeface="Times New Roman" pitchFamily="18" charset="0"/>
              </a:rPr>
              <a:t>hiện</a:t>
            </a:r>
            <a:r>
              <a:rPr lang="en-US" sz="3200" b="1" dirty="0">
                <a:solidFill>
                  <a:srgbClr val="000099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cs typeface="Times New Roman" pitchFamily="18" charset="0"/>
              </a:rPr>
              <a:t>không</a:t>
            </a:r>
            <a:r>
              <a:rPr lang="en-US" sz="3200" b="1" dirty="0">
                <a:solidFill>
                  <a:srgbClr val="000099"/>
                </a:solidFill>
                <a:cs typeface="Times New Roman" pitchFamily="18" charset="0"/>
              </a:rPr>
              <a:t>? </a:t>
            </a:r>
            <a:r>
              <a:rPr lang="en-US" sz="3200" b="1" dirty="0" err="1">
                <a:solidFill>
                  <a:srgbClr val="000099"/>
                </a:solidFill>
                <a:cs typeface="Times New Roman" pitchFamily="18" charset="0"/>
              </a:rPr>
              <a:t>Vì</a:t>
            </a:r>
            <a:r>
              <a:rPr lang="en-US" sz="3200" b="1" dirty="0">
                <a:solidFill>
                  <a:srgbClr val="000099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cs typeface="Times New Roman" pitchFamily="18" charset="0"/>
              </a:rPr>
              <a:t>sao</a:t>
            </a:r>
            <a:r>
              <a:rPr lang="en-US" sz="3200" b="1" dirty="0">
                <a:solidFill>
                  <a:srgbClr val="000099"/>
                </a:solidFill>
                <a:cs typeface="Times New Roman" pitchFamily="18" charset="0"/>
              </a:rPr>
              <a:t>?</a:t>
            </a:r>
            <a:r>
              <a:rPr lang="en-US" sz="3200" dirty="0">
                <a:solidFill>
                  <a:srgbClr val="000099"/>
                </a:solidFill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500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500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500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26" grpId="0"/>
      <p:bldP spid="5126" grpId="1"/>
      <p:bldP spid="512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NTTHUA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533400"/>
            <a:ext cx="7448550" cy="490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0" y="57912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err="1">
                <a:solidFill>
                  <a:srgbClr val="FF3300"/>
                </a:solidFill>
              </a:rPr>
              <a:t>TRƯỜNG</a:t>
            </a:r>
            <a:r>
              <a:rPr lang="en-US" sz="3200" b="1" dirty="0">
                <a:solidFill>
                  <a:srgbClr val="FF3300"/>
                </a:solidFill>
              </a:rPr>
              <a:t> </a:t>
            </a:r>
            <a:r>
              <a:rPr lang="en-US" sz="3200" b="1" dirty="0" err="1">
                <a:solidFill>
                  <a:srgbClr val="FF3300"/>
                </a:solidFill>
              </a:rPr>
              <a:t>NGUYỄN</a:t>
            </a:r>
            <a:r>
              <a:rPr lang="en-US" sz="3200" b="1" dirty="0">
                <a:solidFill>
                  <a:srgbClr val="FF3300"/>
                </a:solidFill>
              </a:rPr>
              <a:t> </a:t>
            </a:r>
            <a:r>
              <a:rPr lang="en-US" sz="3200" b="1" dirty="0" err="1">
                <a:solidFill>
                  <a:srgbClr val="FF3300"/>
                </a:solidFill>
              </a:rPr>
              <a:t>THIỆN</a:t>
            </a:r>
            <a:r>
              <a:rPr lang="en-US" sz="3200" b="1" dirty="0">
                <a:solidFill>
                  <a:srgbClr val="FF3300"/>
                </a:solidFill>
              </a:rPr>
              <a:t> </a:t>
            </a:r>
            <a:r>
              <a:rPr lang="en-US" sz="3200" b="1" dirty="0" err="1">
                <a:solidFill>
                  <a:srgbClr val="FF3300"/>
                </a:solidFill>
              </a:rPr>
              <a:t>THUẬT</a:t>
            </a:r>
            <a:r>
              <a:rPr lang="en-US" sz="3200" b="1" dirty="0">
                <a:solidFill>
                  <a:srgbClr val="FF3300"/>
                </a:solidFill>
              </a:rPr>
              <a:t>- </a:t>
            </a:r>
            <a:r>
              <a:rPr lang="en-US" sz="3200" b="1" dirty="0" err="1">
                <a:solidFill>
                  <a:srgbClr val="FF3300"/>
                </a:solidFill>
              </a:rPr>
              <a:t>HUẾ</a:t>
            </a:r>
            <a:r>
              <a:rPr lang="en-US" sz="3200" b="1" dirty="0">
                <a:solidFill>
                  <a:srgbClr val="FF3300"/>
                </a:solidFill>
              </a:rPr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 descr="tan so- noiban chiue can vuo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81000"/>
            <a:ext cx="7315200" cy="4864100"/>
          </a:xfrm>
          <a:prstGeom prst="rect">
            <a:avLst/>
          </a:prstGeom>
          <a:noFill/>
          <a:ln w="3175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0" y="56388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err="1">
                <a:solidFill>
                  <a:srgbClr val="FF3300"/>
                </a:solidFill>
              </a:rPr>
              <a:t>Tân</a:t>
            </a:r>
            <a:r>
              <a:rPr lang="en-US" sz="3200" b="1" dirty="0">
                <a:solidFill>
                  <a:srgbClr val="FF3300"/>
                </a:solidFill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</a:rPr>
              <a:t>Sở</a:t>
            </a:r>
            <a:r>
              <a:rPr lang="en-US" sz="3200" b="1" dirty="0" smtClean="0">
                <a:solidFill>
                  <a:srgbClr val="FF3300"/>
                </a:solidFill>
              </a:rPr>
              <a:t> - </a:t>
            </a:r>
            <a:r>
              <a:rPr lang="en-US" sz="3200" b="1" dirty="0" err="1">
                <a:solidFill>
                  <a:srgbClr val="FF3300"/>
                </a:solidFill>
              </a:rPr>
              <a:t>nơi</a:t>
            </a:r>
            <a:r>
              <a:rPr lang="en-US" sz="3200" b="1" dirty="0">
                <a:solidFill>
                  <a:srgbClr val="FF3300"/>
                </a:solidFill>
              </a:rPr>
              <a:t> ban </a:t>
            </a:r>
            <a:r>
              <a:rPr lang="en-US" sz="3200" b="1" dirty="0" err="1">
                <a:solidFill>
                  <a:srgbClr val="FF3300"/>
                </a:solidFill>
              </a:rPr>
              <a:t>chiếu</a:t>
            </a:r>
            <a:r>
              <a:rPr lang="en-US" sz="3200" b="1" dirty="0">
                <a:solidFill>
                  <a:srgbClr val="FF3300"/>
                </a:solidFill>
              </a:rPr>
              <a:t> </a:t>
            </a:r>
            <a:r>
              <a:rPr lang="en-US" sz="3200" b="1" dirty="0" err="1">
                <a:solidFill>
                  <a:srgbClr val="FF3300"/>
                </a:solidFill>
              </a:rPr>
              <a:t>Cần</a:t>
            </a:r>
            <a:r>
              <a:rPr lang="en-US" sz="3200" b="1" dirty="0">
                <a:solidFill>
                  <a:srgbClr val="FF3300"/>
                </a:solidFill>
              </a:rPr>
              <a:t> </a:t>
            </a:r>
            <a:r>
              <a:rPr lang="en-US" sz="3200" b="1" dirty="0" err="1">
                <a:solidFill>
                  <a:srgbClr val="FF3300"/>
                </a:solidFill>
              </a:rPr>
              <a:t>vương</a:t>
            </a:r>
            <a:endParaRPr lang="en-US" sz="3200" b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kinh-thanh-hue_bieu-tuo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90500" y="247650"/>
            <a:ext cx="9525000" cy="636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sungthanco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57200"/>
            <a:ext cx="7620000" cy="52959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0" y="59436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</a:rPr>
              <a:t>SÚNG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THẦN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CÔNG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TRIỀU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NGUYỄN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4" descr="Fireworks-02-june"/>
          <p:cNvPicPr>
            <a:picLocks noChangeAspect="1" noChangeArrowheads="1" noCrop="1"/>
          </p:cNvPicPr>
          <p:nvPr/>
        </p:nvPicPr>
        <p:blipFill>
          <a:blip r:embed="rId2">
            <a:lum bright="70000" contrast="-70000"/>
            <a:grayscl/>
          </a:blip>
          <a:srcRect/>
          <a:stretch>
            <a:fillRect/>
          </a:stretch>
        </p:blipFill>
        <p:spPr bwMode="auto">
          <a:xfrm>
            <a:off x="7086600" y="3048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WordArt 4"/>
          <p:cNvSpPr>
            <a:spLocks noChangeArrowheads="1" noChangeShapeType="1" noTextEdit="1"/>
          </p:cNvSpPr>
          <p:nvPr/>
        </p:nvSpPr>
        <p:spPr bwMode="auto">
          <a:xfrm>
            <a:off x="533400" y="2133600"/>
            <a:ext cx="80010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66FF33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CHÚC CÁC EM CHĂM NGOAN</a:t>
            </a:r>
          </a:p>
          <a:p>
            <a:pPr algn="ctr"/>
            <a:r>
              <a:rPr lang="en-US" sz="3600" b="1" kern="10">
                <a:ln w="12700">
                  <a:solidFill>
                    <a:srgbClr val="66FF33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HỌC TỐT!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590800" y="990600"/>
            <a:ext cx="4267200" cy="4000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cs typeface="Times New Roman" pitchFamily="18" charset="0"/>
              </a:rPr>
              <a:t>Làm việc theo nhóm 2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914400" y="1447800"/>
            <a:ext cx="73120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660066"/>
                </a:solidFill>
              </a:rPr>
              <a:t>+</a:t>
            </a:r>
            <a:r>
              <a:rPr lang="en-US" sz="3200" b="1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660066"/>
                </a:solidFill>
                <a:cs typeface="Times New Roman" pitchFamily="18" charset="0"/>
              </a:rPr>
              <a:t>Năm 1884, triều đình nhà Nguyễn đã làm gì?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838200" y="2133600"/>
            <a:ext cx="7772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660066"/>
                </a:solidFill>
              </a:rPr>
              <a:t>+</a:t>
            </a:r>
            <a:r>
              <a:rPr lang="en-US" sz="2400" b="1">
                <a:solidFill>
                  <a:srgbClr val="660066"/>
                </a:solidFill>
                <a:cs typeface="Times New Roman" pitchFamily="18" charset="0"/>
              </a:rPr>
              <a:t> Lúc này trong triều đình, các quan lại chia làm mấy phái? Chủ trương của mỗi phái là gì?</a:t>
            </a:r>
          </a:p>
        </p:txBody>
      </p:sp>
      <p:sp>
        <p:nvSpPr>
          <p:cNvPr id="5127" name="Text Box 11"/>
          <p:cNvSpPr txBox="1">
            <a:spLocks noChangeArrowheads="1"/>
          </p:cNvSpPr>
          <p:nvPr/>
        </p:nvSpPr>
        <p:spPr bwMode="auto">
          <a:xfrm>
            <a:off x="304800" y="228600"/>
            <a:ext cx="419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6600CC"/>
                </a:solidFill>
                <a:cs typeface="Times New Roman" pitchFamily="18" charset="0"/>
              </a:rPr>
              <a:t>1. Hoàn cảnh lịch sử:</a:t>
            </a: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609600" y="2865438"/>
            <a:ext cx="8229600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>
                <a:solidFill>
                  <a:srgbClr val="660066"/>
                </a:solidFill>
              </a:rPr>
              <a:t>+ </a:t>
            </a:r>
            <a:r>
              <a:rPr lang="en-US" sz="2400" b="1">
                <a:solidFill>
                  <a:srgbClr val="660066"/>
                </a:solidFill>
                <a:cs typeface="Times New Roman" pitchFamily="18" charset="0"/>
              </a:rPr>
              <a:t>Nhân dân ta phản ứng như thế nào trước sự việc triều đình kí hiệp ước với thực dân Pháp 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175" grpId="0"/>
      <p:bldP spid="7178" grpId="0"/>
      <p:bldP spid="718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Ton_That_Thuye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609600"/>
            <a:ext cx="5243513" cy="5410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2133600"/>
            <a:ext cx="3657600" cy="1768475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</a:rPr>
              <a:t>Tôn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Thất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Thuyết</a:t>
            </a:r>
            <a:r>
              <a:rPr lang="en-US" sz="3600" dirty="0">
                <a:solidFill>
                  <a:srgbClr val="FF0000"/>
                </a:solidFill>
              </a:rPr>
              <a:t>, </a:t>
            </a:r>
          </a:p>
          <a:p>
            <a:r>
              <a:rPr lang="en-US" sz="3600" dirty="0" err="1">
                <a:solidFill>
                  <a:srgbClr val="FF0000"/>
                </a:solidFill>
              </a:rPr>
              <a:t>người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đứng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đầu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</a:p>
          <a:p>
            <a:r>
              <a:rPr lang="en-US" sz="3600" dirty="0" err="1">
                <a:solidFill>
                  <a:srgbClr val="FF0000"/>
                </a:solidFill>
              </a:rPr>
              <a:t>phái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chủ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chiến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0" y="304800"/>
            <a:ext cx="419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>
                <a:cs typeface="Times New Roman" pitchFamily="18" charset="0"/>
              </a:rPr>
              <a:t>1. Hoàn cảnh lịch sử: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0" y="838200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dirty="0" err="1">
                <a:cs typeface="Times New Roman" pitchFamily="18" charset="0"/>
              </a:rPr>
              <a:t>Triều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đình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nhà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Nguyễn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kí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hòa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ước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Giáo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Thân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công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nhận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quyền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đô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hộ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của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thực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dân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Pháp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trên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toàn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bộ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nước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ta</a:t>
            </a:r>
            <a:r>
              <a:rPr lang="en-US" sz="2800" b="1" dirty="0">
                <a:cs typeface="Times New Roman" pitchFamily="18" charset="0"/>
              </a:rPr>
              <a:t>.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0" y="22098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dirty="0">
                <a:cs typeface="Times New Roman" pitchFamily="18" charset="0"/>
              </a:rPr>
              <a:t>2. </a:t>
            </a:r>
            <a:r>
              <a:rPr lang="en-US" sz="2800" b="1" dirty="0" err="1">
                <a:cs typeface="Times New Roman" pitchFamily="18" charset="0"/>
              </a:rPr>
              <a:t>Cuộc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phản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công</a:t>
            </a:r>
            <a:r>
              <a:rPr lang="en-US" sz="2800" b="1" dirty="0">
                <a:cs typeface="Times New Roman" pitchFamily="18" charset="0"/>
              </a:rPr>
              <a:t> ở </a:t>
            </a:r>
            <a:r>
              <a:rPr lang="en-US" sz="2800" b="1" dirty="0" err="1">
                <a:cs typeface="Times New Roman" pitchFamily="18" charset="0"/>
              </a:rPr>
              <a:t>kinh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thành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Huế</a:t>
            </a:r>
            <a:r>
              <a:rPr lang="en-US" sz="2800" b="1" dirty="0">
                <a:cs typeface="Times New Roman" pitchFamily="18" charset="0"/>
              </a:rPr>
              <a:t>: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0" y="39624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dirty="0"/>
              <a:t>+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Để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đối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phó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lại</a:t>
            </a:r>
            <a:r>
              <a:rPr lang="en-US" sz="2800" b="1" dirty="0">
                <a:cs typeface="Times New Roman" pitchFamily="18" charset="0"/>
              </a:rPr>
              <a:t> , </a:t>
            </a:r>
            <a:r>
              <a:rPr lang="en-US" sz="2800" b="1" dirty="0" err="1">
                <a:cs typeface="Times New Roman" pitchFamily="18" charset="0"/>
              </a:rPr>
              <a:t>thực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dân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Pháp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đã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làm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gì</a:t>
            </a:r>
            <a:r>
              <a:rPr lang="en-US" sz="2800" b="1" dirty="0">
                <a:cs typeface="Times New Roman" pitchFamily="18" charset="0"/>
              </a:rPr>
              <a:t>?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0" y="464820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dirty="0"/>
              <a:t>+ </a:t>
            </a:r>
            <a:r>
              <a:rPr lang="en-US" sz="2800" b="1" dirty="0" err="1">
                <a:cs typeface="Times New Roman" pitchFamily="18" charset="0"/>
              </a:rPr>
              <a:t>Trước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sự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trắng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trợn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của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kẻ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thù</a:t>
            </a:r>
            <a:r>
              <a:rPr lang="en-US" sz="2800" b="1" dirty="0">
                <a:cs typeface="Times New Roman" pitchFamily="18" charset="0"/>
              </a:rPr>
              <a:t>, </a:t>
            </a:r>
            <a:r>
              <a:rPr lang="en-US" sz="2800" b="1" dirty="0" err="1">
                <a:cs typeface="Times New Roman" pitchFamily="18" charset="0"/>
              </a:rPr>
              <a:t>Tôn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Thất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Thuyết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đã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quyết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định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như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thế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nào</a:t>
            </a:r>
            <a:r>
              <a:rPr lang="en-US" sz="2800" b="1" dirty="0">
                <a:cs typeface="Times New Roman" pitchFamily="18" charset="0"/>
              </a:rPr>
              <a:t>?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0" y="281940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dirty="0"/>
              <a:t>+ </a:t>
            </a:r>
            <a:r>
              <a:rPr lang="en-US" sz="2800" b="1" dirty="0" err="1">
                <a:cs typeface="Times New Roman" pitchFamily="18" charset="0"/>
              </a:rPr>
              <a:t>Để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chuẩn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bị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cho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kháng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chiến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lâu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dài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Tôn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Thất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Thuyết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đã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làm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gì</a:t>
            </a:r>
            <a:r>
              <a:rPr lang="en-US" sz="2800" b="1" dirty="0"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6" grpId="0"/>
      <p:bldP spid="102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2" name="Picture 8" descr="images"/>
          <p:cNvPicPr>
            <a:picLocks noChangeAspect="1" noChangeArrowheads="1"/>
          </p:cNvPicPr>
          <p:nvPr/>
        </p:nvPicPr>
        <p:blipFill>
          <a:blip r:embed="rId2"/>
          <a:srcRect t="22141" b="11440"/>
          <a:stretch>
            <a:fillRect/>
          </a:stretch>
        </p:blipFill>
        <p:spPr bwMode="auto">
          <a:xfrm>
            <a:off x="533400" y="1447800"/>
            <a:ext cx="3505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4495800" y="1981200"/>
            <a:ext cx="4343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660066"/>
                </a:solidFill>
                <a:cs typeface="Times New Roman" pitchFamily="18" charset="0"/>
              </a:rPr>
              <a:t>Hãy thuật lại cuộc phản công ở kinh thành Huế</a:t>
            </a:r>
            <a:r>
              <a:rPr lang="en-US" sz="3200"/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0" y="2895600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 dirty="0" err="1">
                <a:solidFill>
                  <a:srgbClr val="660066"/>
                </a:solidFill>
                <a:cs typeface="Times New Roman" pitchFamily="18" charset="0"/>
              </a:rPr>
              <a:t>Hãy</a:t>
            </a:r>
            <a:r>
              <a:rPr lang="en-US" sz="3200" b="1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66"/>
                </a:solidFill>
                <a:cs typeface="Times New Roman" pitchFamily="18" charset="0"/>
              </a:rPr>
              <a:t>thuật</a:t>
            </a:r>
            <a:r>
              <a:rPr lang="en-US" sz="3200" b="1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66"/>
                </a:solidFill>
                <a:cs typeface="Times New Roman" pitchFamily="18" charset="0"/>
              </a:rPr>
              <a:t>lại</a:t>
            </a:r>
            <a:r>
              <a:rPr lang="en-US" sz="3200" b="1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66"/>
                </a:solidFill>
                <a:cs typeface="Times New Roman" pitchFamily="18" charset="0"/>
              </a:rPr>
              <a:t>cuộc</a:t>
            </a:r>
            <a:r>
              <a:rPr lang="en-US" sz="3200" b="1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66"/>
                </a:solidFill>
                <a:cs typeface="Times New Roman" pitchFamily="18" charset="0"/>
              </a:rPr>
              <a:t>phản</a:t>
            </a:r>
            <a:r>
              <a:rPr lang="en-US" sz="3200" b="1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66"/>
                </a:solidFill>
                <a:cs typeface="Times New Roman" pitchFamily="18" charset="0"/>
              </a:rPr>
              <a:t>công</a:t>
            </a:r>
            <a:r>
              <a:rPr lang="en-US" sz="3200" b="1" dirty="0">
                <a:solidFill>
                  <a:srgbClr val="660066"/>
                </a:solidFill>
                <a:cs typeface="Times New Roman" pitchFamily="18" charset="0"/>
              </a:rPr>
              <a:t> ở </a:t>
            </a:r>
            <a:r>
              <a:rPr lang="en-US" sz="3200" b="1" dirty="0" err="1">
                <a:solidFill>
                  <a:srgbClr val="660066"/>
                </a:solidFill>
                <a:cs typeface="Times New Roman" pitchFamily="18" charset="0"/>
              </a:rPr>
              <a:t>kinh</a:t>
            </a:r>
            <a:r>
              <a:rPr lang="en-US" sz="3200" b="1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66"/>
                </a:solidFill>
                <a:cs typeface="Times New Roman" pitchFamily="18" charset="0"/>
              </a:rPr>
              <a:t>thành</a:t>
            </a:r>
            <a:r>
              <a:rPr lang="en-US" sz="3200" b="1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66"/>
                </a:solidFill>
                <a:cs typeface="Times New Roman" pitchFamily="18" charset="0"/>
              </a:rPr>
              <a:t>Huế</a:t>
            </a:r>
            <a:r>
              <a:rPr lang="en-US" sz="3200" dirty="0"/>
              <a:t>:</a:t>
            </a:r>
            <a:r>
              <a:rPr lang="en-US" sz="3200" b="1" dirty="0">
                <a:cs typeface="Times New Roman" pitchFamily="18" charset="0"/>
              </a:rPr>
              <a:t> </a:t>
            </a:r>
          </a:p>
          <a:p>
            <a:pPr algn="just">
              <a:spcBef>
                <a:spcPct val="50000"/>
              </a:spcBef>
            </a:pPr>
            <a:r>
              <a:rPr lang="en-US" sz="3200" b="1" dirty="0">
                <a:cs typeface="Times New Roman" pitchFamily="18" charset="0"/>
              </a:rPr>
              <a:t>- </a:t>
            </a:r>
            <a:r>
              <a:rPr lang="en-US" sz="3200" b="1" dirty="0" err="1">
                <a:cs typeface="Times New Roman" pitchFamily="18" charset="0"/>
              </a:rPr>
              <a:t>Cuộc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phản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công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diễn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ra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khi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nào</a:t>
            </a:r>
            <a:r>
              <a:rPr lang="en-US" sz="3200" b="1" dirty="0">
                <a:cs typeface="Times New Roman" pitchFamily="18" charset="0"/>
              </a:rPr>
              <a:t>?</a:t>
            </a:r>
          </a:p>
          <a:p>
            <a:pPr algn="just">
              <a:spcBef>
                <a:spcPct val="50000"/>
              </a:spcBef>
            </a:pPr>
            <a:r>
              <a:rPr lang="en-US" sz="3200" b="1" dirty="0">
                <a:cs typeface="Times New Roman" pitchFamily="18" charset="0"/>
              </a:rPr>
              <a:t>- Ai </a:t>
            </a:r>
            <a:r>
              <a:rPr lang="en-US" sz="3200" b="1" dirty="0" err="1">
                <a:cs typeface="Times New Roman" pitchFamily="18" charset="0"/>
              </a:rPr>
              <a:t>là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người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lãnh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đạo</a:t>
            </a:r>
            <a:r>
              <a:rPr lang="en-US" sz="3200" b="1" dirty="0">
                <a:cs typeface="Times New Roman" pitchFamily="18" charset="0"/>
              </a:rPr>
              <a:t>? </a:t>
            </a:r>
            <a:r>
              <a:rPr lang="en-US" sz="3200" b="1" dirty="0" err="1">
                <a:cs typeface="Times New Roman" pitchFamily="18" charset="0"/>
              </a:rPr>
              <a:t>Tinh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thần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phản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công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của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quân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ta</a:t>
            </a:r>
            <a:r>
              <a:rPr lang="en-US" sz="3200" b="1" dirty="0">
                <a:cs typeface="Times New Roman" pitchFamily="18" charset="0"/>
              </a:rPr>
              <a:t>? </a:t>
            </a:r>
          </a:p>
          <a:p>
            <a:pPr algn="just">
              <a:spcBef>
                <a:spcPct val="50000"/>
              </a:spcBef>
            </a:pPr>
            <a:r>
              <a:rPr lang="en-US" sz="3200" b="1" dirty="0" smtClean="0">
                <a:cs typeface="Times New Roman" pitchFamily="18" charset="0"/>
              </a:rPr>
              <a:t>- </a:t>
            </a:r>
            <a:r>
              <a:rPr lang="en-US" sz="3200" b="1" dirty="0" err="1" smtClean="0">
                <a:cs typeface="Times New Roman" pitchFamily="18" charset="0"/>
              </a:rPr>
              <a:t>Kết</a:t>
            </a:r>
            <a:r>
              <a:rPr lang="en-US" sz="3200" b="1" dirty="0" smtClean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quả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của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cuộc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phản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công</a:t>
            </a:r>
            <a:r>
              <a:rPr lang="en-US" sz="3200" b="1" dirty="0">
                <a:cs typeface="Times New Roman" pitchFamily="18" charset="0"/>
              </a:rPr>
              <a:t>?</a:t>
            </a:r>
          </a:p>
        </p:txBody>
      </p:sp>
      <p:pic>
        <p:nvPicPr>
          <p:cNvPr id="9221" name="Picture 6" descr="images"/>
          <p:cNvPicPr>
            <a:picLocks noChangeAspect="1" noChangeArrowheads="1"/>
          </p:cNvPicPr>
          <p:nvPr/>
        </p:nvPicPr>
        <p:blipFill>
          <a:blip r:embed="rId2"/>
          <a:srcRect t="22141" b="11440"/>
          <a:stretch>
            <a:fillRect/>
          </a:stretch>
        </p:blipFill>
        <p:spPr bwMode="auto">
          <a:xfrm>
            <a:off x="2514600" y="152400"/>
            <a:ext cx="4038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0" y="22860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 dirty="0">
                <a:cs typeface="Times New Roman" pitchFamily="18" charset="0"/>
              </a:rPr>
              <a:t>1. </a:t>
            </a:r>
            <a:r>
              <a:rPr lang="en-US" sz="3200" b="1" dirty="0" err="1">
                <a:cs typeface="Times New Roman" pitchFamily="18" charset="0"/>
              </a:rPr>
              <a:t>Hoàn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cảnh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lịch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sử</a:t>
            </a:r>
            <a:r>
              <a:rPr lang="en-US" sz="3200" b="1" dirty="0">
                <a:cs typeface="Times New Roman" pitchFamily="18" charset="0"/>
              </a:rPr>
              <a:t>:</a:t>
            </a:r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0" y="868740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 dirty="0" err="1">
                <a:cs typeface="Times New Roman" pitchFamily="18" charset="0"/>
              </a:rPr>
              <a:t>Triều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đình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nhà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Nguyễn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kí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hòa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ước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 smtClean="0">
                <a:cs typeface="Times New Roman" pitchFamily="18" charset="0"/>
              </a:rPr>
              <a:t>Giáp</a:t>
            </a:r>
            <a:r>
              <a:rPr lang="en-US" sz="3200" b="1" dirty="0" smtClean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Thân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công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nhận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quyền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đô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hộ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của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thực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dân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Pháp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trên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toàn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bộ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nước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ta</a:t>
            </a:r>
            <a:r>
              <a:rPr lang="en-US" sz="3200" b="1" dirty="0">
                <a:cs typeface="Times New Roman" pitchFamily="18" charset="0"/>
              </a:rPr>
              <a:t>.</a:t>
            </a: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0" y="2844225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 dirty="0">
                <a:cs typeface="Times New Roman" pitchFamily="18" charset="0"/>
              </a:rPr>
              <a:t>2. </a:t>
            </a:r>
            <a:r>
              <a:rPr lang="en-US" sz="3200" b="1" dirty="0" err="1">
                <a:cs typeface="Times New Roman" pitchFamily="18" charset="0"/>
              </a:rPr>
              <a:t>Cuộc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phản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công</a:t>
            </a:r>
            <a:r>
              <a:rPr lang="en-US" sz="3200" b="1" dirty="0">
                <a:cs typeface="Times New Roman" pitchFamily="18" charset="0"/>
              </a:rPr>
              <a:t> ở </a:t>
            </a:r>
            <a:r>
              <a:rPr lang="en-US" sz="3200" b="1" dirty="0" err="1">
                <a:cs typeface="Times New Roman" pitchFamily="18" charset="0"/>
              </a:rPr>
              <a:t>kinh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thành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Huế</a:t>
            </a:r>
            <a:r>
              <a:rPr lang="en-US" sz="3200" b="1" dirty="0">
                <a:cs typeface="Times New Roman" pitchFamily="18" charset="0"/>
              </a:rPr>
              <a:t>: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0" y="3505200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FontTx/>
              <a:buChar char="-"/>
            </a:pP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Rạng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sáng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ngày</a:t>
            </a:r>
            <a:r>
              <a:rPr lang="en-US" sz="3200" b="1" dirty="0">
                <a:cs typeface="Times New Roman" pitchFamily="18" charset="0"/>
              </a:rPr>
              <a:t> 5-7-1885 </a:t>
            </a:r>
            <a:r>
              <a:rPr lang="en-US" sz="3200" b="1" dirty="0" err="1">
                <a:cs typeface="Times New Roman" pitchFamily="18" charset="0"/>
              </a:rPr>
              <a:t>quân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ta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bất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ngờ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tấn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công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vào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kinh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thành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Huế</a:t>
            </a:r>
            <a:r>
              <a:rPr lang="en-US" sz="3200" b="1" dirty="0">
                <a:cs typeface="Times New Roman" pitchFamily="18" charset="0"/>
              </a:rPr>
              <a:t> → </a:t>
            </a:r>
            <a:r>
              <a:rPr lang="en-US" sz="3200" b="1" dirty="0" err="1">
                <a:cs typeface="Times New Roman" pitchFamily="18" charset="0"/>
              </a:rPr>
              <a:t>Quân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Pháp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phản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công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dữ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dội→Nghĩa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quân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rút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lên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vùng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núi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Quảng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Trị→Vua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Hàm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Nghi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ra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chiếu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Cần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Vương</a:t>
            </a:r>
            <a:r>
              <a:rPr lang="en-US" sz="3200" b="1" dirty="0"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Ton_That_Thuyet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419600" y="609600"/>
            <a:ext cx="4191000" cy="4800600"/>
          </a:xfrm>
          <a:noFill/>
          <a:ln w="28575">
            <a:solidFill>
              <a:schemeClr val="tx1"/>
            </a:solidFill>
          </a:ln>
        </p:spPr>
      </p:pic>
      <p:pic>
        <p:nvPicPr>
          <p:cNvPr id="12291" name="Picture 3" descr="Vua_Ham_Nghi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09600" y="609600"/>
            <a:ext cx="3403600" cy="4800600"/>
          </a:xfrm>
          <a:noFill/>
          <a:ln w="28575">
            <a:solidFill>
              <a:schemeClr val="tx1"/>
            </a:solidFill>
          </a:ln>
        </p:spPr>
      </p:pic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909638" y="5745163"/>
            <a:ext cx="2606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Vua Hàm Nghi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257800" y="5715000"/>
            <a:ext cx="358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Tôn Thất Thuyết 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626</Words>
  <Application>Microsoft Office PowerPoint</Application>
  <PresentationFormat>On-screen Show (4:3)</PresentationFormat>
  <Paragraphs>58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Giới thiệu về vua Hàm Nghi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>Mobile: 0978.189072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Lê Hiếu</dc:creator>
  <cp:lastModifiedBy>ADMIN</cp:lastModifiedBy>
  <cp:revision>60</cp:revision>
  <dcterms:created xsi:type="dcterms:W3CDTF">2001-12-31T20:22:58Z</dcterms:created>
  <dcterms:modified xsi:type="dcterms:W3CDTF">2021-09-21T08:17:27Z</dcterms:modified>
</cp:coreProperties>
</file>