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1"/>
  </p:sldMasterIdLst>
  <p:notesMasterIdLst>
    <p:notesMasterId r:id="rId23"/>
  </p:notesMasterIdLst>
  <p:sldIdLst>
    <p:sldId id="356" r:id="rId2"/>
    <p:sldId id="292" r:id="rId3"/>
    <p:sldId id="293" r:id="rId4"/>
    <p:sldId id="260" r:id="rId5"/>
    <p:sldId id="298" r:id="rId6"/>
    <p:sldId id="350" r:id="rId7"/>
    <p:sldId id="261" r:id="rId8"/>
    <p:sldId id="262" r:id="rId9"/>
    <p:sldId id="263" r:id="rId10"/>
    <p:sldId id="351" r:id="rId11"/>
    <p:sldId id="352" r:id="rId12"/>
    <p:sldId id="265" r:id="rId13"/>
    <p:sldId id="353" r:id="rId14"/>
    <p:sldId id="264" r:id="rId15"/>
    <p:sldId id="284" r:id="rId16"/>
    <p:sldId id="299" r:id="rId17"/>
    <p:sldId id="303" r:id="rId18"/>
    <p:sldId id="291" r:id="rId19"/>
    <p:sldId id="300" r:id="rId20"/>
    <p:sldId id="305" r:id="rId21"/>
    <p:sldId id="355" r:id="rId22"/>
  </p:sldIdLst>
  <p:sldSz cx="12192000" cy="6858000"/>
  <p:notesSz cx="6858000" cy="9144000"/>
  <p:embeddedFontLst>
    <p:embeddedFont>
      <p:font typeface="Calibri Light" charset="0"/>
      <p:regular r:id="rId24"/>
      <p: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HP001 5 hàng" pitchFamily="34" charset="0"/>
      <p:regular r:id="rId30"/>
      <p:bold r:id="rId31"/>
    </p:embeddedFont>
    <p:embeddedFont>
      <p:font typeface="MS PGothic" pitchFamily="34" charset="-128"/>
      <p:regular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FF99"/>
    <a:srgbClr val="99CCFF"/>
    <a:srgbClr val="FFFF66"/>
    <a:srgbClr val="CC0000"/>
    <a:srgbClr val="0066FF"/>
    <a:srgbClr val="C0C0C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96" autoAdjust="0"/>
  </p:normalViewPr>
  <p:slideViewPr>
    <p:cSldViewPr>
      <p:cViewPr varScale="1"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2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2"/>
      <dgm:spPr/>
    </dgm:pt>
    <dgm:pt modelId="{B1982D40-3953-4760-AFF0-873C27473E7F}" type="pres">
      <dgm:prSet presAssocID="{39C68E2B-6537-4837-BF41-8307A2AFC17B}" presName="dstNode" presStyleLbl="node1" presStyleIdx="0" presStyleCnt="2"/>
      <dgm:spPr/>
    </dgm:pt>
    <dgm:pt modelId="{194A3ABD-A6EA-4A3C-B8D1-E6CED44EB8AB}" type="pres">
      <dgm:prSet presAssocID="{E2EA454A-EB09-4AFB-AD8A-BBCE8A3E9402}" presName="text_1" presStyleLbl="node1" presStyleIdx="0" presStyleCnt="2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2" custScaleX="78939" custScaleY="78461" custLinFactNeighborX="-5121" custLinFactNeighborY="7845"/>
      <dgm:spPr/>
    </dgm:pt>
    <dgm:pt modelId="{8E6A8904-364B-4FCD-A39A-F3465790A792}" type="pres">
      <dgm:prSet presAssocID="{36A25698-4076-4079-8C66-3A9002BAA014}" presName="text_2" presStyleLbl="node1" presStyleIdx="1" presStyleCnt="2" custScaleX="102898" custLinFactNeighborX="-2154" custLinFactNeighborY="-15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2" custScaleX="85192" custScaleY="80061" custLinFactNeighborX="-23395" custLinFactNeighborY="-13321"/>
      <dgm:spPr/>
    </dgm:pt>
  </dgm:ptLst>
  <dgm:cxnLst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232404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802874" y="913948"/>
          <a:ext cx="11163227" cy="15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874" y="913948"/>
        <a:ext cx="11163227" cy="1554202"/>
      </dsp:txXfrm>
    </dsp:sp>
    <dsp:sp modelId="{0370EB6B-F413-4516-9FC4-E096D19AEDC0}">
      <dsp:nvSpPr>
        <dsp:cNvPr id="0" name=""/>
        <dsp:cNvSpPr/>
      </dsp:nvSpPr>
      <dsp:spPr>
        <a:xfrm>
          <a:off x="4686" y="944568"/>
          <a:ext cx="1533590" cy="1524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468759" y="2873580"/>
          <a:ext cx="11486737" cy="1554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59" y="2873580"/>
        <a:ext cx="11486737" cy="1554202"/>
      </dsp:txXfrm>
    </dsp:sp>
    <dsp:sp modelId="{6818F613-C678-4E96-A3D1-D3CC50686E03}">
      <dsp:nvSpPr>
        <dsp:cNvPr id="0" name=""/>
        <dsp:cNvSpPr/>
      </dsp:nvSpPr>
      <dsp:spPr>
        <a:xfrm>
          <a:off x="0" y="2849562"/>
          <a:ext cx="1655070" cy="1555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5E00-CC38-4285-A4B8-7464E9B1FABA}" type="datetimeFigureOut">
              <a:rPr lang="en-US" smtClean="0"/>
              <a:pPr/>
              <a:t>15/10/2021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5705-7463-4B1D-990C-D0AB148DB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6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4BBBA-8895-4214-A5D3-A954D194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BBDB87-38E2-4104-A4C7-4B49ECA4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17CF62-681C-4506-92DE-80D41F61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A7D45C-33C4-40BF-9D39-CA9AE747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21114-6E3B-4D90-8FB6-5D60F532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D7AEC-6613-42B8-94D6-9BA6A76A3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2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4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82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51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56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01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5333B-C33E-4D62-A6DC-B38AC3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74770-A5C4-4EE6-AB34-DB830F85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59CD25-7509-47A8-BB22-234D5DC7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F1BEA1-9B8B-445D-956C-89F7422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D40652-5037-4386-85B2-49F54A21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59B3B6-49F8-4697-AD0B-BD321AC6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7484-FBA2-4705-985C-2669156E9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27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37674-F056-413E-8AAE-5E86CFFF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98C65F-66D3-4B16-887A-C6C1B36EA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871BFD-6C99-4A63-8C6C-B165C4F2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89E4F4-CD58-404B-B8A7-A1CEC8F4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B39CA0-04D3-4142-B189-CD7693F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2212A1-5364-4358-A736-E00EC19F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83AE-A8EC-4524-83D0-BB99B6612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53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C8984-65A0-4AD9-850E-4F02995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CEEC63-E12D-440A-83FA-54DEB85F9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C1061C-6875-4AEF-AD9E-AD746B1B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A06C9-2AAB-4C31-9426-04A5EC98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D4B90-1482-45D5-8EA6-C399149D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B5BC-DDB1-4793-9490-CF5513471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12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CC537A-D7F3-44C1-8CA7-9B3FA8584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DEA043-A68B-4A0B-9635-B2D4B269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A126B3-F7EE-467A-98D5-D1E621FA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C6DEB-FD1F-484E-A8DD-15C3F76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A1156C-08DD-4426-B589-BAB00B70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2FDE3-511D-4A78-A113-82A21845B0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2FF8E-F63B-407F-9542-83575DA1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5938A-C52A-4727-81CB-0015A38A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8CE5E-664D-4BF6-8246-4FB2F16B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906B44-7975-446F-92A5-991DA5D1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C8D7E-A68C-4177-B2AE-91682E37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09E14-A0C8-4B38-AA9F-8C5E92407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412AC-9192-47ED-91E3-47650B40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84EAFB-96F4-4D93-98F1-C47FA395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7BA983-E2E3-4BDA-B793-ECB5A259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AAFA6E-7728-49E8-8845-AF0B5E68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4DDCB-4E38-4E26-858F-B689936C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05B94-1998-4A86-AFAD-7DA4D98313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2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56848-36AC-44F8-AF93-6032FA40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0A8DB-F4BB-4C36-A16F-9B4D64CB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9FADD-EE69-499B-B121-6144C3A1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FF42FF-0C5F-4D89-A1E4-27516B29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CBB968-B974-42F5-92EE-2D99D5BA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234AB-CAE9-40C9-92B4-42E41682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CFF58-2F56-4C1A-9E38-38C6C5D5A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3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B43A6-9F8C-46B4-BC0C-620BA92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170C94-E280-4DF6-BD5B-2D174B38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B3E0E3-A527-412C-A356-18E5C7048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316AD7-C0DF-4DA7-8051-CCD24E1F9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481D62-B3E1-4830-908E-418E4C252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719D90-03D2-46C2-AF0C-A65409B9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0EF5BC-EE5D-4BEF-ABD1-1C917131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6F4B17-651B-408A-B882-4A409C10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A9095-4159-4EBE-A47D-DE32DE024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CEAD3-0A48-4FBC-9E5F-4C4F9AB5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686363-5873-4730-A53A-4C3EFDA6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A6DC94-12C6-4A47-8617-F0A7C5B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EC156C-AAFE-4FE9-A03B-187A3C5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8E16C-F6F0-474F-B534-81E368B55E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6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50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5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7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DB0392-2E7A-4467-A4AB-29C6DE82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3B0776-42C3-44CF-A344-BE06372F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A51462-86B8-41FB-B7F6-CAC9E899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CBCA9-168B-452E-AFA8-58AF9DC7D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9DF4FF-11FF-470A-9FE8-6B8FC9453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1CB08-0C01-413E-A3C0-65B9FA86A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9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KHONG%20LOI\niem%20vui%20cua%20em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owersFrame_png_ydh_0009_2291x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7533" y="-531813"/>
            <a:ext cx="14611351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454400" y="3962400"/>
            <a:ext cx="5892800" cy="9906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5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5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5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500" b="1" kern="1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15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812800" y="914401"/>
            <a:ext cx="109728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09600" y="1295400"/>
            <a:ext cx="1097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01600" y="1981201"/>
            <a:ext cx="12090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ĐẾN VỚI TIẾT HỌC HÔM NAY!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6" name="Group 16">
            <a:extLst>
              <a:ext uri="{FF2B5EF4-FFF2-40B4-BE49-F238E27FC236}">
                <a16:creationId xmlns:a16="http://schemas.microsoft.com/office/drawing/2014/main" xmlns="" id="{2DDE8FB6-887B-4AA5-97F0-6D3D4016C82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76400"/>
            <a:ext cx="8305800" cy="2819400"/>
            <a:chOff x="336" y="1056"/>
            <a:chExt cx="5232" cy="1776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xmlns="" id="{DF9A5D2E-9D4B-4AEB-BC9B-2B0503C57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2592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xmlns="" id="{7CCD966A-D838-496A-9228-D9D92CBE8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496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3" name="Rectangle 13">
            <a:extLst>
              <a:ext uri="{FF2B5EF4-FFF2-40B4-BE49-F238E27FC236}">
                <a16:creationId xmlns:a16="http://schemas.microsoft.com/office/drawing/2014/main" xmlns="" id="{27893E96-55B1-44D0-BD91-24965F76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62001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Bác Lê lội ruộng nhiều nên bị nước ăn chân.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995F0723-A713-4999-800F-B8717865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7162800" cy="4191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12">
            <a:extLst>
              <a:ext uri="{FF2B5EF4-FFF2-40B4-BE49-F238E27FC236}">
                <a16:creationId xmlns:a16="http://schemas.microsoft.com/office/drawing/2014/main" xmlns="" id="{968766C0-0118-4221-B4A0-EDCEA5C5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66800"/>
            <a:ext cx="975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Cứ chiều chiều, Vũ lại nghe tiếng còi tàu vào cảng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>
            <a:extLst>
              <a:ext uri="{FF2B5EF4-FFF2-40B4-BE49-F238E27FC236}">
                <a16:creationId xmlns:a16="http://schemas.microsoft.com/office/drawing/2014/main" xmlns="" id="{2B79F924-EF38-44DC-A3F2-01970E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11887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Hôm nào cũng vậy, cả gia đình tôi cùng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bữa cơm tối rất vui vẻ.</a:t>
            </a:r>
          </a:p>
        </p:txBody>
      </p:sp>
      <p:pic>
        <p:nvPicPr>
          <p:cNvPr id="12301" name="Picture 13">
            <a:extLst>
              <a:ext uri="{FF2B5EF4-FFF2-40B4-BE49-F238E27FC236}">
                <a16:creationId xmlns:a16="http://schemas.microsoft.com/office/drawing/2014/main" xmlns="" id="{DA7EB6D6-C0CF-4B17-A056-2C8CF60B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8981"/>
            <a:ext cx="7772400" cy="4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424214" y="2567529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95400" y="3836639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533400" y="50292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4355B-1C65-400C-9FE3-5CEFDFD8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676400" y="1268415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00400" y="1268415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trong hai từ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đặt câu để phân biệt các nghĩa của từ ấy: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286000" y="2259015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62200" y="454501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3200" y="225901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819400" y="4545015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52403" y="2716215"/>
            <a:ext cx="617219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1: tự di chuyển bằng bàn chân.	 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52403" y="3630615"/>
            <a:ext cx="66293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2:mang (xỏ) vào chân hoặc tay để che, giữ.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6324600" y="2716214"/>
            <a:ext cx="0" cy="1752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52403" y="4926015"/>
            <a:ext cx="6553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1:ở tư thế thân thẳng, chân đặt trên mặt nền.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52403" y="5764214"/>
            <a:ext cx="6934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2: ngừng chuyển động.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6324600" y="4926014"/>
            <a:ext cx="0" cy="144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6496050" y="36195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419851" y="4976814"/>
            <a:ext cx="1265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</a:t>
            </a: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6419850" y="5702302"/>
            <a:ext cx="1354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 </a:t>
            </a: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467600" y="2716214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Bé Bi đang tập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7467600" y="3630614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thích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giày.</a:t>
            </a: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7553091" y="4976814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gác.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7613807" y="5753101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gió.</a:t>
            </a:r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6461125" y="27051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152402" y="3544234"/>
            <a:ext cx="9905998" cy="1018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V="1">
            <a:off x="152402" y="5764214"/>
            <a:ext cx="10058398" cy="263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657643" y="98863"/>
            <a:ext cx="9220200" cy="116955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đặt câu với các nghĩa đã cho của từ “đi” và “đứng”.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đặt câu với các nghĩa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1"/>
      <p:bldP spid="107530" grpId="2"/>
      <p:bldP spid="107532" grpId="1"/>
      <p:bldP spid="107532" grpId="2"/>
      <p:bldP spid="107538" grpId="1"/>
      <p:bldP spid="107538" grpId="2"/>
      <p:bldP spid="107539" grpId="1"/>
      <p:bldP spid="107539" grpId="2"/>
      <p:bldP spid="107540" grpId="1" animBg="1"/>
      <p:bldP spid="107540" grpId="2" animBg="1"/>
      <p:bldP spid="107543" grpId="0"/>
      <p:bldP spid="107545" grpId="0"/>
      <p:bldP spid="107549" grpId="0"/>
      <p:bldP spid="107550" grpId="0"/>
      <p:bldP spid="107553" grpId="0"/>
      <p:bldP spid="107556" grpId="1" animBg="1"/>
      <p:bldP spid="107556" grpId="2" animBg="1"/>
      <p:bldP spid="107558" grpId="0" animBg="1"/>
      <p:bldP spid="1075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C8AE8117-230B-4053-A752-831637C9F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xmlns="" id="{B516950B-4E38-4CDF-BC20-1FD0BE019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DD5E47BE-0CFA-49A4-8D1A-8BD720C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CCA5439-C724-4132-B672-C59DF11CE85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A0EBF1CF-8A06-461E-A2F1-4055CFF7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7B1900EB-F781-4508-B7BA-E75E4C5F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871" y="1817689"/>
            <a:ext cx="763984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TỪ NHIỀU NGHĨA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Luyện từ và câu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Tuần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xmlns="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FFDEA9C-486C-4138-97FC-4755B9D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112995"/>
            <a:ext cx="7112653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8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xmlns="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xmlns="" id="{BD8F237C-55B5-4326-8788-E482544D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703513"/>
            <a:ext cx="386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593166" y="80338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như thế nào? 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762000" y="1326600"/>
            <a:ext cx="1104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có một nghĩa gốc và một hay một số nghĩa chuyển.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600200" y="1988147"/>
            <a:ext cx="967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có liên hệ với nhau hay không?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62000" y="2642553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bao giờ cũng có mối liên hệ với nhau.                         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1574409" y="3481452"/>
            <a:ext cx="1104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như: răng, mũi, tai, lưỡi,miệng,cổ, tay, lưng,… thuộc từ loại nào?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62000" y="4623636"/>
            <a:ext cx="6705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này là các danh từ.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6" grpId="0"/>
      <p:bldP spid="102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xmlns="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8">
            <a:extLst>
              <a:ext uri="{FF2B5EF4-FFF2-40B4-BE49-F238E27FC236}">
                <a16:creationId xmlns:a16="http://schemas.microsoft.com/office/drawing/2014/main" xmlns="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8325" y="762001"/>
            <a:ext cx="851535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Thứ năm ngày     tháng 10 năm 2021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6270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>
                <a:solidFill>
                  <a:srgbClr val="FFFF00"/>
                </a:solidFill>
                <a:latin typeface="HP001 5 hàng" panose="020B0603050302020204" pitchFamily="34" charset="0"/>
              </a:rPr>
              <a:t>Luyện tập về từ nhiều nghĩa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>
                <a:solidFill>
                  <a:srgbClr val="000099"/>
                </a:solidFill>
                <a:latin typeface="+mn-lt"/>
              </a:rPr>
              <a:t>Yêu cầu cần đạt</a:t>
            </a:r>
            <a:endParaRPr lang="en-US" altLang="en-US" sz="6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876355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5984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995268" y="40306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659358" y="405939"/>
            <a:ext cx="8532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mỗi câu ở cột A với lời giải nghĩa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 ở cột B: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57200" y="22098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(1)Bé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lon ton trên sân.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57200" y="3124200"/>
            <a:ext cx="4842803" cy="762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(2)Tàu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băng băng trên</a:t>
            </a:r>
          </a:p>
          <a:p>
            <a:r>
              <a:rPr lang="en-US" sz="2400">
                <a:latin typeface="Arial" charset="0"/>
              </a:rPr>
              <a:t>     đường ray.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457200" y="40386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(3)Đồng hồ </a:t>
            </a:r>
            <a:r>
              <a:rPr lang="en-US" sz="2400" b="1" i="1">
                <a:latin typeface="Arial" charset="0"/>
              </a:rPr>
              <a:t>chạy </a:t>
            </a:r>
            <a:r>
              <a:rPr lang="en-US" sz="2400">
                <a:latin typeface="Arial" charset="0"/>
              </a:rPr>
              <a:t>đúng giờ.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57200" y="50292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(4)Dân làng khẩn trương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lũ.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019800" y="22098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a) Hoạt động của máy móc.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019800" y="3124200"/>
            <a:ext cx="5715000" cy="7620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b) Khẩn trương tránh những điều </a:t>
            </a:r>
          </a:p>
          <a:p>
            <a:r>
              <a:rPr lang="en-US" sz="2400">
                <a:latin typeface="Arial" charset="0"/>
              </a:rPr>
              <a:t>không may sắp xảy đến.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6019800" y="40386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c) Sự di chuyển nhanh của phương tiện </a:t>
            </a:r>
          </a:p>
          <a:p>
            <a:r>
              <a:rPr lang="en-US" sz="2400">
                <a:latin typeface="Arial" charset="0"/>
              </a:rPr>
              <a:t>giao thông.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019800" y="50292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d) Sự di chuyển nhanh bằng chân.</a:t>
            </a: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2059158" y="1356940"/>
            <a:ext cx="990600" cy="83820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7772400" y="1371600"/>
            <a:ext cx="990600" cy="838200"/>
          </a:xfrm>
          <a:prstGeom prst="sun">
            <a:avLst>
              <a:gd name="adj" fmla="val 25000"/>
            </a:avLst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 B</a:t>
            </a: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5334000" y="2667000"/>
            <a:ext cx="685800" cy="2743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5334000" y="4343400"/>
            <a:ext cx="6858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V="1">
            <a:off x="5334000" y="2667000"/>
            <a:ext cx="68580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flipV="1">
            <a:off x="5334000" y="3429000"/>
            <a:ext cx="685800" cy="1981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3456" name="niem vui cua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56"/>
                </p:tgtEl>
              </p:cMediaNode>
            </p:audio>
          </p:childTnLst>
        </p:cTn>
      </p:par>
    </p:tnLst>
    <p:bldLst>
      <p:bldP spid="103452" grpId="0" animBg="1"/>
      <p:bldP spid="103453" grpId="0" animBg="1"/>
      <p:bldP spid="103454" grpId="0" animBg="1"/>
      <p:bldP spid="1034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835074" y="990600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438400" y="990600"/>
            <a:ext cx="929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nào dưới đây nêu đúng nét nghĩa chung của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trong tất cả các câu trên? Đánh dấu x vào ô trống trước ý trả lời đúng: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3200400" y="2909888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di chuyển.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3200400" y="3581401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vận động nhanh.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3200400" y="428148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bằng chân.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438400" y="36576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2438400" y="43434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4485" name="Picture 37" descr="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5400" y="3962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97" name="AutoShape 49"/>
          <p:cNvSpPr>
            <a:spLocks noChangeArrowheads="1"/>
          </p:cNvSpPr>
          <p:nvPr/>
        </p:nvSpPr>
        <p:spPr bwMode="auto">
          <a:xfrm>
            <a:off x="12420600" y="3429000"/>
            <a:ext cx="1981200" cy="533400"/>
          </a:xfrm>
          <a:prstGeom prst="flowChartTerminator">
            <a:avLst/>
          </a:prstGeom>
          <a:solidFill>
            <a:srgbClr val="FF99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Arial" charset="0"/>
              </a:rPr>
              <a:t>Đúng rồi!</a:t>
            </a:r>
          </a:p>
        </p:txBody>
      </p:sp>
      <p:sp>
        <p:nvSpPr>
          <p:cNvPr id="104499" name="AutoShape 51"/>
          <p:cNvSpPr>
            <a:spLocks noChangeArrowheads="1"/>
          </p:cNvSpPr>
          <p:nvPr/>
        </p:nvSpPr>
        <p:spPr bwMode="auto">
          <a:xfrm>
            <a:off x="12344400" y="5105400"/>
            <a:ext cx="23622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Chúc mừng các em</a:t>
            </a:r>
          </a:p>
        </p:txBody>
      </p:sp>
      <p:sp>
        <p:nvSpPr>
          <p:cNvPr id="104501" name="AutoShape 53"/>
          <p:cNvSpPr>
            <a:spLocks noChangeArrowheads="1"/>
          </p:cNvSpPr>
          <p:nvPr/>
        </p:nvSpPr>
        <p:spPr bwMode="auto">
          <a:xfrm>
            <a:off x="13106400" y="29718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2514600" y="36528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4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1841E-6 L -0.33368 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7697E-6 L -0.33368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7 L -0.3375 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34583 8.88067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61" grpId="0"/>
      <p:bldP spid="104465" grpId="0"/>
      <p:bldP spid="104466" grpId="0"/>
      <p:bldP spid="104467" grpId="0"/>
      <p:bldP spid="104468" grpId="0" animBg="1"/>
      <p:bldP spid="104469" grpId="0" animBg="1"/>
      <p:bldP spid="104470" grpId="0" animBg="1"/>
      <p:bldP spid="104497" grpId="0" animBg="1"/>
      <p:bldP spid="104499" grpId="0" animBg="1"/>
      <p:bldP spid="104501" grpId="0" animBg="1"/>
      <p:bldP spid="104509" grpId="0"/>
      <p:bldP spid="10450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219200" y="2568734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19200" y="3835876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59583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711</Words>
  <Application>Microsoft Office PowerPoint</Application>
  <PresentationFormat>Custom</PresentationFormat>
  <Paragraphs>95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Calibri Light</vt:lpstr>
      <vt:lpstr>Calibri</vt:lpstr>
      <vt:lpstr>HP001 5 hàng</vt:lpstr>
      <vt:lpstr>MS PGothic</vt:lpstr>
      <vt:lpstr>Office Theme</vt:lpstr>
      <vt:lpstr>Slide 1</vt:lpstr>
      <vt:lpstr>Slide 2</vt:lpstr>
      <vt:lpstr>Slide 3</vt:lpstr>
      <vt:lpstr>Slide 4</vt:lpstr>
      <vt:lpstr>Thứ năm ngày     tháng 10 năm 2021 Luyện từ và câu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NGUYEN</dc:creator>
  <cp:lastModifiedBy>ADMIN</cp:lastModifiedBy>
  <cp:revision>264</cp:revision>
  <cp:lastPrinted>1601-01-01T00:00:00Z</cp:lastPrinted>
  <dcterms:created xsi:type="dcterms:W3CDTF">2010-10-11T06:57:14Z</dcterms:created>
  <dcterms:modified xsi:type="dcterms:W3CDTF">2021-10-15T03:18:02Z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