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3" r:id="rId2"/>
    <p:sldId id="258" r:id="rId3"/>
    <p:sldId id="259" r:id="rId4"/>
    <p:sldId id="260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49863-6B61-48BD-8CDA-0322F1C3346D}" type="datetimeFigureOut">
              <a:rPr lang="en-US" smtClean="0"/>
              <a:pPr/>
              <a:t>25/08/2021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0B393-9385-440C-8D95-E66F9A4AE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49863-6B61-48BD-8CDA-0322F1C3346D}" type="datetimeFigureOut">
              <a:rPr lang="en-US" smtClean="0"/>
              <a:pPr/>
              <a:t>25/08/2021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0B393-9385-440C-8D95-E66F9A4AE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49863-6B61-48BD-8CDA-0322F1C3346D}" type="datetimeFigureOut">
              <a:rPr lang="en-US" smtClean="0"/>
              <a:pPr/>
              <a:t>25/08/2021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0B393-9385-440C-8D95-E66F9A4AE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49863-6B61-48BD-8CDA-0322F1C3346D}" type="datetimeFigureOut">
              <a:rPr lang="en-US" smtClean="0"/>
              <a:pPr/>
              <a:t>25/08/2021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0B393-9385-440C-8D95-E66F9A4AE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49863-6B61-48BD-8CDA-0322F1C3346D}" type="datetimeFigureOut">
              <a:rPr lang="en-US" smtClean="0"/>
              <a:pPr/>
              <a:t>25/08/2021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0B393-9385-440C-8D95-E66F9A4AE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49863-6B61-48BD-8CDA-0322F1C3346D}" type="datetimeFigureOut">
              <a:rPr lang="en-US" smtClean="0"/>
              <a:pPr/>
              <a:t>25/08/2021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0B393-9385-440C-8D95-E66F9A4AE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49863-6B61-48BD-8CDA-0322F1C3346D}" type="datetimeFigureOut">
              <a:rPr lang="en-US" smtClean="0"/>
              <a:pPr/>
              <a:t>25/08/2021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0B393-9385-440C-8D95-E66F9A4AE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49863-6B61-48BD-8CDA-0322F1C3346D}" type="datetimeFigureOut">
              <a:rPr lang="en-US" smtClean="0"/>
              <a:pPr/>
              <a:t>25/08/2021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0B393-9385-440C-8D95-E66F9A4AE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49863-6B61-48BD-8CDA-0322F1C3346D}" type="datetimeFigureOut">
              <a:rPr lang="en-US" smtClean="0"/>
              <a:pPr/>
              <a:t>25/08/2021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0B393-9385-440C-8D95-E66F9A4AE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49863-6B61-48BD-8CDA-0322F1C3346D}" type="datetimeFigureOut">
              <a:rPr lang="en-US" smtClean="0"/>
              <a:pPr/>
              <a:t>25/08/2021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0B393-9385-440C-8D95-E66F9A4AE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49863-6B61-48BD-8CDA-0322F1C3346D}" type="datetimeFigureOut">
              <a:rPr lang="en-US" smtClean="0"/>
              <a:pPr/>
              <a:t>25/08/2021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0B393-9385-440C-8D95-E66F9A4AE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49863-6B61-48BD-8CDA-0322F1C3346D}" type="datetimeFigureOut">
              <a:rPr lang="en-US" smtClean="0"/>
              <a:pPr/>
              <a:t>25/08/2021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0B393-9385-440C-8D95-E66F9A4AE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3" name="WordArt 15"/>
          <p:cNvSpPr>
            <a:spLocks noChangeArrowheads="1" noChangeShapeType="1" noTextEdit="1"/>
          </p:cNvSpPr>
          <p:nvPr/>
        </p:nvSpPr>
        <p:spPr bwMode="auto">
          <a:xfrm>
            <a:off x="2743200" y="2514600"/>
            <a:ext cx="37338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600" b="1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600" b="1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kern="10" dirty="0" err="1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3600" b="1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600" b="1" kern="10" dirty="0" err="1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itchFamily="18" charset="0"/>
                <a:cs typeface="Times New Roman" pitchFamily="18" charset="0"/>
              </a:rPr>
              <a:t>ghi</a:t>
            </a:r>
            <a:endParaRPr lang="en-US" sz="3600" b="1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44" name="WordArt 16"/>
          <p:cNvSpPr>
            <a:spLocks noChangeArrowheads="1" noChangeShapeType="1" noTextEdit="1"/>
          </p:cNvSpPr>
          <p:nvPr/>
        </p:nvSpPr>
        <p:spPr bwMode="auto">
          <a:xfrm>
            <a:off x="1371600" y="3505200"/>
            <a:ext cx="6648450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11"/>
              </a:avLst>
            </a:prstTxWarp>
          </a:bodyPr>
          <a:lstStyle/>
          <a:p>
            <a:pPr algn="ctr"/>
            <a:r>
              <a:rPr lang="en-US" sz="4400" b="1" i="1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C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400" b="1" i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C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4400" b="1" i="1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C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4400" b="1" i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C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C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yêu</a:t>
            </a:r>
            <a:endParaRPr lang="en-US" sz="4400" b="1" i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CC000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2" descr="Corner 0110.wmf"/>
          <p:cNvPicPr>
            <a:picLocks noGrp="1"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971800" cy="260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Corner 0110.wmf"/>
          <p:cNvPicPr>
            <a:picLocks noGrp="1"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6248400" y="4256088"/>
            <a:ext cx="2971800" cy="260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8" descr="Corner 0224.wmf"/>
          <p:cNvPicPr>
            <a:picLocks noGrp="1"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3813" y="4000500"/>
            <a:ext cx="2995613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9" descr="Corner 0224.wmf"/>
          <p:cNvPicPr>
            <a:picLocks noGrp="1"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6148388" y="26988"/>
            <a:ext cx="2995612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TextBox 1"/>
          <p:cNvSpPr txBox="1">
            <a:spLocks noChangeArrowheads="1"/>
          </p:cNvSpPr>
          <p:nvPr/>
        </p:nvSpPr>
        <p:spPr bwMode="auto">
          <a:xfrm>
            <a:off x="1473200" y="465138"/>
            <a:ext cx="58451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quận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Long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Biên</a:t>
            </a:r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Phúc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Lợi</a:t>
            </a:r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3" grpId="0" animBg="1"/>
      <p:bldP spid="2254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2825" y="276046"/>
            <a:ext cx="91440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tả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Nam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endParaRPr lang="en-US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ơi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Mênh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lúa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cò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lả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dờn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Mây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mờ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sớm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chịu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vất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vả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trai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nâu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nhuộm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bùn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nghèo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nuôi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Chìm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máu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Đạp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thù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đen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Súng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gươm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vút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xưa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     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8146681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308312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1........ :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</a:t>
            </a:r>
            <a:endParaRPr lang="en-US" sz="2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2........ :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</a:t>
            </a:r>
            <a:endParaRPr lang="en-US" sz="2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3........ :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US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Mùng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1945 –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1........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2......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tưng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bừng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1..........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cờ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1..........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1..........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búa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họp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buôn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phố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tạm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ngừng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2........ ,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1........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3.......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lễ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3..........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thề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3..........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Nam 3............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tịch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Tuyên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“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đem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mệnh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vững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do,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.”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kỉ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3..........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do,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Hạnh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phúc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Võ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Giáp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33800" y="180969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endParaRPr lang="en-US" sz="2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29200" y="1777224"/>
            <a:ext cx="513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endParaRPr lang="en-US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85536" y="2110160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ngát</a:t>
            </a:r>
            <a:endParaRPr lang="en-US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53000" y="2082024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gữ</a:t>
            </a:r>
            <a:endParaRPr lang="en-US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0" y="2412560"/>
            <a:ext cx="713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ghỉ</a:t>
            </a:r>
            <a:endParaRPr lang="en-US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67200" y="271736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gái</a:t>
            </a:r>
            <a:endParaRPr lang="en-US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37289" y="2996424"/>
            <a:ext cx="1077511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endParaRPr lang="en-US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61449" y="3023350"/>
            <a:ext cx="574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ủa</a:t>
            </a:r>
            <a:endParaRPr lang="en-US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71600" y="3364468"/>
            <a:ext cx="680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ết</a:t>
            </a:r>
            <a:endParaRPr lang="en-US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86550" y="3364468"/>
            <a:ext cx="933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ủa</a:t>
            </a:r>
            <a:endParaRPr lang="en-US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14400" y="36692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kiên</a:t>
            </a:r>
            <a:endParaRPr lang="en-US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91200" y="48768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ỉ</a:t>
            </a:r>
            <a:endParaRPr lang="en-US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0811082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2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04800"/>
            <a:ext cx="838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Viết chữ thích hợp với mỗi chỗ trống: 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36177297"/>
              </p:ext>
            </p:extLst>
          </p:nvPr>
        </p:nvGraphicFramePr>
        <p:xfrm>
          <a:off x="0" y="1828800"/>
          <a:ext cx="9144000" cy="29284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  <a:gridCol w="3048000"/>
              </a:tblGrid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Âm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đầu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Đứng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trước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i,e,ê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latin typeface="Times New Roman" pitchFamily="18" charset="0"/>
                          <a:cs typeface="Times New Roman" pitchFamily="18" charset="0"/>
                        </a:rPr>
                        <a:t>Đứng</a:t>
                      </a:r>
                      <a:r>
                        <a:rPr lang="en-US" sz="2800" baseline="0" smtClean="0">
                          <a:latin typeface="Times New Roman" pitchFamily="18" charset="0"/>
                          <a:cs typeface="Times New Roman" pitchFamily="18" charset="0"/>
                        </a:rPr>
                        <a:t> trước các âm còn lại </a:t>
                      </a:r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61194"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latin typeface="Times New Roman" pitchFamily="18" charset="0"/>
                          <a:cs typeface="Times New Roman" pitchFamily="18" charset="0"/>
                        </a:rPr>
                        <a:t>Âm</a:t>
                      </a:r>
                      <a:r>
                        <a:rPr lang="en-US" sz="2800" baseline="0" smtClean="0">
                          <a:latin typeface="Times New Roman" pitchFamily="18" charset="0"/>
                          <a:cs typeface="Times New Roman" pitchFamily="18" charset="0"/>
                        </a:rPr>
                        <a:t> “cờ”</a:t>
                      </a:r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latin typeface="Times New Roman" pitchFamily="18" charset="0"/>
                          <a:cs typeface="Times New Roman" pitchFamily="18" charset="0"/>
                        </a:rPr>
                        <a:t>Viết</a:t>
                      </a:r>
                      <a:r>
                        <a:rPr lang="en-US" sz="2800" baseline="0" smtClean="0">
                          <a:latin typeface="Times New Roman" pitchFamily="18" charset="0"/>
                          <a:cs typeface="Times New Roman" pitchFamily="18" charset="0"/>
                        </a:rPr>
                        <a:t> là.....</a:t>
                      </a:r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latin typeface="Times New Roman" pitchFamily="18" charset="0"/>
                          <a:cs typeface="Times New Roman" pitchFamily="18" charset="0"/>
                        </a:rPr>
                        <a:t>Viết</a:t>
                      </a:r>
                      <a:r>
                        <a:rPr lang="en-US" sz="2800" baseline="0" smtClean="0">
                          <a:latin typeface="Times New Roman" pitchFamily="18" charset="0"/>
                          <a:cs typeface="Times New Roman" pitchFamily="18" charset="0"/>
                        </a:rPr>
                        <a:t> là......</a:t>
                      </a:r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61194"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latin typeface="Times New Roman" pitchFamily="18" charset="0"/>
                          <a:cs typeface="Times New Roman" pitchFamily="18" charset="0"/>
                        </a:rPr>
                        <a:t>Âm</a:t>
                      </a:r>
                      <a:r>
                        <a:rPr lang="en-US" sz="2800" baseline="0" smtClean="0">
                          <a:latin typeface="Times New Roman" pitchFamily="18" charset="0"/>
                          <a:cs typeface="Times New Roman" pitchFamily="18" charset="0"/>
                        </a:rPr>
                        <a:t> “gờ”</a:t>
                      </a:r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smtClean="0">
                          <a:latin typeface="Times New Roman" pitchFamily="18" charset="0"/>
                          <a:cs typeface="Times New Roman" pitchFamily="18" charset="0"/>
                        </a:rPr>
                        <a:t>Viết</a:t>
                      </a:r>
                      <a:r>
                        <a:rPr lang="en-US" sz="2800" baseline="0" smtClean="0">
                          <a:latin typeface="Times New Roman" pitchFamily="18" charset="0"/>
                          <a:cs typeface="Times New Roman" pitchFamily="18" charset="0"/>
                        </a:rPr>
                        <a:t> là.....</a:t>
                      </a:r>
                      <a:endParaRPr lang="en-US" sz="280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smtClean="0">
                          <a:latin typeface="Times New Roman" pitchFamily="18" charset="0"/>
                          <a:cs typeface="Times New Roman" pitchFamily="18" charset="0"/>
                        </a:rPr>
                        <a:t>Viết</a:t>
                      </a:r>
                      <a:r>
                        <a:rPr lang="en-US" sz="2800" baseline="0" smtClean="0">
                          <a:latin typeface="Times New Roman" pitchFamily="18" charset="0"/>
                          <a:cs typeface="Times New Roman" pitchFamily="18" charset="0"/>
                        </a:rPr>
                        <a:t> là.....</a:t>
                      </a:r>
                      <a:endParaRPr lang="en-US" sz="280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61194"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latin typeface="Times New Roman" pitchFamily="18" charset="0"/>
                          <a:cs typeface="Times New Roman" pitchFamily="18" charset="0"/>
                        </a:rPr>
                        <a:t>Âm</a:t>
                      </a:r>
                      <a:r>
                        <a:rPr lang="en-US" sz="2800" baseline="0" smtClean="0">
                          <a:latin typeface="Times New Roman" pitchFamily="18" charset="0"/>
                          <a:cs typeface="Times New Roman" pitchFamily="18" charset="0"/>
                        </a:rPr>
                        <a:t> “ngờ”</a:t>
                      </a:r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smtClean="0">
                          <a:latin typeface="Times New Roman" pitchFamily="18" charset="0"/>
                          <a:cs typeface="Times New Roman" pitchFamily="18" charset="0"/>
                        </a:rPr>
                        <a:t>Viết</a:t>
                      </a:r>
                      <a:r>
                        <a:rPr lang="en-US" sz="2800" baseline="0" smtClean="0">
                          <a:latin typeface="Times New Roman" pitchFamily="18" charset="0"/>
                          <a:cs typeface="Times New Roman" pitchFamily="18" charset="0"/>
                        </a:rPr>
                        <a:t> là.....</a:t>
                      </a:r>
                      <a:endParaRPr lang="en-US" sz="280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Viết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.....</a:t>
                      </a:r>
                      <a:endParaRPr lang="en-US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800600" y="27432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00600" y="343918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00600" y="4068708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48600" y="27432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924800" y="342900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48600" y="4068708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endParaRPr lang="en-US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7350065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-24"/>
            <a:chExt cx="5760" cy="4368"/>
          </a:xfrm>
        </p:grpSpPr>
        <p:grpSp>
          <p:nvGrpSpPr>
            <p:cNvPr id="4" name="Group 11"/>
            <p:cNvGrpSpPr>
              <a:grpSpLocks/>
            </p:cNvGrpSpPr>
            <p:nvPr/>
          </p:nvGrpSpPr>
          <p:grpSpPr bwMode="auto">
            <a:xfrm>
              <a:off x="0" y="-24"/>
              <a:ext cx="5760" cy="4368"/>
              <a:chOff x="0" y="-24"/>
              <a:chExt cx="5760" cy="4368"/>
            </a:xfrm>
          </p:grpSpPr>
          <p:pic>
            <p:nvPicPr>
              <p:cNvPr id="10254" name="Picture 12" descr="ttrtrtr1151380670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-24"/>
                <a:ext cx="5760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55" name="Picture 13" descr="ttrtrtr1151380670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3504" y="2064"/>
                <a:ext cx="432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56" name="Picture 14" descr="ttrtrtr1151380670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-5400000">
                <a:off x="-2088" y="2088"/>
                <a:ext cx="4320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57" name="Picture 15" descr="ttrtrtr1151380670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4200"/>
                <a:ext cx="5760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5" name="Group 16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pic>
            <p:nvPicPr>
              <p:cNvPr id="10246" name="Picture 17" descr="flower[1][1][1][1]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0"/>
                <a:ext cx="5760" cy="3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47" name="Picture 18" descr="flower[1][1][1][1]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3942"/>
                <a:ext cx="5760" cy="3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48" name="Picture 19" descr="flower[1][1][1][1]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 rot="-5400000">
                <a:off x="-1971" y="1971"/>
                <a:ext cx="4320" cy="3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49" name="Picture 20" descr="flower[1][1][1][1]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 rot="-5400000">
                <a:off x="3411" y="1971"/>
                <a:ext cx="4320" cy="3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50" name="Picture 21" descr="012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0" y="0"/>
                <a:ext cx="816" cy="7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51" name="Picture 22" descr="012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0" y="3597"/>
                <a:ext cx="816" cy="7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52" name="Picture 23" descr="012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 rot="10800000">
                <a:off x="4944" y="0"/>
                <a:ext cx="816" cy="7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53" name="Picture 24" descr="012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 rot="10800000">
                <a:off x="4944" y="3597"/>
                <a:ext cx="816" cy="7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3" name="WordArt 9"/>
          <p:cNvSpPr>
            <a:spLocks noChangeArrowheads="1" noChangeShapeType="1" noTextEdit="1"/>
          </p:cNvSpPr>
          <p:nvPr/>
        </p:nvSpPr>
        <p:spPr bwMode="auto">
          <a:xfrm>
            <a:off x="1143000" y="2667000"/>
            <a:ext cx="7339013" cy="196215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r>
              <a:rPr lang="vi-VN" sz="4000" b="1" kern="10">
                <a:ln w="18034">
                  <a:solidFill>
                    <a:srgbClr val="FF0000"/>
                  </a:solidFill>
                  <a:miter lim="800000"/>
                  <a:headEnd/>
                  <a:tailEnd/>
                </a:ln>
                <a:solidFill>
                  <a:srgbClr val="0000FF"/>
                </a:solidFill>
                <a:effectLst>
                  <a:outerShdw dist="23000" dir="7020039" algn="tl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Chúc các em chăm ngoan, học giỏi</a:t>
            </a:r>
            <a:endParaRPr lang="en-US" sz="4000" b="1" kern="10">
              <a:ln w="18034">
                <a:solidFill>
                  <a:srgbClr val="FF0000"/>
                </a:solidFill>
                <a:miter lim="800000"/>
                <a:headEnd/>
                <a:tailEnd/>
              </a:ln>
              <a:solidFill>
                <a:srgbClr val="0000FF"/>
              </a:solidFill>
              <a:effectLst>
                <a:outerShdw dist="23000" dir="7020039" algn="tl" rotWithShape="0">
                  <a:srgbClr val="000000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</TotalTime>
  <Words>478</Words>
  <Application>Microsoft Office PowerPoint</Application>
  <PresentationFormat>On-screen Show (4:3)</PresentationFormat>
  <Paragraphs>60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19</cp:revision>
  <dcterms:created xsi:type="dcterms:W3CDTF">2016-09-25T07:09:33Z</dcterms:created>
  <dcterms:modified xsi:type="dcterms:W3CDTF">2021-08-25T09:23:39Z</dcterms:modified>
</cp:coreProperties>
</file>