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62" r:id="rId4"/>
    <p:sldId id="292" r:id="rId5"/>
    <p:sldId id="297" r:id="rId6"/>
    <p:sldId id="293" r:id="rId7"/>
    <p:sldId id="294" r:id="rId8"/>
    <p:sldId id="295" r:id="rId9"/>
    <p:sldId id="296" r:id="rId10"/>
    <p:sldId id="298" r:id="rId11"/>
    <p:sldId id="299" r:id="rId12"/>
    <p:sldId id="300" r:id="rId13"/>
    <p:sldId id="301" r:id="rId14"/>
    <p:sldId id="302" r:id="rId15"/>
    <p:sldId id="304" r:id="rId16"/>
    <p:sldId id="30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00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14F-6EE4-4144-AD92-2B6D08F4C8A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74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14F-6EE4-4144-AD92-2B6D08F4C8A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385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14F-6EE4-4144-AD92-2B6D08F4C8A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674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2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0C2D2-F5A3-477E-A88E-93020C4508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4406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BC00-4008-4911-90A8-B14834269434}" type="datetimeFigureOut">
              <a:rPr lang="en-US"/>
              <a:pPr>
                <a:defRPr/>
              </a:pPr>
              <a:t>11/19/22</a:t>
            </a:fld>
            <a:endParaRPr lang="en-US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BB5AC6-7C0C-48D2-88D6-322E6F3840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1927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14F-6EE4-4144-AD92-2B6D08F4C8A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604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14F-6EE4-4144-AD92-2B6D08F4C8A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6797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14F-6EE4-4144-AD92-2B6D08F4C8A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47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14F-6EE4-4144-AD92-2B6D08F4C8A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2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7686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5543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14F-6EE4-4144-AD92-2B6D08F4C8A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91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DB14F-6EE4-4144-AD92-2B6D08F4C8A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965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DB14F-6EE4-4144-AD92-2B6D08F4C8AD}" type="datetimeFigureOut">
              <a:rPr lang="en-US" smtClean="0"/>
              <a:t>11/19/22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BADCF-7FAF-4373-9AEC-546CF70CB7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891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hyperlink" Target="http://www.google.com.vn/imgres?imgurl=http://i612.photobucket.com/albums/tt205/anhhungluongsonbac/Photo-0007.jpg&amp;imgrefurl=http://raovat.top1.vn/cho-games/40041-hcm-hang-doc-nhat-5s-lam-bang-dan-100-a.html&amp;usg=__Q4PuxF4zJ490nr8CLTmlYmsmEIU=&amp;h=600&amp;w=800&amp;sz=38&amp;hl=vi&amp;start=4&amp;zoom=1&amp;tbnid=XcbckpE3ztPfsM:&amp;tbnh=107&amp;tbnw=143&amp;prev=/images?q=%C4%91%E1%BA%A1n+b%E1%BA%B1ng+%C4%91%E1%BB%93ng&amp;hl=vi&amp;sa=G&amp;gbv=2&amp;tbs=isch:1&amp;itbs=1" TargetMode="External"/><Relationship Id="rId2" Type="http://schemas.openxmlformats.org/officeDocument/2006/relationships/hyperlink" Target="http://www.google.com.vn/imgres?imgurl=http://a8.vietbao.vn/images/vn888/Duc%202010/LyThaiTo.jpg&amp;imgrefurl=http://pda.vietbao.vn/Kham-pha-Viet-Nam/Ngan-nam-Thang-Long-Ha-Noi/1735101453/151/&amp;usg=__NXsLXxdro_j1ds1d29rwcDvCd3o=&amp;h=1612&amp;w=1332&amp;sz=547&amp;hl=vi&amp;start=3&amp;zoom=1&amp;tbnid=1sIXolV2ly4COM:&amp;tbnh=150&amp;tbnw=124&amp;prev=/images?q=Tuong+Ly+Thai+To&amp;um=1&amp;hl=vi&amp;sa=N&amp;tbs=isch:1&amp;um=1&amp;itbs=1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5">
            <a:extLst>
              <a:ext uri="{FF2B5EF4-FFF2-40B4-BE49-F238E27FC236}">
                <a16:creationId xmlns:a16="http://schemas.microsoft.com/office/drawing/2014/main" id="{AA4B501D-8051-EB4E-9FC4-0E9F58936197}"/>
              </a:ext>
            </a:extLst>
          </p:cNvPr>
          <p:cNvSpPr/>
          <p:nvPr/>
        </p:nvSpPr>
        <p:spPr>
          <a:xfrm>
            <a:off x="1741488" y="1033531"/>
            <a:ext cx="9144000" cy="5143500"/>
          </a:xfrm>
          <a:prstGeom prst="rect">
            <a:avLst/>
          </a:prstGeom>
          <a:solidFill>
            <a:srgbClr val="FEF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latin typeface="Times New Roman" panose="02020603050405020304" pitchFamily="18" charset="0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21507" name="图片 23">
            <a:extLst>
              <a:ext uri="{FF2B5EF4-FFF2-40B4-BE49-F238E27FC236}">
                <a16:creationId xmlns:a16="http://schemas.microsoft.com/office/drawing/2014/main" id="{4C07AAC4-3D96-354F-BE92-4A805F059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5191" y="-146844"/>
            <a:ext cx="2540000" cy="301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图片 22">
            <a:extLst>
              <a:ext uri="{FF2B5EF4-FFF2-40B4-BE49-F238E27FC236}">
                <a16:creationId xmlns:a16="http://schemas.microsoft.com/office/drawing/2014/main" id="{41DFFEFC-991B-6142-80B6-09B86B6D52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803" y="4359933"/>
            <a:ext cx="4416425" cy="251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26">
            <a:extLst>
              <a:ext uri="{FF2B5EF4-FFF2-40B4-BE49-F238E27FC236}">
                <a16:creationId xmlns:a16="http://schemas.microsoft.com/office/drawing/2014/main" id="{13045B48-A8B2-CC4E-9758-7AC764FBEA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07" y="1290260"/>
            <a:ext cx="1211263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51">
            <a:extLst>
              <a:ext uri="{FF2B5EF4-FFF2-40B4-BE49-F238E27FC236}">
                <a16:creationId xmlns:a16="http://schemas.microsoft.com/office/drawing/2014/main" id="{489A8A81-F077-9445-969C-F28DD1658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5488" y="3693942"/>
            <a:ext cx="12192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66">
            <a:extLst>
              <a:ext uri="{FF2B5EF4-FFF2-40B4-BE49-F238E27FC236}">
                <a16:creationId xmlns:a16="http://schemas.microsoft.com/office/drawing/2014/main" id="{0A15149F-F2B7-9441-9FC0-FA2EB6C96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037" y="455820"/>
            <a:ext cx="955675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3" name="TextBox 15">
            <a:extLst>
              <a:ext uri="{FF2B5EF4-FFF2-40B4-BE49-F238E27FC236}">
                <a16:creationId xmlns:a16="http://schemas.microsoft.com/office/drawing/2014/main" id="{A18AE73F-9A99-C64D-B023-42D78E9CBD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2803" y="2811301"/>
            <a:ext cx="121919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 eaLnBrk="1" hangingPunct="1"/>
            <a:r>
              <a:rPr lang="en-US" altLang="vi-VN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VÀ HỢP KIM CỦA ĐỒNG</a:t>
            </a:r>
            <a:endParaRPr lang="en-US" altLang="vi-VN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514" name="WordArt 6">
            <a:extLst>
              <a:ext uri="{FF2B5EF4-FFF2-40B4-BE49-F238E27FC236}">
                <a16:creationId xmlns:a16="http://schemas.microsoft.com/office/drawing/2014/main" id="{48CCFBD5-B70B-ED4C-BF15-91BCDF16114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21134" y="1820001"/>
            <a:ext cx="2524125" cy="47924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6000" b="1" kern="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 HỌC 5</a:t>
            </a:r>
          </a:p>
        </p:txBody>
      </p:sp>
      <p:sp>
        <p:nvSpPr>
          <p:cNvPr id="21515" name="WordArt 187">
            <a:extLst>
              <a:ext uri="{FF2B5EF4-FFF2-40B4-BE49-F238E27FC236}">
                <a16:creationId xmlns:a16="http://schemas.microsoft.com/office/drawing/2014/main" id="{5004AE64-E6C1-D54A-A560-9C0C5F97AB22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33937" y="6431585"/>
            <a:ext cx="2528888" cy="426415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2000" b="1" i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Năm học 2022 - 2023</a:t>
            </a:r>
            <a:r>
              <a:rPr lang="vi-VN" sz="20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WordArt 187">
            <a:extLst>
              <a:ext uri="{FF2B5EF4-FFF2-40B4-BE49-F238E27FC236}">
                <a16:creationId xmlns:a16="http://schemas.microsoft.com/office/drawing/2014/main" id="{A334CF8F-D37C-6E49-80F7-729FFD4EB2F1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0" y="242286"/>
            <a:ext cx="12192000" cy="527870"/>
          </a:xfrm>
          <a:prstGeom prst="rect">
            <a:avLst/>
          </a:prstGeom>
        </p:spPr>
        <p:txBody>
          <a:bodyPr wrap="none" fromWordArt="1"/>
          <a:lstStyle/>
          <a:p>
            <a:pPr algn="ctr"/>
            <a:r>
              <a:rPr lang="vi-VN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vi-VN" sz="2400" b="1" kern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Trường Tiểu học Phúc Lợi</a:t>
            </a:r>
          </a:p>
        </p:txBody>
      </p:sp>
    </p:spTree>
    <p:extLst>
      <p:ext uri="{BB962C8B-B14F-4D97-AF65-F5344CB8AC3E}">
        <p14:creationId xmlns:p14="http://schemas.microsoft.com/office/powerpoint/2010/main" val="2695127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779 -0.02454 L 0.04779 -0.02431 C 0.0651 -0.00602 0.04752 -0.02547 0.06094 -0.00949 C 0.06315 -0.00695 0.06536 -0.00533 0.06706 -0.00255 C 0.06953 0.00116 0.07135 0.00625 0.07396 0.00972 C 0.08125 0.01944 0.07318 0.00926 0.08021 0.01666 C 0.08685 0.02384 0.08255 0.02083 0.08711 0.02384 C 0.08867 0.02546 0.08997 0.02801 0.0918 0.02916 C 0.09362 0.03032 0.09609 0.03148 0.09779 0.0331 C 0.09883 0.03403 0.09948 0.03518 0.10013 0.03588 C 0.10182 0.03703 0.10338 0.03773 0.10482 0.03866 C 0.10599 0.03935 0.10703 0.04074 0.10807 0.04143 C 0.10872 0.0419 0.1095 0.04236 0.11029 0.04282 C 0.11146 0.04352 0.11237 0.04467 0.11341 0.0456 C 0.11497 0.04653 0.11654 0.04768 0.1181 0.04838 C 0.11914 0.04884 0.12018 0.04907 0.12122 0.04977 C 0.12226 0.05046 0.12318 0.05162 0.12422 0.05254 C 0.12552 0.05324 0.13021 0.05486 0.13125 0.05509 C 0.13424 0.05879 0.13333 0.0581 0.13724 0.06065 C 0.13958 0.06203 0.14219 0.06296 0.1444 0.06481 C 0.14935 0.06921 0.14635 0.06713 0.15364 0.07037 L 0.15989 0.07315 L 0.16289 0.07453 C 0.16849 0.07407 0.17422 0.07384 0.17995 0.07315 C 0.18099 0.07291 0.18203 0.07199 0.18307 0.07176 C 0.18437 0.07106 0.18555 0.0706 0.18685 0.07037 C 0.19049 0.06921 0.19414 0.06852 0.19779 0.06759 C 0.19948 0.06713 0.2013 0.0669 0.20312 0.0662 C 0.20625 0.06504 0.21042 0.06366 0.21315 0.06203 L 0.21549 0.06065 C 0.2168 0.05879 0.21927 0.05532 0.22096 0.0537 C 0.22187 0.05278 0.22292 0.05185 0.22396 0.05116 C 0.22565 0.05 0.2276 0.0493 0.22917 0.04838 C 0.23073 0.04699 0.2319 0.04514 0.23333 0.04421 C 0.23984 0.03935 0.24088 0.03935 0.24648 0.03727 C 0.25 0.03472 0.25677 0.02963 0.25963 0.02639 C 0.26042 0.02546 0.26094 0.02453 0.26185 0.02384 C 0.26289 0.02222 0.26406 0.02106 0.26497 0.01944 C 0.26562 0.01852 0.26562 0.01643 0.26654 0.01528 C 0.26719 0.01435 0.26797 0.01435 0.26888 0.01389 C 0.26914 0.0125 0.26979 0.01111 0.27031 0.00972 C 0.27213 0.00671 0.27669 0.00416 0.27812 0.00301 C 0.28021 0.00116 0.28203 -0.00093 0.28437 -0.00255 C 0.28841 -0.00579 0.29258 -0.00903 0.29674 -0.01204 C 0.29844 -0.01343 0.30039 -0.01482 0.30208 -0.01621 C 0.30768 -0.0213 0.30508 -0.01968 0.30989 -0.02176 C 0.31029 -0.02315 0.3112 -0.02477 0.31211 -0.02593 C 0.31263 -0.02685 0.31706 -0.02824 0.31758 -0.02871 C 0.31888 -0.0294 0.32005 -0.03079 0.32148 -0.03148 C 0.32409 -0.03264 0.33359 -0.0338 0.33542 -0.03403 C 0.35404 -0.03727 0.33203 -0.03334 0.35078 -0.0382 C 0.35338 -0.03889 0.35599 -0.03912 0.35859 -0.03959 C 0.36081 -0.04005 0.36315 -0.04051 0.36549 -0.04097 C 0.3668 -0.04144 0.3681 -0.0419 0.3694 -0.04236 C 0.37604 -0.0419 0.38281 -0.0419 0.38945 -0.04097 C 0.3944 -0.04051 0.39922 -0.03866 0.40417 -0.0382 C 0.41445 -0.03727 0.42474 -0.03727 0.43516 -0.03681 C 0.44114 -0.03426 0.43672 -0.03588 0.44674 -0.03403 C 0.44896 -0.0338 0.4513 -0.03334 0.45364 -0.03287 C 0.45612 -0.03172 0.4569 -0.03148 0.45898 -0.03009 C 0.46042 -0.02917 0.46159 -0.02801 0.46276 -0.02732 C 0.46445 -0.02662 0.46601 -0.02639 0.46745 -0.02593 C 0.46888 -0.02547 0.47018 -0.025 0.47148 -0.02454 C 0.47305 -0.02408 0.475 -0.02361 0.47682 -0.02315 C 0.47838 -0.02269 0.47995 -0.02222 0.48151 -0.02176 C 0.48333 -0.0213 0.48503 -0.02107 0.48685 -0.02037 C 0.48828 -0.01991 0.49505 -0.01759 0.49766 -0.01621 C 0.49935 -0.01528 0.50078 -0.01435 0.50234 -0.01343 L 0.50469 -0.01204 C 0.50872 -0.00741 0.50534 -0.01042 0.51159 -0.0081 C 0.5125 -0.00764 0.51315 -0.00695 0.51393 -0.00672 C 0.51601 -0.00556 0.5181 -0.00486 0.52018 -0.00394 L 0.52318 -0.00255 C 0.52422 -0.00209 0.52513 -0.00162 0.5263 -0.00116 L 0.53021 0.00023 C 0.5319 0.00069 0.53333 0.00116 0.53489 0.00162 C 0.53594 0.00185 0.53685 0.00254 0.53776 0.00301 C 0.54948 0.00254 0.5612 0.00278 0.57279 0.00162 C 0.57487 0.00139 0.57669 -0.0007 0.57878 -0.00116 C 0.58503 -0.00232 0.58476 -0.00162 0.58971 -0.00394 C 0.60078 -0.00834 0.58203 -0.00116 0.59753 -0.0081 C 0.60052 -0.00949 0.60208 -0.00996 0.60521 -0.01204 C 0.60651 -0.01297 0.60781 -0.01412 0.60911 -0.01482 C 0.61003 -0.01528 0.6112 -0.01574 0.61211 -0.01621 C 0.61367 -0.01713 0.61523 -0.01806 0.6168 -0.01898 C 0.61758 -0.01945 0.61836 -0.01991 0.61914 -0.02037 C 0.62096 -0.02176 0.62266 -0.02315 0.62448 -0.02454 C 0.62526 -0.025 0.62604 -0.02523 0.62682 -0.02593 C 0.63255 -0.03009 0.62734 -0.02755 0.63307 -0.03009 C 0.63385 -0.03102 0.6345 -0.03218 0.63542 -0.03287 C 0.63685 -0.03403 0.63841 -0.03449 0.63997 -0.03542 C 0.64075 -0.03588 0.64154 -0.03658 0.64232 -0.03681 C 0.64336 -0.03727 0.6444 -0.03773 0.64544 -0.0382 C 0.64805 -0.03959 0.65052 -0.04167 0.65312 -0.04236 C 0.65521 -0.04306 0.65729 -0.04329 0.65937 -0.04375 C 0.66042 -0.04422 0.66146 -0.04468 0.66237 -0.04514 C 0.66315 -0.0456 0.66393 -0.04607 0.66471 -0.04653 C 0.6668 -0.04746 0.66888 -0.04838 0.67096 -0.04931 C 0.672 -0.04977 0.67305 -0.05 0.67396 -0.0507 C 0.67591 -0.05162 0.67747 -0.05278 0.67943 -0.05347 C 0.68151 -0.05394 0.68359 -0.0544 0.68568 -0.05463 C 0.69049 -0.05394 0.69544 -0.05347 0.70026 -0.05209 C 0.70169 -0.05162 0.70286 -0.05 0.70417 -0.04931 C 0.71966 -0.03935 0.70039 -0.05255 0.71185 -0.04375 C 0.71263 -0.04329 0.71354 -0.04306 0.71419 -0.04236 C 0.71953 -0.03773 0.71315 -0.04121 0.71966 -0.0382 C 0.72044 -0.03727 0.72109 -0.03611 0.722 -0.03542 C 0.72344 -0.03426 0.72513 -0.03426 0.72656 -0.03287 C 0.72786 -0.03148 0.72904 -0.02963 0.73047 -0.02871 C 0.73138 -0.02778 0.73255 -0.02778 0.73359 -0.02732 C 0.73516 -0.02639 0.73815 -0.02454 0.73815 -0.02431 C 0.74479 -0.01667 0.73646 -0.02616 0.74284 -0.02037 C 0.74362 -0.01968 0.74427 -0.01806 0.74518 -0.01759 C 0.74609 -0.01713 0.74726 -0.01759 0.74831 -0.01759 L 0.74831 -0.01736 L 0.74831 -0.01759 " pathEditMode="relative" rAng="0" ptsTypes="AAAAAAAAAAAAAAAAAAAAAAAAAAAAAAAAAAAAAAAAAAAAAAAAAAAAAAAAAAAAAAAAAAAAAAAAAAAAAAAAAAAAAAAAAAAAAAAAAAAAAAAAAAAAAAAAAA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026" y="3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6"/>
          <p:cNvSpPr>
            <a:spLocks noChangeArrowheads="1"/>
          </p:cNvSpPr>
          <p:nvPr/>
        </p:nvSpPr>
        <p:spPr bwMode="auto">
          <a:xfrm>
            <a:off x="441960" y="3408046"/>
            <a:ext cx="11277600" cy="1143000"/>
          </a:xfrm>
          <a:prstGeom prst="wedgeRectCallout">
            <a:avLst>
              <a:gd name="adj1" fmla="val 32708"/>
              <a:gd name="adj2" fmla="val 123153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 -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Kể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mà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?</a:t>
            </a:r>
          </a:p>
          <a:p>
            <a:pPr algn="just"/>
            <a:endParaRPr lang="en-US" altLang="vi-VN" sz="3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335280" y="1971041"/>
            <a:ext cx="1162812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  2.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31652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4572000"/>
            <a:ext cx="2514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70" name="Text Box 30"/>
          <p:cNvSpPr txBox="1">
            <a:spLocks noChangeArrowheads="1"/>
          </p:cNvSpPr>
          <p:nvPr/>
        </p:nvSpPr>
        <p:spPr bwMode="auto">
          <a:xfrm>
            <a:off x="2667000" y="3457575"/>
            <a:ext cx="1295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Dây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điện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87071" name="Text Box 31"/>
          <p:cNvSpPr txBox="1">
            <a:spLocks noChangeArrowheads="1"/>
          </p:cNvSpPr>
          <p:nvPr/>
        </p:nvSpPr>
        <p:spPr bwMode="auto">
          <a:xfrm>
            <a:off x="5447522" y="3504297"/>
            <a:ext cx="2209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thờ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cúng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7072" name="Text Box 32"/>
          <p:cNvSpPr txBox="1">
            <a:spLocks noChangeArrowheads="1"/>
          </p:cNvSpPr>
          <p:nvPr/>
        </p:nvSpPr>
        <p:spPr bwMode="auto">
          <a:xfrm>
            <a:off x="9142444" y="3572069"/>
            <a:ext cx="152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Kèn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20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87073" name="Text Box 33"/>
          <p:cNvSpPr txBox="1">
            <a:spLocks noChangeArrowheads="1"/>
          </p:cNvSpPr>
          <p:nvPr/>
        </p:nvSpPr>
        <p:spPr bwMode="auto">
          <a:xfrm>
            <a:off x="2362200" y="6400800"/>
            <a:ext cx="1905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Chuông đồng</a:t>
            </a:r>
          </a:p>
        </p:txBody>
      </p:sp>
      <p:sp>
        <p:nvSpPr>
          <p:cNvPr id="87074" name="Text Box 34"/>
          <p:cNvSpPr txBox="1">
            <a:spLocks noChangeArrowheads="1"/>
          </p:cNvSpPr>
          <p:nvPr/>
        </p:nvSpPr>
        <p:spPr bwMode="auto">
          <a:xfrm>
            <a:off x="5181600" y="6400800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anose="02020603050405020304" pitchFamily="18" charset="0"/>
              </a:rPr>
              <a:t>Đỉnh đồng</a:t>
            </a:r>
          </a:p>
        </p:txBody>
      </p:sp>
      <p:sp>
        <p:nvSpPr>
          <p:cNvPr id="87075" name="Text Box 35"/>
          <p:cNvSpPr txBox="1">
            <a:spLocks noChangeArrowheads="1"/>
          </p:cNvSpPr>
          <p:nvPr/>
        </p:nvSpPr>
        <p:spPr bwMode="auto">
          <a:xfrm>
            <a:off x="8990044" y="6445509"/>
            <a:ext cx="1828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Mâm</a:t>
            </a:r>
            <a:r>
              <a:rPr lang="en-US" altLang="en-US" sz="20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0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endParaRPr lang="en-US" altLang="en-US" sz="20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grpSp>
        <p:nvGrpSpPr>
          <p:cNvPr id="13342" name="Group 30"/>
          <p:cNvGrpSpPr>
            <a:grpSpLocks/>
          </p:cNvGrpSpPr>
          <p:nvPr/>
        </p:nvGrpSpPr>
        <p:grpSpPr bwMode="auto">
          <a:xfrm>
            <a:off x="8305800" y="1257300"/>
            <a:ext cx="2743200" cy="1981200"/>
            <a:chOff x="3888" y="960"/>
            <a:chExt cx="1728" cy="1488"/>
          </a:xfrm>
        </p:grpSpPr>
        <p:pic>
          <p:nvPicPr>
            <p:cNvPr id="13337" name="Picture 3" descr="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960"/>
              <a:ext cx="172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Oval 38"/>
            <p:cNvSpPr>
              <a:spLocks noChangeArrowheads="1"/>
            </p:cNvSpPr>
            <p:nvPr/>
          </p:nvSpPr>
          <p:spPr bwMode="auto">
            <a:xfrm>
              <a:off x="3936" y="1008"/>
              <a:ext cx="384" cy="3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3</a:t>
              </a:r>
            </a:p>
          </p:txBody>
        </p:sp>
      </p:grpSp>
      <p:grpSp>
        <p:nvGrpSpPr>
          <p:cNvPr id="13340" name="Group 28"/>
          <p:cNvGrpSpPr>
            <a:grpSpLocks/>
          </p:cNvGrpSpPr>
          <p:nvPr/>
        </p:nvGrpSpPr>
        <p:grpSpPr bwMode="auto">
          <a:xfrm>
            <a:off x="1752600" y="1016793"/>
            <a:ext cx="2819400" cy="2046288"/>
            <a:chOff x="192" y="864"/>
            <a:chExt cx="1776" cy="1536"/>
          </a:xfrm>
        </p:grpSpPr>
        <p:pic>
          <p:nvPicPr>
            <p:cNvPr id="13335" name="Picture 29" descr="13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" y="864"/>
              <a:ext cx="1728" cy="1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6" name="Oval 39"/>
            <p:cNvSpPr>
              <a:spLocks noChangeArrowheads="1"/>
            </p:cNvSpPr>
            <p:nvPr/>
          </p:nvSpPr>
          <p:spPr bwMode="auto">
            <a:xfrm>
              <a:off x="192" y="960"/>
              <a:ext cx="336" cy="3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1</a:t>
              </a:r>
            </a:p>
          </p:txBody>
        </p:sp>
      </p:grpSp>
      <p:grpSp>
        <p:nvGrpSpPr>
          <p:cNvPr id="13341" name="Group 29"/>
          <p:cNvGrpSpPr>
            <a:grpSpLocks/>
          </p:cNvGrpSpPr>
          <p:nvPr/>
        </p:nvGrpSpPr>
        <p:grpSpPr bwMode="auto">
          <a:xfrm>
            <a:off x="4914122" y="1336040"/>
            <a:ext cx="2743200" cy="1981200"/>
            <a:chOff x="2064" y="960"/>
            <a:chExt cx="1728" cy="1488"/>
          </a:xfrm>
        </p:grpSpPr>
        <p:pic>
          <p:nvPicPr>
            <p:cNvPr id="13333" name="Picture 2" descr="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960"/>
              <a:ext cx="1728" cy="1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4" name="Oval 40"/>
            <p:cNvSpPr>
              <a:spLocks noChangeArrowheads="1"/>
            </p:cNvSpPr>
            <p:nvPr/>
          </p:nvSpPr>
          <p:spPr bwMode="auto">
            <a:xfrm>
              <a:off x="2064" y="960"/>
              <a:ext cx="384" cy="3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2</a:t>
              </a:r>
            </a:p>
          </p:txBody>
        </p:sp>
      </p:grpSp>
      <p:grpSp>
        <p:nvGrpSpPr>
          <p:cNvPr id="13339" name="Group 27"/>
          <p:cNvGrpSpPr>
            <a:grpSpLocks/>
          </p:cNvGrpSpPr>
          <p:nvPr/>
        </p:nvGrpSpPr>
        <p:grpSpPr bwMode="auto">
          <a:xfrm>
            <a:off x="8382000" y="4419600"/>
            <a:ext cx="2590800" cy="2057400"/>
            <a:chOff x="3840" y="2640"/>
            <a:chExt cx="1776" cy="1440"/>
          </a:xfrm>
        </p:grpSpPr>
        <p:pic>
          <p:nvPicPr>
            <p:cNvPr id="13331" name="Picture 6" descr="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0" y="2640"/>
              <a:ext cx="1776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2" name="Oval 41"/>
            <p:cNvSpPr>
              <a:spLocks noChangeArrowheads="1"/>
            </p:cNvSpPr>
            <p:nvPr/>
          </p:nvSpPr>
          <p:spPr bwMode="auto">
            <a:xfrm>
              <a:off x="3840" y="2640"/>
              <a:ext cx="336" cy="3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6</a:t>
              </a:r>
            </a:p>
          </p:txBody>
        </p:sp>
      </p:grpSp>
      <p:sp>
        <p:nvSpPr>
          <p:cNvPr id="13325" name="Oval 42"/>
          <p:cNvSpPr>
            <a:spLocks noChangeArrowheads="1"/>
          </p:cNvSpPr>
          <p:nvPr/>
        </p:nvSpPr>
        <p:spPr bwMode="auto">
          <a:xfrm>
            <a:off x="1981200" y="4495800"/>
            <a:ext cx="533400" cy="533400"/>
          </a:xfrm>
          <a:prstGeom prst="ellipse">
            <a:avLst/>
          </a:prstGeom>
          <a:solidFill>
            <a:srgbClr val="00FFFF"/>
          </a:solidFill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</a:rPr>
              <a:t>4</a:t>
            </a:r>
          </a:p>
        </p:txBody>
      </p:sp>
      <p:grpSp>
        <p:nvGrpSpPr>
          <p:cNvPr id="13338" name="Group 26"/>
          <p:cNvGrpSpPr>
            <a:grpSpLocks/>
          </p:cNvGrpSpPr>
          <p:nvPr/>
        </p:nvGrpSpPr>
        <p:grpSpPr bwMode="auto">
          <a:xfrm>
            <a:off x="4819261" y="4457700"/>
            <a:ext cx="2743200" cy="1981200"/>
            <a:chOff x="2064" y="2640"/>
            <a:chExt cx="1728" cy="1440"/>
          </a:xfrm>
        </p:grpSpPr>
        <p:pic>
          <p:nvPicPr>
            <p:cNvPr id="13329" name="Picture 5" descr="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640"/>
              <a:ext cx="1728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30" name="Oval 43"/>
            <p:cNvSpPr>
              <a:spLocks noChangeArrowheads="1"/>
            </p:cNvSpPr>
            <p:nvPr/>
          </p:nvSpPr>
          <p:spPr bwMode="auto">
            <a:xfrm>
              <a:off x="2064" y="2640"/>
              <a:ext cx="384" cy="336"/>
            </a:xfrm>
            <a:prstGeom prst="ellipse">
              <a:avLst/>
            </a:prstGeom>
            <a:solidFill>
              <a:srgbClr val="00FFFF"/>
            </a:solidFill>
            <a:ln w="9525">
              <a:solidFill>
                <a:srgbClr val="FF00FF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58565581"/>
      </p:ext>
    </p:extLst>
  </p:cSld>
  <p:clrMapOvr>
    <a:masterClrMapping/>
  </p:clrMapOvr>
  <p:transition spd="med">
    <p:wheel/>
    <p:sndAc>
      <p:stSnd>
        <p:snd r:embed="rId2" name="ringi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7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70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70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870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870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7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7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70" grpId="0"/>
      <p:bldP spid="87071" grpId="0"/>
      <p:bldP spid="87072" grpId="0"/>
      <p:bldP spid="87073" grpId="0"/>
      <p:bldP spid="87074" grpId="0"/>
      <p:bldP spid="87075" grpId="0"/>
      <p:bldP spid="133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667000" y="3589338"/>
            <a:ext cx="2819400" cy="3192462"/>
            <a:chOff x="1824" y="1392"/>
            <a:chExt cx="2016" cy="2088"/>
          </a:xfrm>
        </p:grpSpPr>
        <p:pic>
          <p:nvPicPr>
            <p:cNvPr id="14353" name="Picture 7" descr="congchie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392"/>
              <a:ext cx="2016" cy="18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4" name="Text Box 8"/>
            <p:cNvSpPr txBox="1">
              <a:spLocks noChangeArrowheads="1"/>
            </p:cNvSpPr>
            <p:nvPr/>
          </p:nvSpPr>
          <p:spPr bwMode="auto">
            <a:xfrm>
              <a:off x="2113" y="3240"/>
              <a:ext cx="1438" cy="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Cồng. chiêng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7620000" y="582614"/>
            <a:ext cx="2819400" cy="2865437"/>
            <a:chOff x="1584" y="1344"/>
            <a:chExt cx="2160" cy="2068"/>
          </a:xfrm>
        </p:grpSpPr>
        <p:sp>
          <p:nvSpPr>
            <p:cNvPr id="14351" name="Text Box 10"/>
            <p:cNvSpPr txBox="1">
              <a:spLocks noChangeArrowheads="1"/>
            </p:cNvSpPr>
            <p:nvPr/>
          </p:nvSpPr>
          <p:spPr bwMode="auto">
            <a:xfrm>
              <a:off x="1970" y="3123"/>
              <a:ext cx="1488" cy="2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  Trống đồng</a:t>
              </a:r>
            </a:p>
          </p:txBody>
        </p:sp>
        <p:pic>
          <p:nvPicPr>
            <p:cNvPr id="14352" name="Picture 11" descr="trong_do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" y="1344"/>
              <a:ext cx="2160" cy="1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" name="Group 12"/>
          <p:cNvGrpSpPr>
            <a:grpSpLocks/>
          </p:cNvGrpSpPr>
          <p:nvPr/>
        </p:nvGrpSpPr>
        <p:grpSpPr bwMode="auto">
          <a:xfrm rot="226107">
            <a:off x="1941513" y="461963"/>
            <a:ext cx="2222500" cy="3141662"/>
            <a:chOff x="-528" y="768"/>
            <a:chExt cx="2112" cy="2901"/>
          </a:xfrm>
        </p:grpSpPr>
        <p:pic>
          <p:nvPicPr>
            <p:cNvPr id="14349" name="Picture 13" descr="binhbo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209427">
              <a:off x="-528" y="768"/>
              <a:ext cx="2112" cy="2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50" name="Text Box 14"/>
            <p:cNvSpPr txBox="1">
              <a:spLocks noChangeArrowheads="1"/>
            </p:cNvSpPr>
            <p:nvPr/>
          </p:nvSpPr>
          <p:spPr bwMode="auto">
            <a:xfrm rot="-209359">
              <a:off x="-198" y="3300"/>
              <a:ext cx="1246" cy="3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Bình hoa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4419600" y="381001"/>
            <a:ext cx="2971800" cy="3311525"/>
            <a:chOff x="1776" y="1392"/>
            <a:chExt cx="2394" cy="2201"/>
          </a:xfrm>
        </p:grpSpPr>
        <p:pic>
          <p:nvPicPr>
            <p:cNvPr id="14347" name="Picture 16" descr="noi_do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1392"/>
              <a:ext cx="2394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8" name="Text Box 17"/>
            <p:cNvSpPr txBox="1">
              <a:spLocks noChangeArrowheads="1"/>
            </p:cNvSpPr>
            <p:nvPr/>
          </p:nvSpPr>
          <p:spPr bwMode="auto">
            <a:xfrm>
              <a:off x="2399" y="3327"/>
              <a:ext cx="1057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99"/>
                  </a:solidFill>
                  <a:latin typeface="Times New Roman" panose="02020603050405020304" pitchFamily="18" charset="0"/>
                </a:rPr>
                <a:t>Nồi đồng</a:t>
              </a:r>
            </a:p>
          </p:txBody>
        </p:sp>
      </p:grp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7010400" y="3581400"/>
            <a:ext cx="2667000" cy="3200400"/>
            <a:chOff x="2064" y="1488"/>
            <a:chExt cx="1680" cy="2110"/>
          </a:xfrm>
        </p:grpSpPr>
        <p:pic>
          <p:nvPicPr>
            <p:cNvPr id="14345" name="Picture 19" descr="bac_ho_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1488"/>
              <a:ext cx="1680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346" name="Text Box 20"/>
            <p:cNvSpPr txBox="1">
              <a:spLocks noChangeArrowheads="1"/>
            </p:cNvSpPr>
            <p:nvPr/>
          </p:nvSpPr>
          <p:spPr bwMode="auto">
            <a:xfrm>
              <a:off x="2208" y="3336"/>
              <a:ext cx="1344" cy="2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2000" b="1">
                  <a:solidFill>
                    <a:srgbClr val="0000FF"/>
                  </a:solidFill>
                  <a:latin typeface="Times New Roman" panose="02020603050405020304" pitchFamily="18" charset="0"/>
                </a:rPr>
                <a:t>     Tượng đồng</a:t>
              </a:r>
            </a:p>
          </p:txBody>
        </p:sp>
      </p:grpSp>
      <p:sp>
        <p:nvSpPr>
          <p:cNvPr id="14343" name="Text Box 6"/>
          <p:cNvSpPr txBox="1">
            <a:spLocks noChangeArrowheads="1"/>
          </p:cNvSpPr>
          <p:nvPr/>
        </p:nvSpPr>
        <p:spPr bwMode="auto">
          <a:xfrm>
            <a:off x="152400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số đồ dùng khác được làm bằng đồng hoặc hợp kim của đồng:</a:t>
            </a:r>
          </a:p>
        </p:txBody>
      </p:sp>
    </p:spTree>
    <p:extLst>
      <p:ext uri="{BB962C8B-B14F-4D97-AF65-F5344CB8AC3E}">
        <p14:creationId xmlns:p14="http://schemas.microsoft.com/office/powerpoint/2010/main" val="3393367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10" name="Picture 6" descr="788651176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52800"/>
            <a:ext cx="32004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1" name="Picture 7" descr="CoVat06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96838"/>
            <a:ext cx="3200400" cy="317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2" name="Picture 8" descr="phathi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0"/>
            <a:ext cx="3505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3" name="Picture 9" descr="115212879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76200"/>
            <a:ext cx="1981200" cy="678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914" name="Picture 10" descr="578292505[1]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95639"/>
            <a:ext cx="3352800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63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9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39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3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39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92" name="Picture 76" descr="LyThaiTo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29718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97" name="Text Box 81"/>
          <p:cNvSpPr txBox="1">
            <a:spLocks noChangeArrowheads="1"/>
          </p:cNvSpPr>
          <p:nvPr/>
        </p:nvSpPr>
        <p:spPr bwMode="auto">
          <a:xfrm>
            <a:off x="1524000" y="36576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Lý Thái Tổ</a:t>
            </a:r>
          </a:p>
        </p:txBody>
      </p:sp>
      <p:pic>
        <p:nvPicPr>
          <p:cNvPr id="34899" name="Picture 83" descr="201011142819_product_127571069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0"/>
            <a:ext cx="2895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00" name="Picture 84" descr="49bb4bd5_10533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4572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909" name="Picture 93" descr="11182297-Thanh-Do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0"/>
            <a:ext cx="32766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11" name="Text Box 95"/>
          <p:cNvSpPr txBox="1">
            <a:spLocks noChangeArrowheads="1"/>
          </p:cNvSpPr>
          <p:nvPr/>
        </p:nvSpPr>
        <p:spPr bwMode="auto">
          <a:xfrm>
            <a:off x="4648200" y="3657600"/>
            <a:ext cx="3200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Thánh Gióng</a:t>
            </a:r>
          </a:p>
        </p:txBody>
      </p:sp>
      <p:sp>
        <p:nvSpPr>
          <p:cNvPr id="34912" name="Text Box 96"/>
          <p:cNvSpPr txBox="1">
            <a:spLocks noChangeArrowheads="1"/>
          </p:cNvSpPr>
          <p:nvPr/>
        </p:nvSpPr>
        <p:spPr bwMode="auto">
          <a:xfrm>
            <a:off x="7696200" y="36576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đồng Phật Tổ</a:t>
            </a:r>
          </a:p>
        </p:txBody>
      </p:sp>
      <p:sp>
        <p:nvSpPr>
          <p:cNvPr id="34913" name="Text Box 97"/>
          <p:cNvSpPr txBox="1">
            <a:spLocks noChangeArrowheads="1"/>
          </p:cNvSpPr>
          <p:nvPr/>
        </p:nvSpPr>
        <p:spPr bwMode="auto">
          <a:xfrm>
            <a:off x="1524000" y="6400800"/>
            <a:ext cx="4114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Tượng đài Điện Biên Phủ</a:t>
            </a:r>
          </a:p>
        </p:txBody>
      </p:sp>
      <p:pic>
        <p:nvPicPr>
          <p:cNvPr id="34921" name="Picture 105" descr="Photo-0007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33528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922" name="Text Box 106"/>
          <p:cNvSpPr txBox="1">
            <a:spLocks noChangeArrowheads="1"/>
          </p:cNvSpPr>
          <p:nvPr/>
        </p:nvSpPr>
        <p:spPr bwMode="auto">
          <a:xfrm>
            <a:off x="7467600" y="64008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Đạn đồng  </a:t>
            </a:r>
          </a:p>
        </p:txBody>
      </p:sp>
    </p:spTree>
    <p:extLst>
      <p:ext uri="{BB962C8B-B14F-4D97-AF65-F5344CB8AC3E}">
        <p14:creationId xmlns:p14="http://schemas.microsoft.com/office/powerpoint/2010/main" val="318271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4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4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4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4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4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34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4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34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2000"/>
                                        <p:tgtEl>
                                          <p:spTgt spid="34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4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97" grpId="0"/>
      <p:bldP spid="34911" grpId="0"/>
      <p:bldP spid="34912" grpId="0"/>
      <p:bldP spid="34913" grpId="0"/>
      <p:bldP spid="3492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13"/>
          <p:cNvSpPr txBox="1">
            <a:spLocks noChangeArrowheads="1"/>
          </p:cNvSpPr>
          <p:nvPr/>
        </p:nvSpPr>
        <p:spPr bwMode="auto">
          <a:xfrm>
            <a:off x="167640" y="3154681"/>
            <a:ext cx="1182624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60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36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0611" name="Text Box 19"/>
          <p:cNvSpPr txBox="1">
            <a:spLocks noChangeArrowheads="1"/>
          </p:cNvSpPr>
          <p:nvPr/>
        </p:nvSpPr>
        <p:spPr bwMode="auto">
          <a:xfrm>
            <a:off x="155608" y="3002281"/>
            <a:ext cx="118262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Nêu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quản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vi-VN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243840" y="1805265"/>
            <a:ext cx="1182624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3.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Cách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quản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?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Text Box 18"/>
          <p:cNvSpPr txBox="1">
            <a:spLocks noChangeArrowheads="1"/>
          </p:cNvSpPr>
          <p:nvPr/>
        </p:nvSpPr>
        <p:spPr bwMode="auto">
          <a:xfrm>
            <a:off x="167640" y="4256565"/>
            <a:ext cx="1182624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nắng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hay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ngoài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mưa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</a:t>
            </a:r>
          </a:p>
          <a:p>
            <a:pPr algn="just"/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thuốc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đánh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lau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chùi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làm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đồ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dùng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bóng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trở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. </a:t>
            </a:r>
            <a:endParaRPr lang="en-US" altLang="en-US" sz="360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435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65760" y="2087880"/>
            <a:ext cx="1144524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kim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loại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rộng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rãi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sử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dụng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dây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điện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một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số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bộ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phận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ô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tô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tàu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biển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,…</a:t>
            </a:r>
          </a:p>
          <a:p>
            <a:pPr algn="just"/>
            <a:r>
              <a:rPr lang="en-US" sz="4000" b="1" dirty="0">
                <a:latin typeface="Arial" pitchFamily="34" charset="0"/>
                <a:cs typeface="Arial" pitchFamily="34" charset="0"/>
              </a:rPr>
              <a:t>-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hợp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kim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của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đồng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được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làm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đồ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dùng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trong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gia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đình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nồi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mâm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,… ;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các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nhạc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cụ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như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kèn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cồng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chiêng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,…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hoặc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để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chế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tạo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vũ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khí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đúc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4000" b="1" dirty="0" err="1">
                <a:latin typeface="Arial" pitchFamily="34" charset="0"/>
                <a:cs typeface="Arial" pitchFamily="34" charset="0"/>
              </a:rPr>
              <a:t>tượng</a:t>
            </a:r>
            <a:r>
              <a:rPr lang="en-US" sz="4000" b="1" dirty="0">
                <a:latin typeface="Arial" pitchFamily="34" charset="0"/>
                <a:cs typeface="Arial" pitchFamily="34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561772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rizontal Scroll 3"/>
          <p:cNvSpPr/>
          <p:nvPr/>
        </p:nvSpPr>
        <p:spPr>
          <a:xfrm>
            <a:off x="548640" y="2514601"/>
            <a:ext cx="7528560" cy="4160519"/>
          </a:xfrm>
          <a:prstGeom prst="horizontalScroll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đoạn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40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29062" y="184657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200" b="1" dirty="0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u="sng" dirty="0" err="1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u="sng" dirty="0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u="sng" dirty="0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200" b="1" u="sng" dirty="0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u="sng" dirty="0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u="sng" dirty="0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b="1" u="sng" dirty="0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u="sng" dirty="0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u="sng" dirty="0" err="1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200" b="1" u="sng" dirty="0">
              <a:ln w="11430"/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8885" y="2624603"/>
            <a:ext cx="4090540" cy="2727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65" y="2985125"/>
            <a:ext cx="4090540" cy="2727026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V="1">
            <a:off x="4181438" y="3136515"/>
            <a:ext cx="768145" cy="533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4181437" y="3974716"/>
            <a:ext cx="780152" cy="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4210320" y="4317305"/>
            <a:ext cx="780152" cy="38131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192735" y="4751085"/>
            <a:ext cx="780152" cy="7620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21364" y="2579250"/>
            <a:ext cx="650487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nâu</a:t>
            </a:r>
            <a:endParaRPr lang="en-US" sz="3600" b="1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321364" y="3416050"/>
            <a:ext cx="650487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ánh</a:t>
            </a: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endParaRPr lang="en-US" sz="3600" b="1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21364" y="4254244"/>
            <a:ext cx="6504876" cy="64633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3600" b="1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21364" y="5213048"/>
            <a:ext cx="6504876" cy="120032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uốn</a:t>
            </a: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dát</a:t>
            </a: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mỏng</a:t>
            </a: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600" b="1" dirty="0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C0504D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3600" b="1" dirty="0">
              <a:solidFill>
                <a:srgbClr val="C0504D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46182" y="1831330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 dirty="0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u="sng" dirty="0" err="1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000" b="1" u="sng" dirty="0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000" b="1" u="sng" dirty="0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u="sng" dirty="0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000" b="1" u="sng" dirty="0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000" b="1" u="sng" dirty="0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000" b="1" u="sng" dirty="0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000" b="1" u="sng" dirty="0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000" b="1" u="sng" dirty="0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u="sng" dirty="0" err="1">
                <a:ln w="11430"/>
                <a:solidFill>
                  <a:srgbClr val="4BACC6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endParaRPr lang="en-US" sz="3000" b="1" u="sng" dirty="0">
              <a:ln w="11430"/>
              <a:solidFill>
                <a:srgbClr val="4BACC6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41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8"/>
          <p:cNvSpPr txBox="1">
            <a:spLocks noChangeArrowheads="1"/>
          </p:cNvSpPr>
          <p:nvPr/>
        </p:nvSpPr>
        <p:spPr bwMode="auto">
          <a:xfrm>
            <a:off x="1158240" y="3139441"/>
            <a:ext cx="701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altLang="vi-VN" sz="2800">
                <a:solidFill>
                  <a:prstClr val="black"/>
                </a:solidFill>
                <a:latin typeface="Times New Roman" panose="02020603050405020304" pitchFamily="18" charset="0"/>
              </a:rPr>
              <a:t>	</a:t>
            </a:r>
          </a:p>
        </p:txBody>
      </p:sp>
      <p:sp>
        <p:nvSpPr>
          <p:cNvPr id="7171" name="Text Box 12"/>
          <p:cNvSpPr txBox="1">
            <a:spLocks noChangeArrowheads="1"/>
          </p:cNvSpPr>
          <p:nvPr/>
        </p:nvSpPr>
        <p:spPr bwMode="auto">
          <a:xfrm>
            <a:off x="1844040" y="5120641"/>
            <a:ext cx="6172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Bef>
                <a:spcPct val="50000"/>
              </a:spcBef>
            </a:pPr>
            <a:endParaRPr lang="vi-VN" altLang="vi-VN" sz="28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16463" name="Group 79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4075249223"/>
              </p:ext>
            </p:extLst>
          </p:nvPr>
        </p:nvGraphicFramePr>
        <p:xfrm>
          <a:off x="299402" y="903605"/>
          <a:ext cx="11663997" cy="5649595"/>
        </p:xfrm>
        <a:graphic>
          <a:graphicData uri="http://schemas.openxmlformats.org/drawingml/2006/table">
            <a:tbl>
              <a:tblPr/>
              <a:tblGrid>
                <a:gridCol w="170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24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805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28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Hợp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kim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đồng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11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Tính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chất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3" marB="4571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186" name="Text Box 57"/>
          <p:cNvSpPr txBox="1">
            <a:spLocks noChangeArrowheads="1"/>
          </p:cNvSpPr>
          <p:nvPr/>
        </p:nvSpPr>
        <p:spPr bwMode="auto">
          <a:xfrm>
            <a:off x="7589520" y="1824291"/>
            <a:ext cx="4343399" cy="2939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>
              <a:spcAft>
                <a:spcPts val="600"/>
              </a:spcAft>
              <a:buFontTx/>
              <a:buChar char="-"/>
            </a:pP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thiếc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nâu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kẽm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cứng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187" name="Text Box 72"/>
          <p:cNvSpPr txBox="1">
            <a:spLocks noChangeArrowheads="1"/>
          </p:cNvSpPr>
          <p:nvPr/>
        </p:nvSpPr>
        <p:spPr bwMode="auto">
          <a:xfrm>
            <a:off x="2004060" y="1752601"/>
            <a:ext cx="531876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/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nâu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 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bền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dát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mỏng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sợi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thể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dập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uốn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bất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kì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/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7189" name="Text Box 130"/>
          <p:cNvSpPr txBox="1">
            <a:spLocks noChangeArrowheads="1"/>
          </p:cNvSpPr>
          <p:nvPr/>
        </p:nvSpPr>
        <p:spPr bwMode="auto">
          <a:xfrm>
            <a:off x="399416" y="172720"/>
            <a:ext cx="82581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1. </a:t>
            </a:r>
            <a:r>
              <a:rPr lang="en-US" altLang="vi-VN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vi-VN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vi-VN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200" b="1" dirty="0" err="1">
                <a:solidFill>
                  <a:srgbClr val="000066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3200" b="1" dirty="0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858691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6" grpId="0"/>
      <p:bldP spid="718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08323" y="4876800"/>
            <a:ext cx="6553200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 là một kim loại.</a:t>
            </a:r>
          </a:p>
          <a:p>
            <a:pPr marL="285750" indent="-285750">
              <a:buFontTx/>
              <a:buChar char="-"/>
            </a:pPr>
            <a:r>
              <a:rPr lang="en-US" sz="360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Đồng – thiếc, đồng – kẽm đều là hợp kim của đồng.</a:t>
            </a:r>
          </a:p>
        </p:txBody>
      </p:sp>
      <p:sp>
        <p:nvSpPr>
          <p:cNvPr id="3" name="Right Arrow 2"/>
          <p:cNvSpPr/>
          <p:nvPr/>
        </p:nvSpPr>
        <p:spPr>
          <a:xfrm>
            <a:off x="1496961" y="5111319"/>
            <a:ext cx="2057400" cy="1285289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560" y="1905000"/>
            <a:ext cx="4090798" cy="2094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8229" y="1905000"/>
            <a:ext cx="3809385" cy="20946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382478" y="4161155"/>
            <a:ext cx="2343766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Calibri"/>
              </a:rPr>
              <a:t>Đồng – thiếc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78229" y="4130584"/>
            <a:ext cx="3809385" cy="5232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b="1">
                <a:solidFill>
                  <a:prstClr val="black"/>
                </a:solidFill>
                <a:latin typeface="Calibri"/>
              </a:rPr>
              <a:t>Đồng – kẽm (Đồng thau)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97742" y="1252210"/>
            <a:ext cx="7924800" cy="55399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3000" b="1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b="1" u="sng">
                <a:ln w="11430"/>
                <a:solidFill>
                  <a:srgbClr val="4BACC6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Tính chất của đồng và hợp kim của đồng</a:t>
            </a:r>
          </a:p>
        </p:txBody>
      </p:sp>
    </p:spTree>
    <p:extLst>
      <p:ext uri="{BB962C8B-B14F-4D97-AF65-F5344CB8AC3E}">
        <p14:creationId xmlns:p14="http://schemas.microsoft.com/office/powerpoint/2010/main" val="3216572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6" descr="Truy trách nhiệm lãnh đạo liên quan vụ trộm quặng “động trời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38200"/>
            <a:ext cx="7330440" cy="5791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2286000" y="152401"/>
            <a:ext cx="822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 Nguồn gốc của đồng và hợp kim đồng. </a:t>
            </a:r>
            <a:endParaRPr lang="en-US" altLang="en-US" sz="28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45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NatCopper.jpg (1534×1452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0"/>
            <a:ext cx="54102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ruy trách nhiệm lãnh đạo liên quan vụ trộm quặng “động trời”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819400"/>
            <a:ext cx="7772400" cy="4038600"/>
          </a:xfrm>
          <a:noFill/>
        </p:spPr>
      </p:pic>
    </p:spTree>
    <p:extLst>
      <p:ext uri="{BB962C8B-B14F-4D97-AF65-F5344CB8AC3E}">
        <p14:creationId xmlns:p14="http://schemas.microsoft.com/office/powerpoint/2010/main" val="1418488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Kết quả hình ảnh cho nhà máy ché biến  quặng đồ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981326"/>
            <a:ext cx="4038600" cy="326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4" descr="Kết quả hình ảnh cho tên nhà máy ché biến quặng đồ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60338"/>
            <a:ext cx="4038600" cy="265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AutoShape 6" descr="Kết quả hình ảnh cho tên nhà máy ché biến quặng đồng"/>
          <p:cNvSpPr>
            <a:spLocks noChangeAspect="1" noChangeArrowheads="1"/>
          </p:cNvSpPr>
          <p:nvPr/>
        </p:nvSpPr>
        <p:spPr bwMode="auto">
          <a:xfrm>
            <a:off x="60531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10245" name="AutoShape 8" descr="Kết quả hình ảnh cho tên nhà máy ché biến quặng đồng"/>
          <p:cNvSpPr>
            <a:spLocks noChangeAspect="1" noChangeArrowheads="1"/>
          </p:cNvSpPr>
          <p:nvPr/>
        </p:nvSpPr>
        <p:spPr bwMode="auto">
          <a:xfrm>
            <a:off x="60531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10246" name="AutoShape 10" descr="Kết quả hình ảnh cho tên nhà máy ché biến quặng đồng"/>
          <p:cNvSpPr>
            <a:spLocks noChangeAspect="1" noChangeArrowheads="1"/>
          </p:cNvSpPr>
          <p:nvPr/>
        </p:nvSpPr>
        <p:spPr bwMode="auto">
          <a:xfrm>
            <a:off x="60531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10247" name="AutoShape 12" descr="Kết quả hình ảnh cho tên nhà máy ché biến quặng đồng"/>
          <p:cNvSpPr>
            <a:spLocks noChangeAspect="1" noChangeArrowheads="1"/>
          </p:cNvSpPr>
          <p:nvPr/>
        </p:nvSpPr>
        <p:spPr bwMode="auto">
          <a:xfrm>
            <a:off x="60531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10248" name="AutoShape 14" descr="Kết quả hình ảnh cho tên nhà máy ché biến quặng đồng"/>
          <p:cNvSpPr>
            <a:spLocks noChangeAspect="1" noChangeArrowheads="1"/>
          </p:cNvSpPr>
          <p:nvPr/>
        </p:nvSpPr>
        <p:spPr bwMode="auto">
          <a:xfrm>
            <a:off x="60531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10249" name="AutoShape 16" descr="Kết quả hình ảnh cho tên nhà máy ché biến quặng đồng"/>
          <p:cNvSpPr>
            <a:spLocks noChangeAspect="1" noChangeArrowheads="1"/>
          </p:cNvSpPr>
          <p:nvPr/>
        </p:nvSpPr>
        <p:spPr bwMode="auto">
          <a:xfrm>
            <a:off x="60531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10250" name="AutoShape 18" descr="Kết quả hình ảnh cho tên nhà máy ché biến quặng đồng"/>
          <p:cNvSpPr>
            <a:spLocks noChangeAspect="1" noChangeArrowheads="1"/>
          </p:cNvSpPr>
          <p:nvPr/>
        </p:nvSpPr>
        <p:spPr bwMode="auto">
          <a:xfrm>
            <a:off x="60531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  <p:sp>
        <p:nvSpPr>
          <p:cNvPr id="10251" name="AutoShape 20" descr="Kết quả hình ảnh cho tên nhà máy ché biến quặng đồng"/>
          <p:cNvSpPr>
            <a:spLocks noChangeAspect="1" noChangeArrowheads="1"/>
          </p:cNvSpPr>
          <p:nvPr/>
        </p:nvSpPr>
        <p:spPr bwMode="auto">
          <a:xfrm>
            <a:off x="60531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endParaRPr lang="vi-VN" altLang="en-US">
              <a:solidFill>
                <a:prstClr val="black"/>
              </a:solidFill>
            </a:endParaRPr>
          </a:p>
        </p:txBody>
      </p:sp>
      <p:pic>
        <p:nvPicPr>
          <p:cNvPr id="10252" name="Picture 22" descr="Kết quả hình ảnh cho tên nhà máy ché biến quặng đồ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895600"/>
            <a:ext cx="41148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24" descr="Kết quả hình ảnh cho tên nhà máy ché biến quặng đồ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338"/>
            <a:ext cx="4191000" cy="258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42272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41960" y="2011680"/>
            <a:ext cx="11399520" cy="4587240"/>
          </a:xfrm>
        </p:spPr>
        <p:txBody>
          <a:bodyPr>
            <a:normAutofit/>
          </a:bodyPr>
          <a:lstStyle/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loại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tự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nhiên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Phần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chế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tạo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quặng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lẫn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đỏ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nâu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Rất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bền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dễ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dát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mỏng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kéo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thành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sợi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</a:p>
          <a:p>
            <a:pPr algn="just" eaLnBrk="1" hangingPunct="1">
              <a:buFontTx/>
              <a:buChar char="-"/>
            </a:pP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nhiệt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dẫn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điện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  <a:p>
            <a:pPr algn="just" eaLnBrk="1" hangingPunct="1">
              <a:buFont typeface="Arial" panose="020B0604020202020204" pitchFamily="34" charset="0"/>
              <a:buNone/>
            </a:pP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thiếc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nâu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với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kẽm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ánh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kim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cứng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hơn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36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đồng</a:t>
            </a:r>
            <a:r>
              <a:rPr lang="en-US" altLang="vi-VN" sz="3600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n-US" altLang="en-US" sz="3600" dirty="0"/>
          </a:p>
        </p:txBody>
      </p:sp>
    </p:spTree>
    <p:extLst>
      <p:ext uri="{BB962C8B-B14F-4D97-AF65-F5344CB8AC3E}">
        <p14:creationId xmlns:p14="http://schemas.microsoft.com/office/powerpoint/2010/main" val="18216627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576</Words>
  <Application>Microsoft Macintosh PowerPoint</Application>
  <PresentationFormat>Widescreen</PresentationFormat>
  <Paragraphs>68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宋体</vt:lpstr>
      <vt:lpstr>Arial</vt:lpstr>
      <vt:lpstr>Calibri</vt:lpstr>
      <vt:lpstr>Times New Roman</vt:lpstr>
      <vt:lpstr>Verdana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Yen Cun</dc:creator>
  <cp:lastModifiedBy>Microsoft Office User</cp:lastModifiedBy>
  <cp:revision>12</cp:revision>
  <dcterms:created xsi:type="dcterms:W3CDTF">2021-12-01T15:54:40Z</dcterms:created>
  <dcterms:modified xsi:type="dcterms:W3CDTF">2022-11-18T17:37:41Z</dcterms:modified>
</cp:coreProperties>
</file>