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80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7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3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37CE9-993C-4F4F-9141-63E234E01ABC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81E3-507D-4279-AC1E-C438C6927F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2;p1">
            <a:extLst>
              <a:ext uri="{FF2B5EF4-FFF2-40B4-BE49-F238E27FC236}">
                <a16:creationId xmlns:a16="http://schemas.microsoft.com/office/drawing/2014/main" id="{84429714-BFAB-462D-AA65-FADE2A6B1482}"/>
              </a:ext>
            </a:extLst>
          </p:cNvPr>
          <p:cNvSpPr/>
          <p:nvPr/>
        </p:nvSpPr>
        <p:spPr>
          <a:xfrm>
            <a:off x="1657350" y="160967"/>
            <a:ext cx="5829300" cy="1394283"/>
          </a:xfrm>
          <a:prstGeom prst="rect">
            <a:avLst/>
          </a:prstGeom>
        </p:spPr>
        <p:txBody>
          <a:bodyPr lIns="81280" tIns="40640" rIns="81280" bIns="40640" numCol="1">
            <a:prstTxWarp prst="textPlain">
              <a:avLst/>
            </a:prstTxWarp>
          </a:bodyPr>
          <a:lstStyle/>
          <a:p>
            <a:pPr algn="ctr">
              <a:defRPr/>
            </a:pPr>
            <a:endParaRPr lang="en-US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08DFA-A195-EB3E-1461-E8681839A520}"/>
              </a:ext>
            </a:extLst>
          </p:cNvPr>
          <p:cNvSpPr txBox="1"/>
          <p:nvPr/>
        </p:nvSpPr>
        <p:spPr>
          <a:xfrm>
            <a:off x="1981200" y="858108"/>
            <a:ext cx="590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  <a:p>
            <a:endParaRPr 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34031-00E3-1088-184B-51742B07EE26}"/>
              </a:ext>
            </a:extLst>
          </p:cNvPr>
          <p:cNvSpPr txBox="1"/>
          <p:nvPr/>
        </p:nvSpPr>
        <p:spPr>
          <a:xfrm>
            <a:off x="1752600" y="1654905"/>
            <a:ext cx="590672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THUẬT 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</a:p>
        </p:txBody>
      </p:sp>
    </p:spTree>
    <p:extLst>
      <p:ext uri="{BB962C8B-B14F-4D97-AF65-F5344CB8AC3E}">
        <p14:creationId xmlns:p14="http://schemas.microsoft.com/office/powerpoint/2010/main" val="338405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hahanghuongsen.com.vn/wp-content/uploads/2013/06/m%C3%B3n-%C4%8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http://farm8.staticflickr.com/7039/6777431328_6257f995ea_b.jpg"/>
          <p:cNvSpPr>
            <a:spLocks noChangeAspect="1" noChangeArrowheads="1"/>
          </p:cNvSpPr>
          <p:nvPr/>
        </p:nvSpPr>
        <p:spPr bwMode="auto">
          <a:xfrm>
            <a:off x="63500" y="-10239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pic>
        <p:nvPicPr>
          <p:cNvPr id="14339" name="Picture 4" descr="http://muachung10.vcmedia.vn/thumb_w/550/i:gallery/2013/11/02/bhcsj/Chon-1-trong-2-set-hai-san-nha-hang-Cua-V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628650"/>
            <a:ext cx="8307388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ota.com.vn/images/news/11210441_836545903106389_28762284690817363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19902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73"/>
            <a:ext cx="1277938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0" y="742950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66800" y="46732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Công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9564" y="1771650"/>
            <a:ext cx="7356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04801" y="2457450"/>
            <a:ext cx="7835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04800" y="316111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  <p:bldP spid="20490" grpId="0"/>
      <p:bldP spid="204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1123950"/>
            <a:ext cx="7848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 err="1">
                <a:cs typeface="Times New Roman" panose="02020603050405020304" pitchFamily="18" charset="0"/>
              </a:rPr>
              <a:t>Những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công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 </a:t>
            </a:r>
            <a:r>
              <a:rPr lang="en-US" altLang="vi-VN" b="1" dirty="0" err="1">
                <a:cs typeface="Times New Roman" panose="02020603050405020304" pitchFamily="18" charset="0"/>
              </a:rPr>
              <a:t>Bỏ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thừa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còn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dùng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tiếp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chạn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hoặc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lạnh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</a:t>
            </a:r>
            <a:r>
              <a:rPr lang="en-US" altLang="vi-VN" b="1" dirty="0" err="1">
                <a:cs typeface="Times New Roman" panose="02020603050405020304" pitchFamily="18" charset="0"/>
              </a:rPr>
              <a:t>Xếp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từng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loại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đặt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mâm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để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mang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rửa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- Lau </a:t>
            </a:r>
            <a:r>
              <a:rPr lang="en-US" altLang="vi-VN" b="1" dirty="0" err="1">
                <a:cs typeface="Times New Roman" panose="02020603050405020304" pitchFamily="18" charset="0"/>
              </a:rPr>
              <a:t>sạch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04800" y="77211"/>
            <a:ext cx="256512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77212"/>
            <a:ext cx="61398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8" descr="phongcach(1)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885951"/>
            <a:ext cx="4133850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99329" y="2228850"/>
            <a:ext cx="405591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3" grpId="0"/>
      <p:bldP spid="215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1016794"/>
            <a:ext cx="80772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* </a:t>
            </a:r>
            <a:r>
              <a:rPr lang="en-US" altLang="vi-VN" b="1" u="sng">
                <a:latin typeface="Arial" panose="020B0604020202020204" pitchFamily="34" charset="0"/>
              </a:rPr>
              <a:t>Yêu cầu</a:t>
            </a:r>
            <a:r>
              <a:rPr lang="en-US" altLang="vi-VN">
                <a:latin typeface="Arial" panose="020B0604020202020204" pitchFamily="34" charset="0"/>
              </a:rPr>
              <a:t>: Mỗi nhóm hoàn thành cách bày, dọn bữa ăn trên mô hình</a:t>
            </a:r>
          </a:p>
          <a:p>
            <a:pPr>
              <a:spcBef>
                <a:spcPct val="50000"/>
              </a:spcBef>
            </a:pPr>
            <a:r>
              <a:rPr lang="en-US" altLang="vi-VN" b="1">
                <a:latin typeface="Arial" panose="020B0604020202020204" pitchFamily="34" charset="0"/>
              </a:rPr>
              <a:t>* </a:t>
            </a:r>
            <a:r>
              <a:rPr lang="en-US" altLang="vi-VN" b="1" u="sng">
                <a:latin typeface="Arial" panose="020B0604020202020204" pitchFamily="34" charset="0"/>
              </a:rPr>
              <a:t>Tiêu chuẩn đánh giá</a:t>
            </a:r>
            <a:r>
              <a:rPr lang="en-US" altLang="vi-VN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Dụng cụ ăn uống đặt đủ và đúng vị trí ngồi ăn của từng người</a:t>
            </a:r>
          </a:p>
          <a:p>
            <a:pPr>
              <a:spcBef>
                <a:spcPct val="50000"/>
              </a:spcBef>
            </a:pPr>
            <a:r>
              <a:rPr lang="en-US" altLang="vi-VN">
                <a:latin typeface="Arial" panose="020B0604020202020204" pitchFamily="34" charset="0"/>
              </a:rPr>
              <a:t>_ Trình bày bàn ăn đẹp mắt, hợp lý</a:t>
            </a:r>
          </a:p>
        </p:txBody>
      </p:sp>
      <p:pic>
        <p:nvPicPr>
          <p:cNvPr id="22535" name="Picture 7" descr="yunnan_fest_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578"/>
            <a:ext cx="8534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228600" y="0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687638" y="-95250"/>
            <a:ext cx="2743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vi-V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vi-VN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9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trang_tri_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6" y="0"/>
            <a:ext cx="53435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sp7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185"/>
            <a:ext cx="3810000" cy="214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ban%20tiec%20m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7925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ng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94" y="1200151"/>
            <a:ext cx="6066212" cy="33944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371601"/>
            <a:ext cx="8001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2;p1">
            <a:extLst>
              <a:ext uri="{FF2B5EF4-FFF2-40B4-BE49-F238E27FC236}">
                <a16:creationId xmlns:a16="http://schemas.microsoft.com/office/drawing/2014/main" id="{84429714-BFAB-462D-AA65-FADE2A6B1482}"/>
              </a:ext>
            </a:extLst>
          </p:cNvPr>
          <p:cNvSpPr/>
          <p:nvPr/>
        </p:nvSpPr>
        <p:spPr>
          <a:xfrm>
            <a:off x="1657350" y="160967"/>
            <a:ext cx="5829300" cy="1394283"/>
          </a:xfrm>
          <a:prstGeom prst="rect">
            <a:avLst/>
          </a:prstGeom>
        </p:spPr>
        <p:txBody>
          <a:bodyPr lIns="81280" tIns="40640" rIns="81280" bIns="40640" numCol="1">
            <a:prstTxWarp prst="textPlain">
              <a:avLst/>
            </a:prstTxWarp>
          </a:bodyPr>
          <a:lstStyle/>
          <a:p>
            <a:pPr algn="ctr">
              <a:defRPr/>
            </a:pPr>
            <a:endParaRPr lang="en-US" sz="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34031-00E3-1088-184B-51742B07EE26}"/>
              </a:ext>
            </a:extLst>
          </p:cNvPr>
          <p:cNvSpPr txBox="1"/>
          <p:nvPr/>
        </p:nvSpPr>
        <p:spPr>
          <a:xfrm>
            <a:off x="1677403" y="2229330"/>
            <a:ext cx="59067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6763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232172"/>
            <a:ext cx="906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36726" y="1687116"/>
            <a:ext cx="3749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1" y="1605975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a/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err="1">
                <a:cs typeface="Times New Roman" panose="02020603050405020304" pitchFamily="18" charset="0"/>
              </a:rPr>
              <a:t>đủ</a:t>
            </a:r>
            <a:r>
              <a:rPr lang="en-US" altLang="vi-VN" b="1">
                <a:cs typeface="Times New Roman" panose="02020603050405020304" pitchFamily="18" charset="0"/>
              </a:rPr>
              <a:t>, sạch </a:t>
            </a:r>
            <a:r>
              <a:rPr lang="en-US" altLang="vi-VN" b="1" dirty="0" err="1"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cs typeface="Times New Roman" panose="02020603050405020304" pitchFamily="18" charset="0"/>
              </a:rPr>
              <a:t> - </a:t>
            </a:r>
            <a:r>
              <a:rPr lang="en-US" altLang="vi-VN" b="1" dirty="0" err="1"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đẹp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mắt</a:t>
            </a:r>
            <a:endParaRPr lang="en-US" altLang="vi-VN" b="1" dirty="0">
              <a:cs typeface="Times New Roman" panose="02020603050405020304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81001" y="2512219"/>
            <a:ext cx="90900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b/ Món ăn đắt tiền – dụng cụ nhiều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1000" y="337185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>
                <a:cs typeface="Times New Roman" panose="02020603050405020304" pitchFamily="18" charset="0"/>
              </a:rPr>
              <a:t>c/ Nhiều món ăn có nước và nhiều trái cây</a:t>
            </a:r>
          </a:p>
        </p:txBody>
      </p:sp>
      <p:pic>
        <p:nvPicPr>
          <p:cNvPr id="23563" name="Picture 11" descr="Cutlery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181975" y="4257675"/>
            <a:ext cx="34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3"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0" grpId="1"/>
      <p:bldP spid="23561" grpId="0"/>
      <p:bldP spid="2356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1001" y="209550"/>
            <a:ext cx="731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*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Nêu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584326" y="1629966"/>
            <a:ext cx="2454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04800" y="920175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a/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thói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quen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04800" y="1986975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vi-VN" b="1" dirty="0">
                <a:cs typeface="Times New Roman" panose="02020603050405020304" pitchFamily="18" charset="0"/>
              </a:rPr>
              <a:t>b/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gàng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cẩn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thận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đảm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bảo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vệ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sinh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447800" y="2800350"/>
            <a:ext cx="2590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2977575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c/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hết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cất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tủ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lạnh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1524000" y="3200400"/>
            <a:ext cx="20129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>
              <a:cs typeface="Times New Roman" panose="02020603050405020304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04800" y="3891975"/>
            <a:ext cx="6324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d/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chậm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chạp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tỉ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mỉ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589" name="Picture 13" descr="Cutlery-01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181975" y="4257675"/>
            <a:ext cx="342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  <p:bldP spid="24583" grpId="1"/>
      <p:bldP spid="24584" grpId="0"/>
      <p:bldP spid="24586" grpId="0"/>
      <p:bldP spid="24586" grpId="1"/>
      <p:bldP spid="24588" grpId="0"/>
      <p:bldP spid="2458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3884" y="1200150"/>
            <a:ext cx="8518133" cy="20621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 1. </a:t>
            </a:r>
            <a:r>
              <a:rPr lang="en-US" altLang="vi-VN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cho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hấp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dẫn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thuận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tiện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phù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hợp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thói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quen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điều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kiện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gia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đình</a:t>
            </a:r>
            <a:r>
              <a:rPr lang="en-US" altLang="vi-VN" b="1" dirty="0"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khô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ráo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sạch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sẽ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93884" y="133350"/>
            <a:ext cx="347563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3475732"/>
            <a:ext cx="8518133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indent="0">
              <a:spcBef>
                <a:spcPct val="50000"/>
              </a:spcBef>
            </a:pPr>
            <a:r>
              <a:rPr lang="en-US" altLang="vi-VN" b="1" dirty="0">
                <a:cs typeface="Times New Roman" panose="02020603050405020304" pitchFamily="18" charset="0"/>
              </a:rPr>
              <a:t>2. Thu </a:t>
            </a:r>
            <a:r>
              <a:rPr lang="en-US" altLang="vi-VN" b="1" dirty="0" err="1">
                <a:cs typeface="Times New Roman" panose="02020603050405020304" pitchFamily="18" charset="0"/>
              </a:rPr>
              <a:t>dọn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gọn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gàng</a:t>
            </a:r>
            <a:r>
              <a:rPr lang="en-US" altLang="vi-VN" b="1" dirty="0"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cs typeface="Times New Roman" panose="02020603050405020304" pitchFamily="18" charset="0"/>
              </a:rPr>
              <a:t>cẩn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thận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đảm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bảo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vệ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sinh</a:t>
            </a:r>
            <a:r>
              <a:rPr lang="en-US" altLang="vi-VN" b="1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2130" y="191184"/>
            <a:ext cx="3124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* </a:t>
            </a:r>
            <a:r>
              <a:rPr lang="en-US" altLang="vi-VN" sz="36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DẶN DÒ</a:t>
            </a:r>
            <a:r>
              <a:rPr lang="en-US" altLang="vi-VN" sz="3600" b="1" dirty="0">
                <a:solidFill>
                  <a:srgbClr val="C0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7200" y="895350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HS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về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nhà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phụ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hàng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ngày</a:t>
            </a:r>
            <a:r>
              <a:rPr lang="en-US" altLang="vi-VN" sz="36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57200" y="2038350"/>
            <a:ext cx="800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Xem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cs typeface="Times New Roman" panose="02020603050405020304" pitchFamily="18" charset="0"/>
              </a:rPr>
              <a:t>:”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57200" y="3257550"/>
            <a:ext cx="7924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Quan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sát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dụng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cụ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nấu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uống</a:t>
            </a:r>
            <a:r>
              <a:rPr lang="en-US" altLang="vi-VN" sz="3600" b="1" dirty="0"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962" y="114300"/>
            <a:ext cx="8072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33400" y="800100"/>
            <a:ext cx="5943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1" y="1544419"/>
            <a:ext cx="6475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3401" y="2190750"/>
            <a:ext cx="6831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33401" y="2992219"/>
            <a:ext cx="66532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7" name="Picture 9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4743450"/>
            <a:ext cx="620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2" grpId="1"/>
      <p:bldP spid="12293" grpId="0"/>
      <p:bldP spid="12294" grpId="0"/>
      <p:bldP spid="12294" grpId="1"/>
      <p:bldP spid="12295" grpId="0"/>
      <p:bldP spid="1229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1" y="114301"/>
            <a:ext cx="80526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" y="685621"/>
            <a:ext cx="91538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" y="2000250"/>
            <a:ext cx="9067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" y="2839819"/>
            <a:ext cx="92632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– 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3714750"/>
            <a:ext cx="88490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21" name="Picture 9" descr="Monitor-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9710" y="4822032"/>
            <a:ext cx="774290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7" grpId="1"/>
      <p:bldP spid="13318" grpId="0"/>
      <p:bldP spid="13318" grpId="1"/>
      <p:bldP spid="13319" grpId="0"/>
      <p:bldP spid="133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371600" y="285750"/>
            <a:ext cx="6858000" cy="1790700"/>
          </a:xfrm>
        </p:spPr>
        <p:txBody>
          <a:bodyPr/>
          <a:lstStyle/>
          <a:p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524000" y="1657350"/>
            <a:ext cx="6858000" cy="179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BÀY, DỌN BỮA ĂN TRONG GIA ĐÌNH</a:t>
            </a:r>
            <a:endParaRPr lang="vi-VN" altLang="vi-VN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3295" y="1591576"/>
            <a:ext cx="8229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45696" y="1040168"/>
            <a:ext cx="40959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28BF52-90AE-1740-6C08-7BF1CE0FE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http://www.huefestival.com/upload/image/nhomphongvien/hoatdonghuongung/lehoiamthuc/lehoiamthuc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382000" cy="35051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5715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 dirty="0">
                <a:cs typeface="Times New Roman" panose="02020603050405020304" pitchFamily="18" charset="0"/>
              </a:rPr>
              <a:t>HOẠT ĐỘNG 1</a:t>
            </a:r>
            <a:r>
              <a:rPr lang="en-US" altLang="vi-VN" sz="28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0"/>
            <a:ext cx="68580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Tìm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hiểu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bày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món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uống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trước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bữa</a:t>
            </a:r>
            <a:r>
              <a:rPr lang="en-US" altLang="vi-VN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ăn</a:t>
            </a:r>
            <a:endParaRPr lang="en-US" altLang="vi-VN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-152400" y="4552949"/>
            <a:ext cx="944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b="1" dirty="0" err="1">
                <a:cs typeface="Times New Roman" panose="02020603050405020304" pitchFamily="18" charset="0"/>
              </a:rPr>
              <a:t>Em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hãy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kể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dụng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cụ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thường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gặp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trên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bldLvl="0" animBg="1" autoUpdateAnimBg="0"/>
      <p:bldP spid="143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2467" y="133350"/>
            <a:ext cx="2845491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4572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Bát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Đũa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Thìa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Đĩa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>
                <a:cs typeface="Times New Roman" panose="02020603050405020304" pitchFamily="18" charset="0"/>
              </a:rPr>
              <a:t>Dao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Kéo</a:t>
            </a:r>
            <a:endParaRPr lang="en-US" altLang="vi-VN" b="1" dirty="0"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cs typeface="Times New Roman" panose="02020603050405020304" pitchFamily="18" charset="0"/>
              </a:rPr>
              <a:t>Cốc</a:t>
            </a:r>
            <a:r>
              <a:rPr lang="en-US" altLang="vi-VN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14600" y="57149"/>
            <a:ext cx="59987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9465" name="Group 9"/>
          <p:cNvGrpSpPr/>
          <p:nvPr/>
        </p:nvGrpSpPr>
        <p:grpSpPr bwMode="auto">
          <a:xfrm>
            <a:off x="4343400" y="1257300"/>
            <a:ext cx="4138613" cy="2614613"/>
            <a:chOff x="3792" y="2448"/>
            <a:chExt cx="1695" cy="1380"/>
          </a:xfrm>
        </p:grpSpPr>
        <p:pic>
          <p:nvPicPr>
            <p:cNvPr id="11269" name="Picture 6" descr="182404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448"/>
              <a:ext cx="1132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0" name="Picture 8" descr="182384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880"/>
              <a:ext cx="1134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18236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688"/>
              <a:ext cx="1071" cy="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xmedia.nguoiduatin.vn/thumb_x500x/2015/9/7/142/kham-pha-nhung-quy-tac-tren-ban-an-cua-cac-nuoc-chau-a-1441611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57250"/>
            <a:ext cx="85756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</TotalTime>
  <Words>642</Words>
  <Application>Microsoft Office PowerPoint</Application>
  <PresentationFormat>On-screen Show (16:9)</PresentationFormat>
  <Paragraphs>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Kĩ thuật lớp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Ai</dc:creator>
  <cp:lastModifiedBy>ADMIN</cp:lastModifiedBy>
  <cp:revision>11</cp:revision>
  <dcterms:created xsi:type="dcterms:W3CDTF">2021-12-19T02:41:00Z</dcterms:created>
  <dcterms:modified xsi:type="dcterms:W3CDTF">2022-11-07T08:22:16Z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C0B36DC3D8B148D9ADA8148CFDFF1580</vt:lpwstr>
  </property>
  <property fmtid="{D5CDD505-2E9C-101B-9397-08002B2CF9AE}" pid="3" name="KSOProductBuildVer">
    <vt:lpwstr>1033-11.2.0.11341</vt:lpwstr>
  </property>
</Properties>
</file>