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763" r:id="rId1"/>
    <p:sldMasterId id="2147483837" r:id="rId2"/>
  </p:sldMasterIdLst>
  <p:notesMasterIdLst>
    <p:notesMasterId r:id="rId20"/>
  </p:notesMasterIdLst>
  <p:sldIdLst>
    <p:sldId id="256" r:id="rId3"/>
    <p:sldId id="298" r:id="rId4"/>
    <p:sldId id="319" r:id="rId5"/>
    <p:sldId id="262" r:id="rId6"/>
    <p:sldId id="263" r:id="rId7"/>
    <p:sldId id="265" r:id="rId8"/>
    <p:sldId id="266" r:id="rId9"/>
    <p:sldId id="268" r:id="rId10"/>
    <p:sldId id="269" r:id="rId11"/>
    <p:sldId id="270" r:id="rId12"/>
    <p:sldId id="320" r:id="rId13"/>
    <p:sldId id="271" r:id="rId14"/>
    <p:sldId id="272" r:id="rId15"/>
    <p:sldId id="273" r:id="rId16"/>
    <p:sldId id="274" r:id="rId17"/>
    <p:sldId id="277" r:id="rId18"/>
    <p:sldId id="341" r:id="rId19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76" autoAdjust="0"/>
    <p:restoredTop sz="94196" autoAdjust="0"/>
  </p:normalViewPr>
  <p:slideViewPr>
    <p:cSldViewPr>
      <p:cViewPr varScale="1">
        <p:scale>
          <a:sx n="97" d="100"/>
          <a:sy n="97" d="100"/>
        </p:scale>
        <p:origin x="744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76F5237-ECFF-0441-9CDB-5A1FD4FECB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5E2BFAE-1320-5542-AA10-59E3A4EDE5D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A1D114C1-507B-7D46-89B7-9522B9D81EA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AD3898BE-EDCC-2A46-BD6C-78B4778DB6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F2CC5A55-0B40-0D44-B208-7367CFA86B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FD1C60E8-0293-0847-BA1C-CF9D05B46A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665618D-AA84-F14C-8BC9-0B95BB113C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Google Shape;442;p17:notes">
            <a:extLst>
              <a:ext uri="{FF2B5EF4-FFF2-40B4-BE49-F238E27FC236}">
                <a16:creationId xmlns:a16="http://schemas.microsoft.com/office/drawing/2014/main" id="{CAC67F40-CC7A-5C48-92E3-887020E85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915" name="Google Shape;443;p17:notes">
            <a:extLst>
              <a:ext uri="{FF2B5EF4-FFF2-40B4-BE49-F238E27FC236}">
                <a16:creationId xmlns:a16="http://schemas.microsoft.com/office/drawing/2014/main" id="{F2E5DC27-8ABE-EF4B-8962-F612851500D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861095426 h 120000"/>
              <a:gd name="T6" fmla="*/ 0 w 120000"/>
              <a:gd name="T7" fmla="*/ 86109542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11FF-E3D0-0B4E-857A-1FDBA072D5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46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11FF-E3D0-0B4E-857A-1FDBA072D5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59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11FF-E3D0-0B4E-857A-1FDBA072D5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710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A0DDBA3-5657-914A-9038-178F6F0CDF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11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DBA3-5657-914A-9038-178F6F0CDF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521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A0DDBA3-5657-914A-9038-178F6F0CDF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215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DBA3-5657-914A-9038-178F6F0CDF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498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DBA3-5657-914A-9038-178F6F0CDF2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66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DBA3-5657-914A-9038-178F6F0CDF2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5658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DBA3-5657-914A-9038-178F6F0CDF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231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DBA3-5657-914A-9038-178F6F0CDF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85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11FF-E3D0-0B4E-857A-1FDBA072D5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352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DBA3-5657-914A-9038-178F6F0CDF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602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DBA3-5657-914A-9038-178F6F0CDF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35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DBA3-5657-914A-9038-178F6F0CDF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506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7A587FA-F1B7-2848-BD0B-FDE1243377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2C2CBAF-F13E-1647-B3AE-0A9D62B5D7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BE0C6E3-84BC-B14C-91F5-EFBB2D4D2D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06E53-CBA4-8D46-ACCD-F7BDBCA2D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910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519F261-6B0C-1046-9A28-B50AC5C77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F16008-732A-6F4C-9253-9797D87B7C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88A05C9-950B-F64A-B752-D6D3F942BF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11DC4-C2AE-334C-B0A7-17C7D1418E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675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0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11FF-E3D0-0B4E-857A-1FDBA072D5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31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11FF-E3D0-0B4E-857A-1FDBA072D5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89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11FF-E3D0-0B4E-857A-1FDBA072D5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94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11FF-E3D0-0B4E-857A-1FDBA072D5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95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11FF-E3D0-0B4E-857A-1FDBA072D5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27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11FF-E3D0-0B4E-857A-1FDBA072D5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62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11FF-E3D0-0B4E-857A-1FDBA072D5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03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011FF-E3D0-0B4E-857A-1FDBA072D5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84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6E011FF-E3D0-0B4E-857A-1FDBA072D5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61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>
            <a:extLst>
              <a:ext uri="{FF2B5EF4-FFF2-40B4-BE49-F238E27FC236}">
                <a16:creationId xmlns:a16="http://schemas.microsoft.com/office/drawing/2014/main" id="{AA4B501D-8051-EB4E-9FC4-0E9F58936197}"/>
              </a:ext>
            </a:extLst>
          </p:cNvPr>
          <p:cNvSpPr/>
          <p:nvPr/>
        </p:nvSpPr>
        <p:spPr>
          <a:xfrm>
            <a:off x="1741488" y="1033531"/>
            <a:ext cx="9144000" cy="51435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1507" name="图片 23">
            <a:extLst>
              <a:ext uri="{FF2B5EF4-FFF2-40B4-BE49-F238E27FC236}">
                <a16:creationId xmlns:a16="http://schemas.microsoft.com/office/drawing/2014/main" id="{4C07AAC4-3D96-354F-BE92-4A805F059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191" y="-146844"/>
            <a:ext cx="25400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图片 22">
            <a:extLst>
              <a:ext uri="{FF2B5EF4-FFF2-40B4-BE49-F238E27FC236}">
                <a16:creationId xmlns:a16="http://schemas.microsoft.com/office/drawing/2014/main" id="{41DFFEFC-991B-6142-80B6-09B86B6D5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03" y="4359933"/>
            <a:ext cx="441642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3045B48-A8B2-CC4E-9758-7AC764FBE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7" y="1290260"/>
            <a:ext cx="1211263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51">
            <a:extLst>
              <a:ext uri="{FF2B5EF4-FFF2-40B4-BE49-F238E27FC236}">
                <a16:creationId xmlns:a16="http://schemas.microsoft.com/office/drawing/2014/main" id="{489A8A81-F077-9445-969C-F28DD1658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488" y="3693942"/>
            <a:ext cx="1219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66">
            <a:extLst>
              <a:ext uri="{FF2B5EF4-FFF2-40B4-BE49-F238E27FC236}">
                <a16:creationId xmlns:a16="http://schemas.microsoft.com/office/drawing/2014/main" id="{0A15149F-F2B7-9441-9FC0-FA2EB6C96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7" y="455820"/>
            <a:ext cx="9556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Box 15">
            <a:extLst>
              <a:ext uri="{FF2B5EF4-FFF2-40B4-BE49-F238E27FC236}">
                <a16:creationId xmlns:a16="http://schemas.microsoft.com/office/drawing/2014/main" id="{A18AE73F-9A99-C64D-B023-42D78E9CB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331" y="2935431"/>
            <a:ext cx="69675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MỘT SỐ THẬP PHÂN VỚI MỘT SỐ TỰ NHIÊN</a:t>
            </a:r>
            <a:endParaRPr lang="en-US" alt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4" name="WordArt 6">
            <a:extLst>
              <a:ext uri="{FF2B5EF4-FFF2-40B4-BE49-F238E27FC236}">
                <a16:creationId xmlns:a16="http://schemas.microsoft.com/office/drawing/2014/main" id="{48CCFBD5-B70B-ED4C-BF15-91BCDF1611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33038" y="1629670"/>
            <a:ext cx="2524125" cy="800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889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</a:p>
        </p:txBody>
      </p:sp>
      <p:sp>
        <p:nvSpPr>
          <p:cNvPr id="21515" name="WordArt 187">
            <a:extLst>
              <a:ext uri="{FF2B5EF4-FFF2-40B4-BE49-F238E27FC236}">
                <a16:creationId xmlns:a16="http://schemas.microsoft.com/office/drawing/2014/main" id="{5004AE64-E6C1-D54A-A560-9C0C5F97AB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0" y="6346755"/>
            <a:ext cx="2528888" cy="4264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333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2022 - 2023</a:t>
            </a:r>
            <a:r>
              <a:rPr lang="vi-VN" sz="3333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WordArt 187">
            <a:extLst>
              <a:ext uri="{FF2B5EF4-FFF2-40B4-BE49-F238E27FC236}">
                <a16:creationId xmlns:a16="http://schemas.microsoft.com/office/drawing/2014/main" id="{A334CF8F-D37C-6E49-80F7-729FFD4EB2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08045" y="184285"/>
            <a:ext cx="8774112" cy="7928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333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vi-VN" sz="3333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Trường Tiểu học Phúc Lợi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id="{8AA27992-76DB-4F4E-985C-26840EA30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09600"/>
            <a:ext cx="8229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vi-VN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nhân một số thập phân </a:t>
            </a:r>
            <a:endParaRPr lang="en-US" altLang="en-US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vi-VN" alt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một số tự nhiên ta làm như sau :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497DB225-7427-EB4F-B144-2820A5643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133600"/>
            <a:ext cx="1481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vi-VN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 :</a:t>
            </a:r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6B32089C-557D-4D49-A38F-3563FFE6A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1" y="1981201"/>
            <a:ext cx="72802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Nhân như nhân các số tự nhiên.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EEBF2FA2-36E4-3044-91BC-5B8049E66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95600"/>
            <a:ext cx="155733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vi-VN" alt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 :</a:t>
            </a:r>
          </a:p>
        </p:txBody>
      </p:sp>
      <p:sp>
        <p:nvSpPr>
          <p:cNvPr id="39944" name="Rectangle 8">
            <a:extLst>
              <a:ext uri="{FF2B5EF4-FFF2-40B4-BE49-F238E27FC236}">
                <a16:creationId xmlns:a16="http://schemas.microsoft.com/office/drawing/2014/main" id="{B30726B2-78A5-404C-87B5-4D9D014C7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743200"/>
            <a:ext cx="617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Đếm xem trong  phần thập phân của  số thập phân có bao nhiêu chữ số rồi dùng dấu phẩy tách ở tích ra bấy nhiêu chữ số  kể từ phải sang trái.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40" grpId="0"/>
      <p:bldP spid="39941" grpId="0" build="p"/>
      <p:bldP spid="39942" grpId="0"/>
      <p:bldP spid="399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EB1259C8-2B95-1547-8ADF-41111C7BF0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>
              <a:latin typeface="Calibri Light" panose="020F0302020204030204" pitchFamily="34" charset="0"/>
            </a:endParaRP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B3A30D55-E51A-D245-9C73-5252627973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ABFF80F-F715-8B42-A135-08A4A5D0EB9F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02775F-7156-AC44-B42F-EC7986EC62DC}"/>
              </a:ext>
            </a:extLst>
          </p:cNvPr>
          <p:cNvSpPr/>
          <p:nvPr/>
        </p:nvSpPr>
        <p:spPr>
          <a:xfrm>
            <a:off x="2080659" y="1270264"/>
            <a:ext cx="4461113" cy="1652816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7">
            <a:extLst>
              <a:ext uri="{FF2B5EF4-FFF2-40B4-BE49-F238E27FC236}">
                <a16:creationId xmlns:a16="http://schemas.microsoft.com/office/drawing/2014/main" id="{48941863-5491-2A46-BB28-D95B4EE7D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 r="2"/>
          <a:stretch>
            <a:fillRect/>
          </a:stretch>
        </p:blipFill>
        <p:spPr bwMode="auto">
          <a:xfrm>
            <a:off x="5260976" y="2686050"/>
            <a:ext cx="54070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>
            <a:extLst>
              <a:ext uri="{FF2B5EF4-FFF2-40B4-BE49-F238E27FC236}">
                <a16:creationId xmlns:a16="http://schemas.microsoft.com/office/drawing/2014/main" id="{A47C2931-ADF5-6A4D-AD4D-398E1ED8F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1389063"/>
            <a:ext cx="9045575" cy="1066800"/>
          </a:xfrm>
        </p:spPr>
        <p:txBody>
          <a:bodyPr/>
          <a:lstStyle/>
          <a:p>
            <a:pPr algn="l"/>
            <a:r>
              <a:rPr lang="en-US" altLang="en-US" sz="2800" b="1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 x 7              4,18 x 5          0,256 x 8              6,8 x 15</a:t>
            </a: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1A0FED2C-6602-AC49-8E72-37D3079C0B4D}"/>
              </a:ext>
            </a:extLst>
          </p:cNvPr>
          <p:cNvGrpSpPr>
            <a:grpSpLocks/>
          </p:cNvGrpSpPr>
          <p:nvPr/>
        </p:nvGrpSpPr>
        <p:grpSpPr bwMode="auto">
          <a:xfrm>
            <a:off x="2209801" y="3048001"/>
            <a:ext cx="1038225" cy="1439863"/>
            <a:chOff x="2045" y="2671"/>
            <a:chExt cx="654" cy="907"/>
          </a:xfrm>
        </p:grpSpPr>
        <p:sp>
          <p:nvSpPr>
            <p:cNvPr id="32788" name="AutoShape 6">
              <a:extLst>
                <a:ext uri="{FF2B5EF4-FFF2-40B4-BE49-F238E27FC236}">
                  <a16:creationId xmlns:a16="http://schemas.microsoft.com/office/drawing/2014/main" id="{6464A8F1-2848-864E-A68A-0C1A1520D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5" y="2671"/>
              <a:ext cx="654" cy="907"/>
            </a:xfrm>
            <a:prstGeom prst="wedgeRectCallout">
              <a:avLst>
                <a:gd name="adj1" fmla="val -33639"/>
                <a:gd name="adj2" fmla="val 41292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2,5</a:t>
              </a:r>
            </a:p>
            <a:p>
              <a:pPr algn="ctr" eaLnBrk="1" hangingPunct="1"/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7</a:t>
              </a:r>
            </a:p>
            <a:p>
              <a:pPr algn="ctr" eaLnBrk="1" hangingPunct="1"/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17,5</a:t>
              </a:r>
            </a:p>
          </p:txBody>
        </p:sp>
        <p:sp>
          <p:nvSpPr>
            <p:cNvPr id="32789" name="Line 7">
              <a:extLst>
                <a:ext uri="{FF2B5EF4-FFF2-40B4-BE49-F238E27FC236}">
                  <a16:creationId xmlns:a16="http://schemas.microsoft.com/office/drawing/2014/main" id="{93A2505F-7F63-6A43-82C6-C144C1FDB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2" y="3238"/>
              <a:ext cx="50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843DCDC0-5AD4-0B49-96C5-80B0F1AB2AFD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3048000"/>
            <a:ext cx="1828800" cy="1905000"/>
            <a:chOff x="521" y="2668"/>
            <a:chExt cx="1125" cy="1161"/>
          </a:xfrm>
        </p:grpSpPr>
        <p:sp>
          <p:nvSpPr>
            <p:cNvPr id="32786" name="AutoShape 9">
              <a:extLst>
                <a:ext uri="{FF2B5EF4-FFF2-40B4-BE49-F238E27FC236}">
                  <a16:creationId xmlns:a16="http://schemas.microsoft.com/office/drawing/2014/main" id="{1B5C59A6-46E3-624D-A190-4C2644D71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2668"/>
              <a:ext cx="1125" cy="1161"/>
            </a:xfrm>
            <a:prstGeom prst="wedgeRectCallout">
              <a:avLst>
                <a:gd name="adj1" fmla="val 96491"/>
                <a:gd name="adj2" fmla="val -23644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4,18</a:t>
              </a:r>
            </a:p>
            <a:p>
              <a:pPr algn="ctr" eaLnBrk="1" hangingPunct="1"/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5</a:t>
              </a:r>
            </a:p>
            <a:p>
              <a:pPr algn="ctr" eaLnBrk="1" hangingPunct="1"/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20,90</a:t>
              </a:r>
            </a:p>
          </p:txBody>
        </p:sp>
        <p:sp>
          <p:nvSpPr>
            <p:cNvPr id="32787" name="Line 10">
              <a:extLst>
                <a:ext uri="{FF2B5EF4-FFF2-40B4-BE49-F238E27FC236}">
                  <a16:creationId xmlns:a16="http://schemas.microsoft.com/office/drawing/2014/main" id="{1C585784-2C32-F946-B351-F94152A805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1" y="3236"/>
              <a:ext cx="68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" name="Group 11">
            <a:extLst>
              <a:ext uri="{FF2B5EF4-FFF2-40B4-BE49-F238E27FC236}">
                <a16:creationId xmlns:a16="http://schemas.microsoft.com/office/drawing/2014/main" id="{4ADADABF-F5EC-054B-A59E-82E2B46BE836}"/>
              </a:ext>
            </a:extLst>
          </p:cNvPr>
          <p:cNvGrpSpPr>
            <a:grpSpLocks/>
          </p:cNvGrpSpPr>
          <p:nvPr/>
        </p:nvGrpSpPr>
        <p:grpSpPr bwMode="auto">
          <a:xfrm>
            <a:off x="5791201" y="3048000"/>
            <a:ext cx="2303463" cy="1919288"/>
            <a:chOff x="2553" y="2668"/>
            <a:chExt cx="1451" cy="1161"/>
          </a:xfrm>
        </p:grpSpPr>
        <p:sp>
          <p:nvSpPr>
            <p:cNvPr id="32784" name="AutoShape 12">
              <a:extLst>
                <a:ext uri="{FF2B5EF4-FFF2-40B4-BE49-F238E27FC236}">
                  <a16:creationId xmlns:a16="http://schemas.microsoft.com/office/drawing/2014/main" id="{A7C555E7-A1C0-344A-A475-9CAB54345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2668"/>
              <a:ext cx="1451" cy="1161"/>
            </a:xfrm>
            <a:prstGeom prst="wedgeRectCallout">
              <a:avLst>
                <a:gd name="adj1" fmla="val -70602"/>
                <a:gd name="adj2" fmla="val -7515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0,256</a:t>
              </a:r>
            </a:p>
            <a:p>
              <a:pPr algn="ctr" eaLnBrk="1" hangingPunct="1"/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8</a:t>
              </a:r>
            </a:p>
            <a:p>
              <a:pPr algn="ctr" eaLnBrk="1" hangingPunct="1"/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2,048</a:t>
              </a:r>
            </a:p>
          </p:txBody>
        </p:sp>
        <p:sp>
          <p:nvSpPr>
            <p:cNvPr id="32785" name="Line 13">
              <a:extLst>
                <a:ext uri="{FF2B5EF4-FFF2-40B4-BE49-F238E27FC236}">
                  <a16:creationId xmlns:a16="http://schemas.microsoft.com/office/drawing/2014/main" id="{AC2D8969-346D-FA46-9FB8-265FE0962A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4" y="3236"/>
              <a:ext cx="815" cy="1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" name="Group 24">
            <a:extLst>
              <a:ext uri="{FF2B5EF4-FFF2-40B4-BE49-F238E27FC236}">
                <a16:creationId xmlns:a16="http://schemas.microsoft.com/office/drawing/2014/main" id="{258E8C88-86C5-5A44-A147-0947F8147CD6}"/>
              </a:ext>
            </a:extLst>
          </p:cNvPr>
          <p:cNvGrpSpPr>
            <a:grpSpLocks/>
          </p:cNvGrpSpPr>
          <p:nvPr/>
        </p:nvGrpSpPr>
        <p:grpSpPr bwMode="auto">
          <a:xfrm>
            <a:off x="8382001" y="3048000"/>
            <a:ext cx="2016125" cy="2679700"/>
            <a:chOff x="4127" y="2686"/>
            <a:chExt cx="1270" cy="1688"/>
          </a:xfrm>
        </p:grpSpPr>
        <p:sp>
          <p:nvSpPr>
            <p:cNvPr id="32780" name="Line 25">
              <a:extLst>
                <a:ext uri="{FF2B5EF4-FFF2-40B4-BE49-F238E27FC236}">
                  <a16:creationId xmlns:a16="http://schemas.microsoft.com/office/drawing/2014/main" id="{26431CE9-58B2-6C46-B5CE-8850B2DC52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2" y="3783"/>
              <a:ext cx="83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2781" name="AutoShape 26">
              <a:extLst>
                <a:ext uri="{FF2B5EF4-FFF2-40B4-BE49-F238E27FC236}">
                  <a16:creationId xmlns:a16="http://schemas.microsoft.com/office/drawing/2014/main" id="{F8A6CE95-FAF8-4E48-92F1-3CB01026F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7" y="2686"/>
              <a:ext cx="1270" cy="1688"/>
            </a:xfrm>
            <a:prstGeom prst="wedgeRectCallout">
              <a:avLst>
                <a:gd name="adj1" fmla="val 41417"/>
                <a:gd name="adj2" fmla="val 3513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d)   6,8</a:t>
              </a:r>
            </a:p>
            <a:p>
              <a:pPr eaLnBrk="1" hangingPunct="1"/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  <a:p>
              <a:pPr eaLnBrk="1" hangingPunct="1"/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3 4 0</a:t>
              </a:r>
            </a:p>
            <a:p>
              <a:pPr eaLnBrk="1" hangingPunct="1"/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6 8</a:t>
              </a:r>
            </a:p>
            <a:p>
              <a:pPr eaLnBrk="1" hangingPunct="1"/>
              <a:r>
                <a:rPr lang="en-US" alt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102,0</a:t>
              </a:r>
            </a:p>
          </p:txBody>
        </p:sp>
        <p:sp>
          <p:nvSpPr>
            <p:cNvPr id="32782" name="Rectangle 27">
              <a:extLst>
                <a:ext uri="{FF2B5EF4-FFF2-40B4-BE49-F238E27FC236}">
                  <a16:creationId xmlns:a16="http://schemas.microsoft.com/office/drawing/2014/main" id="{48816C3A-737C-404E-9FE1-42CE835B6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" y="2851"/>
              <a:ext cx="29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32783" name="Line 28">
              <a:extLst>
                <a:ext uri="{FF2B5EF4-FFF2-40B4-BE49-F238E27FC236}">
                  <a16:creationId xmlns:a16="http://schemas.microsoft.com/office/drawing/2014/main" id="{D2FDA3B2-64ED-644A-BA84-294B06090E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3" y="3249"/>
              <a:ext cx="72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0247" name="Rectangle 29">
            <a:extLst>
              <a:ext uri="{FF2B5EF4-FFF2-40B4-BE49-F238E27FC236}">
                <a16:creationId xmlns:a16="http://schemas.microsoft.com/office/drawing/2014/main" id="{5B278D45-3873-A846-A49F-41338578D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838" y="3441700"/>
            <a:ext cx="304800" cy="3048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248" name="Rectangle 31">
            <a:extLst>
              <a:ext uri="{FF2B5EF4-FFF2-40B4-BE49-F238E27FC236}">
                <a16:creationId xmlns:a16="http://schemas.microsoft.com/office/drawing/2014/main" id="{F2AD0912-9FEF-8948-8C3F-622400715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0838" y="3551238"/>
            <a:ext cx="304800" cy="2286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249" name="Rectangle 32">
            <a:extLst>
              <a:ext uri="{FF2B5EF4-FFF2-40B4-BE49-F238E27FC236}">
                <a16:creationId xmlns:a16="http://schemas.microsoft.com/office/drawing/2014/main" id="{EED43FC4-019A-AB4D-9530-C87B4205F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9675" y="3527425"/>
            <a:ext cx="304800" cy="304800"/>
          </a:xfrm>
          <a:prstGeom prst="rect">
            <a:avLst/>
          </a:prstGeom>
          <a:solidFill>
            <a:srgbClr val="A0FE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2017" name="Line 33">
            <a:extLst>
              <a:ext uri="{FF2B5EF4-FFF2-40B4-BE49-F238E27FC236}">
                <a16:creationId xmlns:a16="http://schemas.microsoft.com/office/drawing/2014/main" id="{C249F8C6-6A81-6247-B7C5-95D08D47005F}"/>
              </a:ext>
            </a:extLst>
          </p:cNvPr>
          <p:cNvSpPr>
            <a:spLocks noChangeShapeType="1"/>
          </p:cNvSpPr>
          <p:nvPr/>
        </p:nvSpPr>
        <p:spPr bwMode="auto">
          <a:xfrm>
            <a:off x="8802689" y="4794250"/>
            <a:ext cx="1347787" cy="63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EF89D1A7-D3A8-1542-97BB-CB54FB0FD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3048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4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tính: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10247" grpId="0" animBg="1"/>
      <p:bldP spid="10248" grpId="0" animBg="1"/>
      <p:bldP spid="10249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F11DC34-F93C-0C45-9F6C-E4292E1E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334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thích hợp vào ô trống</a:t>
            </a:r>
          </a:p>
        </p:txBody>
      </p:sp>
      <p:graphicFrame>
        <p:nvGraphicFramePr>
          <p:cNvPr id="41051" name="Group 91">
            <a:extLst>
              <a:ext uri="{FF2B5EF4-FFF2-40B4-BE49-F238E27FC236}">
                <a16:creationId xmlns:a16="http://schemas.microsoft.com/office/drawing/2014/main" id="{ED8A1755-FB62-864C-99B9-A98CDC4FB459}"/>
              </a:ext>
            </a:extLst>
          </p:cNvPr>
          <p:cNvGraphicFramePr>
            <a:graphicFrameLocks noGrp="1"/>
          </p:cNvGraphicFramePr>
          <p:nvPr/>
        </p:nvGraphicFramePr>
        <p:xfrm>
          <a:off x="2819400" y="1947864"/>
          <a:ext cx="5638800" cy="2547938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Thừa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/>
                      <a:endParaRPr lang="en-US" sz="18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3,18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8,07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2,389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Thừa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10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>
            <a:extLst>
              <a:ext uri="{FF2B5EF4-FFF2-40B4-BE49-F238E27FC236}">
                <a16:creationId xmlns:a16="http://schemas.microsoft.com/office/drawing/2014/main" id="{1DD0A389-2D86-E744-9986-F3CE3072D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74638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endParaRPr lang="vi-VN" alt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0A16A3D-46BF-FC48-B9F2-A97A6CDBBB07}"/>
              </a:ext>
            </a:extLst>
          </p:cNvPr>
          <p:cNvGraphicFramePr>
            <a:graphicFrameLocks noGrp="1"/>
          </p:cNvGraphicFramePr>
          <p:nvPr/>
        </p:nvGraphicFramePr>
        <p:xfrm>
          <a:off x="3352800" y="1600200"/>
          <a:ext cx="5638800" cy="2547938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Thừa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rtl="0"/>
                      <a:endParaRPr lang="en-US" sz="18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3,18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8,07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2,389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Thừa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10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40,35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23,89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0277AB5-E0B1-7E43-BAB3-A0F4DF12D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762000"/>
            <a:ext cx="7848600" cy="2743200"/>
          </a:xfrm>
        </p:spPr>
        <p:txBody>
          <a:bodyPr/>
          <a:lstStyle/>
          <a:p>
            <a:pPr algn="just"/>
            <a:r>
              <a:rPr lang="vi-VN" altLang="en-US" sz="3200" b="1">
                <a:ln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altLang="en-US" sz="3200">
                <a:ln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Một ô tô mỗi giờ đi được 42,6 km . Hỏi trong 4 giờ ô tô đó đi được bao nhiêu ki- lô - mét ?</a:t>
            </a:r>
            <a:endParaRPr lang="en-US" altLang="en-US" sz="2800">
              <a:ln>
                <a:noFill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3" name="Line 3">
            <a:extLst>
              <a:ext uri="{FF2B5EF4-FFF2-40B4-BE49-F238E27FC236}">
                <a16:creationId xmlns:a16="http://schemas.microsoft.com/office/drawing/2014/main" id="{DFBB14BF-2AD3-BA47-AE1A-A1C152A1A78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1676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9091F7F-2AFB-0E48-AA16-0444695A62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8458200" cy="1295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vi-V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r>
              <a:rPr lang="en-US" altLang="en-US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vi-V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giờ ô tô đi </a:t>
            </a:r>
            <a:r>
              <a:rPr lang="en-US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42,6 km</a:t>
            </a:r>
            <a:br>
              <a:rPr lang="vi-V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4 giờ ô tô đi :    ? km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89B859-09D6-0D47-AC5D-7D7AC4113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514600"/>
            <a:ext cx="845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br>
              <a:rPr lang="vi-VN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 :</a:t>
            </a:r>
            <a:br>
              <a:rPr lang="vi-VN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4 giờ ô tô đi được số ki- lô - mét là :</a:t>
            </a:r>
            <a:br>
              <a:rPr lang="vi-VN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42,6 x 4 = 170,4 ( km )</a:t>
            </a:r>
            <a:br>
              <a:rPr lang="vi-VN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 : 170,4 km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Google Shape;445;p17">
            <a:extLst>
              <a:ext uri="{FF2B5EF4-FFF2-40B4-BE49-F238E27FC236}">
                <a16:creationId xmlns:a16="http://schemas.microsoft.com/office/drawing/2014/main" id="{090EC326-E494-1B48-8634-2D43F2E49E5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1524000" y="1524000"/>
            <a:ext cx="914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6" name="Google Shape;446;p17">
            <a:extLst>
              <a:ext uri="{FF2B5EF4-FFF2-40B4-BE49-F238E27FC236}">
                <a16:creationId xmlns:a16="http://schemas.microsoft.com/office/drawing/2014/main" id="{DD5D2E27-81E4-9A43-9B54-29688AE9E8CB}"/>
              </a:ext>
            </a:extLst>
          </p:cNvPr>
          <p:cNvSpPr/>
          <p:nvPr/>
        </p:nvSpPr>
        <p:spPr>
          <a:xfrm>
            <a:off x="2798189" y="1640682"/>
            <a:ext cx="6595622" cy="677082"/>
          </a:xfrm>
          <a:prstGeom prst="rect">
            <a:avLst/>
          </a:prstGeom>
          <a:noFill/>
          <a:ln>
            <a:noFill/>
          </a:ln>
        </p:spPr>
        <p:txBody>
          <a:bodyPr spcFirstLastPara="1" lIns="60950" tIns="30467" rIns="60950" bIns="30467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defRPr/>
            </a:pPr>
            <a:r>
              <a:rPr lang="en-US" sz="4000" b="1" dirty="0">
                <a:solidFill>
                  <a:srgbClr val="FFFFFF"/>
                </a:solidFill>
                <a:highlight>
                  <a:srgbClr val="800080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CHÀO TẠM BIỆT CÁC EM </a:t>
            </a:r>
            <a:endParaRPr sz="122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5893E-A6F4-034A-A8B6-7D56C0ECB16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905000" y="1143001"/>
            <a:ext cx="8001000" cy="12191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marL="0" indent="0" algn="ctr"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498F6-0715-CC4D-82F7-5D7ED204D1C8}"/>
              </a:ext>
            </a:extLst>
          </p:cNvPr>
          <p:cNvSpPr>
            <a:spLocks noGrp="1" noChangeArrowheads="1"/>
          </p:cNvSpPr>
          <p:nvPr>
            <p:ph sz="quarter" idx="2"/>
          </p:nvPr>
        </p:nvSpPr>
        <p:spPr>
          <a:xfrm>
            <a:off x="1295400" y="2667000"/>
            <a:ext cx="9144000" cy="1638300"/>
          </a:xfrm>
        </p:spPr>
        <p:txBody>
          <a:bodyPr rtlCol="0">
            <a:noAutofit/>
          </a:bodyPr>
          <a:lstStyle/>
          <a:p>
            <a:pPr marL="0" indent="0" algn="just" fontAlgn="auto">
              <a:buNone/>
              <a:defRPr/>
            </a:pP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altLang="en-US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buFontTx/>
              <a:buAutoNum type="arabicPeriod"/>
              <a:defRPr/>
            </a:pPr>
            <a:endParaRPr lang="en-US" altLang="en-US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buNone/>
              <a:defRPr/>
            </a:pP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altLang="en-US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49C53C66-D628-2443-BDAE-185DA4B0D0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>
              <a:latin typeface="Calibri Light" panose="020F0302020204030204" pitchFamily="34" charset="0"/>
            </a:endParaRP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CB0353FF-7A3F-F944-A393-10C7976F4E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8E568A6-8892-354C-B458-B868854BD63D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383CC0-6634-524C-87D6-107A534AE306}"/>
              </a:ext>
            </a:extLst>
          </p:cNvPr>
          <p:cNvSpPr/>
          <p:nvPr/>
        </p:nvSpPr>
        <p:spPr>
          <a:xfrm>
            <a:off x="2080659" y="1270264"/>
            <a:ext cx="4461113" cy="1652816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6" name="图片 17">
            <a:extLst>
              <a:ext uri="{FF2B5EF4-FFF2-40B4-BE49-F238E27FC236}">
                <a16:creationId xmlns:a16="http://schemas.microsoft.com/office/drawing/2014/main" id="{A9DBF6C9-1D05-C844-A945-A7312DF3D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" r="2"/>
          <a:stretch>
            <a:fillRect/>
          </a:stretch>
        </p:blipFill>
        <p:spPr bwMode="auto">
          <a:xfrm>
            <a:off x="5260976" y="2686050"/>
            <a:ext cx="54070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60043A1-065B-FD48-B8A7-4C1DE20948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9788" y="571500"/>
            <a:ext cx="7924800" cy="1143000"/>
          </a:xfrm>
        </p:spPr>
        <p:txBody>
          <a:bodyPr rtlCol="0">
            <a:normAutofit fontScale="9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vi-VN" altLang="en-US" sz="28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Ví</a:t>
            </a:r>
            <a:r>
              <a:rPr lang="vi-VN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dụ</a:t>
            </a:r>
            <a:r>
              <a:rPr lang="vi-VN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1: </a:t>
            </a:r>
            <a:r>
              <a:rPr lang="vi-VN" altLang="en-US" sz="28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Hình</a:t>
            </a:r>
            <a:r>
              <a:rPr lang="vi-VN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tam </a:t>
            </a:r>
            <a:r>
              <a:rPr lang="vi-VN" altLang="en-US" sz="28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giác</a:t>
            </a:r>
            <a:r>
              <a:rPr lang="vi-VN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ABC </a:t>
            </a:r>
            <a:r>
              <a:rPr lang="vi-VN" altLang="en-US" sz="28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có</a:t>
            </a:r>
            <a:r>
              <a:rPr lang="vi-VN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ba </a:t>
            </a:r>
            <a:r>
              <a:rPr lang="vi-VN" altLang="en-US" sz="28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cạnh</a:t>
            </a:r>
            <a:r>
              <a:rPr lang="vi-VN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dài</a:t>
            </a:r>
            <a:r>
              <a:rPr lang="vi-VN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bằng</a:t>
            </a:r>
            <a:r>
              <a:rPr lang="vi-VN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nhau, </a:t>
            </a:r>
            <a:r>
              <a:rPr lang="vi-VN" altLang="en-US" sz="28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mỗi</a:t>
            </a:r>
            <a:r>
              <a:rPr lang="vi-VN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cạnh</a:t>
            </a:r>
            <a:r>
              <a:rPr lang="vi-VN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dài</a:t>
            </a:r>
            <a:r>
              <a:rPr lang="vi-VN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1,2 m. </a:t>
            </a:r>
            <a:r>
              <a:rPr lang="vi-VN" altLang="en-US" sz="28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Hỏi</a:t>
            </a:r>
            <a:r>
              <a:rPr lang="vi-VN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chu vi </a:t>
            </a:r>
            <a:r>
              <a:rPr lang="vi-VN" altLang="en-US" sz="28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của</a:t>
            </a:r>
            <a:r>
              <a:rPr lang="vi-VN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hình</a:t>
            </a:r>
            <a:r>
              <a:rPr lang="vi-VN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tam </a:t>
            </a:r>
            <a:r>
              <a:rPr lang="vi-VN" altLang="en-US" sz="28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giác</a:t>
            </a:r>
            <a:r>
              <a:rPr lang="vi-VN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đó</a:t>
            </a:r>
            <a:r>
              <a:rPr lang="vi-VN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bằng</a:t>
            </a:r>
            <a:r>
              <a:rPr lang="vi-VN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bao nhiêu </a:t>
            </a:r>
            <a:r>
              <a:rPr lang="vi-VN" altLang="en-US" sz="2800" b="1" dirty="0" err="1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mét</a:t>
            </a:r>
            <a:r>
              <a:rPr lang="vi-VN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?</a:t>
            </a:r>
            <a:endParaRPr lang="en-US" altLang="en-US" sz="24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7434" name="Object 26">
            <a:extLst>
              <a:ext uri="{FF2B5EF4-FFF2-40B4-BE49-F238E27FC236}">
                <a16:creationId xmlns:a16="http://schemas.microsoft.com/office/drawing/2014/main" id="{2C985CF3-0680-E340-B4E0-91FA5DD97F9B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57124749"/>
              </p:ext>
            </p:extLst>
          </p:nvPr>
        </p:nvGraphicFramePr>
        <p:xfrm>
          <a:off x="4572000" y="3276600"/>
          <a:ext cx="5334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Equation" r:id="rId3" imgW="7315200" imgH="4686300" progId="Equation.3">
                  <p:embed/>
                </p:oleObj>
              </mc:Choice>
              <mc:Fallback>
                <p:oleObj name="Equation" r:id="rId3" imgW="7315200" imgH="4686300" progId="Equation.3">
                  <p:embed/>
                  <p:pic>
                    <p:nvPicPr>
                      <p:cNvPr id="0" name="Object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76600"/>
                        <a:ext cx="533400" cy="341313"/>
                      </a:xfrm>
                      <a:prstGeom prst="rect">
                        <a:avLst/>
                      </a:prstGeom>
                      <a:solidFill>
                        <a:srgbClr val="A0FEF5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7" name="Object 29">
            <a:extLst>
              <a:ext uri="{FF2B5EF4-FFF2-40B4-BE49-F238E27FC236}">
                <a16:creationId xmlns:a16="http://schemas.microsoft.com/office/drawing/2014/main" id="{57D3D939-1CC3-904D-AB32-0EC3E639B0F6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539600594"/>
              </p:ext>
            </p:extLst>
          </p:nvPr>
        </p:nvGraphicFramePr>
        <p:xfrm>
          <a:off x="7010400" y="3429000"/>
          <a:ext cx="54451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Equation" r:id="rId5" imgW="7315200" imgH="4686300" progId="Equation.3">
                  <p:embed/>
                </p:oleObj>
              </mc:Choice>
              <mc:Fallback>
                <p:oleObj name="Equation" r:id="rId5" imgW="7315200" imgH="4686300" progId="Equation.3">
                  <p:embed/>
                  <p:pic>
                    <p:nvPicPr>
                      <p:cNvPr id="0" name="Object 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429000"/>
                        <a:ext cx="544513" cy="349250"/>
                      </a:xfrm>
                      <a:prstGeom prst="rect">
                        <a:avLst/>
                      </a:prstGeom>
                      <a:solidFill>
                        <a:srgbClr val="A0FEF5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8" name="Object 40">
            <a:extLst>
              <a:ext uri="{FF2B5EF4-FFF2-40B4-BE49-F238E27FC236}">
                <a16:creationId xmlns:a16="http://schemas.microsoft.com/office/drawing/2014/main" id="{9CFB37D1-9BE6-5949-BBBA-4FA3E420B8CB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852023188"/>
              </p:ext>
            </p:extLst>
          </p:nvPr>
        </p:nvGraphicFramePr>
        <p:xfrm>
          <a:off x="5715000" y="4572000"/>
          <a:ext cx="5334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Equation" r:id="rId7" imgW="7315200" imgH="4686300" progId="Equation.3">
                  <p:embed/>
                </p:oleObj>
              </mc:Choice>
              <mc:Fallback>
                <p:oleObj name="Equation" r:id="rId7" imgW="7315200" imgH="4686300" progId="Equation.3">
                  <p:embed/>
                  <p:pic>
                    <p:nvPicPr>
                      <p:cNvPr id="0" name="Object 4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572000"/>
                        <a:ext cx="533400" cy="341313"/>
                      </a:xfrm>
                      <a:prstGeom prst="rect">
                        <a:avLst/>
                      </a:prstGeom>
                      <a:solidFill>
                        <a:srgbClr val="A0FEF5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Line 4">
            <a:extLst>
              <a:ext uri="{FF2B5EF4-FFF2-40B4-BE49-F238E27FC236}">
                <a16:creationId xmlns:a16="http://schemas.microsoft.com/office/drawing/2014/main" id="{942B20C5-EEBE-0F41-8129-3DB9FBA91C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2362200"/>
            <a:ext cx="1143000" cy="2057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583" name="Line 5">
            <a:extLst>
              <a:ext uri="{FF2B5EF4-FFF2-40B4-BE49-F238E27FC236}">
                <a16:creationId xmlns:a16="http://schemas.microsoft.com/office/drawing/2014/main" id="{E84EE608-1F78-D048-A547-C80E1060DA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584" name="Line 7">
            <a:extLst>
              <a:ext uri="{FF2B5EF4-FFF2-40B4-BE49-F238E27FC236}">
                <a16:creationId xmlns:a16="http://schemas.microsoft.com/office/drawing/2014/main" id="{B3D142B4-EF08-6D43-96EF-964786822E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419600"/>
            <a:ext cx="2667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585" name="Line 9">
            <a:extLst>
              <a:ext uri="{FF2B5EF4-FFF2-40B4-BE49-F238E27FC236}">
                <a16:creationId xmlns:a16="http://schemas.microsoft.com/office/drawing/2014/main" id="{5D30CFBC-83C8-244E-9B68-A26E991A53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362200"/>
            <a:ext cx="1524000" cy="2057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18" name="Rectangle 10">
            <a:extLst>
              <a:ext uri="{FF2B5EF4-FFF2-40B4-BE49-F238E27FC236}">
                <a16:creationId xmlns:a16="http://schemas.microsoft.com/office/drawing/2014/main" id="{3B42BE85-C5EF-9646-B3A9-3D5A0431B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057400"/>
            <a:ext cx="762000" cy="3810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419" name="Rectangle 11">
            <a:extLst>
              <a:ext uri="{FF2B5EF4-FFF2-40B4-BE49-F238E27FC236}">
                <a16:creationId xmlns:a16="http://schemas.microsoft.com/office/drawing/2014/main" id="{99A11BD7-FEC6-7549-BDFF-2D462E214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1" y="4343401"/>
            <a:ext cx="447675" cy="40322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b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420" name="Rectangle 12">
            <a:extLst>
              <a:ext uri="{FF2B5EF4-FFF2-40B4-BE49-F238E27FC236}">
                <a16:creationId xmlns:a16="http://schemas.microsoft.com/office/drawing/2014/main" id="{8A518C4F-C866-EB45-817F-2F2AB102F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1" y="4267201"/>
            <a:ext cx="460375" cy="46037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  <p:bldP spid="17419" grpId="0"/>
      <p:bldP spid="174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7" name="Object 11">
            <a:extLst>
              <a:ext uri="{FF2B5EF4-FFF2-40B4-BE49-F238E27FC236}">
                <a16:creationId xmlns:a16="http://schemas.microsoft.com/office/drawing/2014/main" id="{0AC92E23-14ED-9346-AE3C-61C58EE4CE2B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263775" y="3557588"/>
          <a:ext cx="7731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Equation" r:id="rId3" imgW="7315200" imgH="4686300" progId="Equation.3">
                  <p:embed/>
                </p:oleObj>
              </mc:Choice>
              <mc:Fallback>
                <p:oleObj name="Equation" r:id="rId3" imgW="7315200" imgH="4686300" progId="Equation.3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775" y="3557588"/>
                        <a:ext cx="773113" cy="495300"/>
                      </a:xfrm>
                      <a:prstGeom prst="rect">
                        <a:avLst/>
                      </a:prstGeom>
                      <a:solidFill>
                        <a:srgbClr val="A0FEF5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13">
            <a:extLst>
              <a:ext uri="{FF2B5EF4-FFF2-40B4-BE49-F238E27FC236}">
                <a16:creationId xmlns:a16="http://schemas.microsoft.com/office/drawing/2014/main" id="{6305E246-746A-3649-B602-8D632ABE2766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02175" y="3481388"/>
          <a:ext cx="83502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Equation" r:id="rId5" imgW="7315200" imgH="4686300" progId="Equation.3">
                  <p:embed/>
                </p:oleObj>
              </mc:Choice>
              <mc:Fallback>
                <p:oleObj name="Equation" r:id="rId5" imgW="7315200" imgH="4686300" progId="Equation.3">
                  <p:embed/>
                  <p:pic>
                    <p:nvPicPr>
                      <p:cNvPr id="0" name="Object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175" y="3481388"/>
                        <a:ext cx="835025" cy="534987"/>
                      </a:xfrm>
                      <a:prstGeom prst="rect">
                        <a:avLst/>
                      </a:prstGeom>
                      <a:solidFill>
                        <a:srgbClr val="A0FEF5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7" name="Object 21">
            <a:extLst>
              <a:ext uri="{FF2B5EF4-FFF2-40B4-BE49-F238E27FC236}">
                <a16:creationId xmlns:a16="http://schemas.microsoft.com/office/drawing/2014/main" id="{4A43514A-AC06-E244-BD99-7B53AA6D436E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3482975" y="5005388"/>
          <a:ext cx="76041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Equation" r:id="rId7" imgW="7315200" imgH="4686300" progId="Equation.3">
                  <p:embed/>
                </p:oleObj>
              </mc:Choice>
              <mc:Fallback>
                <p:oleObj name="Equation" r:id="rId7" imgW="7315200" imgH="4686300" progId="Equation.3">
                  <p:embed/>
                  <p:pic>
                    <p:nvPicPr>
                      <p:cNvPr id="0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75" y="5005388"/>
                        <a:ext cx="760413" cy="487362"/>
                      </a:xfrm>
                      <a:prstGeom prst="rect">
                        <a:avLst/>
                      </a:prstGeom>
                      <a:solidFill>
                        <a:srgbClr val="A0FEF5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Line 5">
            <a:extLst>
              <a:ext uri="{FF2B5EF4-FFF2-40B4-BE49-F238E27FC236}">
                <a16:creationId xmlns:a16="http://schemas.microsoft.com/office/drawing/2014/main" id="{142C8CCD-0E6C-DF41-86A5-3B4244A347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7775" y="2871788"/>
            <a:ext cx="1524000" cy="2057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000"/>
          </a:p>
        </p:txBody>
      </p:sp>
      <p:sp>
        <p:nvSpPr>
          <p:cNvPr id="25606" name="Line 6">
            <a:extLst>
              <a:ext uri="{FF2B5EF4-FFF2-40B4-BE49-F238E27FC236}">
                <a16:creationId xmlns:a16="http://schemas.microsoft.com/office/drawing/2014/main" id="{A6D90BBA-0D48-2B4F-A07F-3404709DAD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4775" y="4929188"/>
            <a:ext cx="2667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000"/>
          </a:p>
        </p:txBody>
      </p:sp>
      <p:sp>
        <p:nvSpPr>
          <p:cNvPr id="25607" name="Line 7">
            <a:extLst>
              <a:ext uri="{FF2B5EF4-FFF2-40B4-BE49-F238E27FC236}">
                <a16:creationId xmlns:a16="http://schemas.microsoft.com/office/drawing/2014/main" id="{FAFEC0DC-EBA2-2B4A-9FA1-52DB1E2541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44775" y="2871788"/>
            <a:ext cx="1143000" cy="2057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000"/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id="{BDB482A8-7F7A-2B48-A8E2-926BB1601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775" y="2566988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465" name="Rectangle 9">
            <a:extLst>
              <a:ext uri="{FF2B5EF4-FFF2-40B4-BE49-F238E27FC236}">
                <a16:creationId xmlns:a16="http://schemas.microsoft.com/office/drawing/2014/main" id="{B652DD7C-6A56-E84D-B4D5-6914EDC22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1" y="4852989"/>
            <a:ext cx="4476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466" name="Rectangle 10">
            <a:extLst>
              <a:ext uri="{FF2B5EF4-FFF2-40B4-BE49-F238E27FC236}">
                <a16:creationId xmlns:a16="http://schemas.microsoft.com/office/drawing/2014/main" id="{C92CAABB-E3B8-EA49-9A14-49A7553B0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6" y="4849814"/>
            <a:ext cx="460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9479" name="Rectangle 23">
            <a:extLst>
              <a:ext uri="{FF2B5EF4-FFF2-40B4-BE49-F238E27FC236}">
                <a16:creationId xmlns:a16="http://schemas.microsoft.com/office/drawing/2014/main" id="{A24CACF2-A492-A142-864A-31F068FC7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6" y="1143001"/>
            <a:ext cx="8060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phải thực hiện phép nhân  :  1,2  x 3 =     ?     (m)</a:t>
            </a:r>
          </a:p>
        </p:txBody>
      </p:sp>
      <p:sp>
        <p:nvSpPr>
          <p:cNvPr id="19480" name="Rectangle 24">
            <a:extLst>
              <a:ext uri="{FF2B5EF4-FFF2-40B4-BE49-F238E27FC236}">
                <a16:creationId xmlns:a16="http://schemas.microsoft.com/office/drawing/2014/main" id="{A52CB754-C0C0-FF4C-9E06-F0819F26B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413" y="2517776"/>
            <a:ext cx="42442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Ta có :  1,2 m =  12 dm </a:t>
            </a:r>
          </a:p>
        </p:txBody>
      </p:sp>
      <p:sp>
        <p:nvSpPr>
          <p:cNvPr id="19483" name="Rectangle 27">
            <a:extLst>
              <a:ext uri="{FF2B5EF4-FFF2-40B4-BE49-F238E27FC236}">
                <a16:creationId xmlns:a16="http://schemas.microsoft.com/office/drawing/2014/main" id="{D5C5F868-F585-E940-9FE8-324C412E3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13" y="3081339"/>
            <a:ext cx="4953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eaLnBrk="1" hangingPunct="1"/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</a:t>
            </a:r>
          </a:p>
          <a:p>
            <a:pPr eaLnBrk="1" hangingPunct="1"/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36  (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= 3,6m</a:t>
            </a:r>
          </a:p>
        </p:txBody>
      </p:sp>
      <p:sp>
        <p:nvSpPr>
          <p:cNvPr id="19484" name="Line 28">
            <a:extLst>
              <a:ext uri="{FF2B5EF4-FFF2-40B4-BE49-F238E27FC236}">
                <a16:creationId xmlns:a16="http://schemas.microsoft.com/office/drawing/2014/main" id="{75592CDC-C702-B545-BDCA-5ADBA411149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41910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2000"/>
          </a:p>
        </p:txBody>
      </p:sp>
      <p:sp>
        <p:nvSpPr>
          <p:cNvPr id="19491" name="Rectangle 35">
            <a:extLst>
              <a:ext uri="{FF2B5EF4-FFF2-40B4-BE49-F238E27FC236}">
                <a16:creationId xmlns:a16="http://schemas.microsoft.com/office/drawing/2014/main" id="{CF2B32FD-2121-A743-84FC-BB6AED756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2613" y="3508375"/>
            <a:ext cx="304800" cy="304800"/>
          </a:xfrm>
          <a:prstGeom prst="rect">
            <a:avLst/>
          </a:prstGeom>
          <a:solidFill>
            <a:srgbClr val="A0FEF5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9493" name="Rectangle 37">
            <a:extLst>
              <a:ext uri="{FF2B5EF4-FFF2-40B4-BE49-F238E27FC236}">
                <a16:creationId xmlns:a16="http://schemas.microsoft.com/office/drawing/2014/main" id="{53C12767-14BF-D146-B345-C5F2D4475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3213" y="6861175"/>
            <a:ext cx="838200" cy="4572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787 L -0.025 -0.8222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3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  <p:bldP spid="19465" grpId="0"/>
      <p:bldP spid="19466" grpId="0"/>
      <p:bldP spid="19479" grpId="0"/>
      <p:bldP spid="19480" grpId="0"/>
      <p:bldP spid="19483" grpId="0"/>
      <p:bldP spid="19491" grpId="0" animBg="1"/>
      <p:bldP spid="194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486DA28-6BDE-814E-B1DF-AB5644CC0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726" y="3543301"/>
            <a:ext cx="4208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vi-VN" altLang="en-US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Đánh dấu phẩy ở tích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DB964D1-B9B4-CD4D-B0B1-8691A53A6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3771900"/>
            <a:ext cx="5378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US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*Phần thập phân của số 1,2 có 1 chữ số , 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CFA71085-ABD3-6749-8EFA-F2F0E93FA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1" y="4381501"/>
            <a:ext cx="537527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*Ta dùng dấu phẩy tách ra ở tích 1 chữ số </a:t>
            </a:r>
          </a:p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kể từ  phải sang trái</a:t>
            </a:r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9EDB3F37-AB4F-1C45-92FA-A366879BD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0388" y="2524126"/>
            <a:ext cx="7493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488" name="Rectangle 8">
            <a:extLst>
              <a:ext uri="{FF2B5EF4-FFF2-40B4-BE49-F238E27FC236}">
                <a16:creationId xmlns:a16="http://schemas.microsoft.com/office/drawing/2014/main" id="{CBC33EF8-55DD-9148-BD6D-9E5E08208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413126"/>
            <a:ext cx="7493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489" name="Rectangle 9">
            <a:extLst>
              <a:ext uri="{FF2B5EF4-FFF2-40B4-BE49-F238E27FC236}">
                <a16:creationId xmlns:a16="http://schemas.microsoft.com/office/drawing/2014/main" id="{2B1CF6D6-C802-9E47-A67A-4F3ED23BC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3381376"/>
            <a:ext cx="7493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0490" name="Rectangle 10">
            <a:extLst>
              <a:ext uri="{FF2B5EF4-FFF2-40B4-BE49-F238E27FC236}">
                <a16:creationId xmlns:a16="http://schemas.microsoft.com/office/drawing/2014/main" id="{4A33A0B5-2926-A54D-9A29-9C2D2664D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26" y="2506664"/>
            <a:ext cx="4032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0493" name="Line 13">
            <a:extLst>
              <a:ext uri="{FF2B5EF4-FFF2-40B4-BE49-F238E27FC236}">
                <a16:creationId xmlns:a16="http://schemas.microsoft.com/office/drawing/2014/main" id="{BCA014BF-6BC6-1B4E-A528-7C77C8DFAF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9939" y="2532063"/>
            <a:ext cx="4032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495" name="Rectangle 15">
            <a:extLst>
              <a:ext uri="{FF2B5EF4-FFF2-40B4-BE49-F238E27FC236}">
                <a16:creationId xmlns:a16="http://schemas.microsoft.com/office/drawing/2014/main" id="{B0DEB990-FAEE-EA42-9080-354C7CDD9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825" y="1873250"/>
            <a:ext cx="16700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</a:t>
            </a:r>
          </a:p>
        </p:txBody>
      </p:sp>
      <p:sp>
        <p:nvSpPr>
          <p:cNvPr id="20496" name="Rectangle 16">
            <a:extLst>
              <a:ext uri="{FF2B5EF4-FFF2-40B4-BE49-F238E27FC236}">
                <a16:creationId xmlns:a16="http://schemas.microsoft.com/office/drawing/2014/main" id="{60B0D907-D82A-F747-8897-0CDC87DAE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7164" y="3136900"/>
            <a:ext cx="10382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4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0497" name="Line 17">
            <a:extLst>
              <a:ext uri="{FF2B5EF4-FFF2-40B4-BE49-F238E27FC236}">
                <a16:creationId xmlns:a16="http://schemas.microsoft.com/office/drawing/2014/main" id="{35149A48-4487-EE45-AF40-63FF67CD24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0014" y="3371850"/>
            <a:ext cx="10937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498" name="Text Box 18">
            <a:extLst>
              <a:ext uri="{FF2B5EF4-FFF2-40B4-BE49-F238E27FC236}">
                <a16:creationId xmlns:a16="http://schemas.microsoft.com/office/drawing/2014/main" id="{89E0CCA9-B97A-3942-BB34-868461BA2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85801"/>
            <a:ext cx="586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thường ta đặt tính rồi làm như sau :</a:t>
            </a:r>
          </a:p>
        </p:txBody>
      </p:sp>
      <p:sp>
        <p:nvSpPr>
          <p:cNvPr id="26638" name="Text Box 19">
            <a:extLst>
              <a:ext uri="{FF2B5EF4-FFF2-40B4-BE49-F238E27FC236}">
                <a16:creationId xmlns:a16="http://schemas.microsoft.com/office/drawing/2014/main" id="{6C3AA089-42EE-BC42-8E50-FA7DE7132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25" y="2476501"/>
            <a:ext cx="563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0" name="Text Box 20">
            <a:extLst>
              <a:ext uri="{FF2B5EF4-FFF2-40B4-BE49-F238E27FC236}">
                <a16:creationId xmlns:a16="http://schemas.microsoft.com/office/drawing/2014/main" id="{B01878FD-AD9B-4E4E-80EE-C8ED98CAF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2171700"/>
            <a:ext cx="525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vi-VN" altLang="en-US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 :</a:t>
            </a:r>
          </a:p>
          <a:p>
            <a:pPr eaLnBrk="1" hangingPunct="1"/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*Thực hiện phép nhân như nhân các số tự nhiên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255 L -0.00069 0.2120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4" grpId="0"/>
      <p:bldP spid="20487" grpId="0"/>
      <p:bldP spid="20488" grpId="0"/>
      <p:bldP spid="20489" grpId="0"/>
      <p:bldP spid="20490" grpId="0"/>
      <p:bldP spid="20495" grpId="0"/>
      <p:bldP spid="20496" grpId="0"/>
      <p:bldP spid="20498" grpId="0"/>
      <p:bldP spid="205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C0E7FF9-2ADD-AF4F-AFB0-8F5ABBB44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2 cách làm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39FF938-7D7E-BF44-B405-77EF59109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901" y="1223963"/>
            <a:ext cx="3744913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de-DE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 :</a:t>
            </a:r>
            <a:r>
              <a:rPr lang="de-DE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1,2 m = 12 dm</a:t>
            </a:r>
          </a:p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12</a:t>
            </a:r>
          </a:p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x</a:t>
            </a:r>
          </a:p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</a:t>
            </a:r>
          </a:p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36 dm = 3,6m</a:t>
            </a:r>
          </a:p>
          <a:p>
            <a:pPr eaLnBrk="1" hangingPunct="1"/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F04649B1-E5F1-6046-8FDB-3A541CDE9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219201"/>
            <a:ext cx="2592388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 :           </a:t>
            </a:r>
          </a:p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1,2    ( m)</a:t>
            </a:r>
          </a:p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x </a:t>
            </a:r>
          </a:p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3</a:t>
            </a:r>
          </a:p>
          <a:p>
            <a:pPr eaLnBrk="1" hangingPunct="1"/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3,6    ( m)</a:t>
            </a:r>
          </a:p>
          <a:p>
            <a:pPr eaLnBrk="1" hangingPunct="1"/>
            <a:endParaRPr lang="en-US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Line 5">
            <a:extLst>
              <a:ext uri="{FF2B5EF4-FFF2-40B4-BE49-F238E27FC236}">
                <a16:creationId xmlns:a16="http://schemas.microsoft.com/office/drawing/2014/main" id="{D583BDDF-9C54-9C40-8F9D-4A26D70BE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1296989"/>
            <a:ext cx="0" cy="17859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CC86ACD3-BECA-7F41-B9EE-0A085FD23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688" y="3395664"/>
            <a:ext cx="1612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400" i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nhau </a:t>
            </a:r>
            <a:r>
              <a:rPr lang="en-US" alt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8DA14441-A3A3-5B4D-9E1B-3FB3DED7F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9" y="3314701"/>
            <a:ext cx="3629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và tính</a:t>
            </a:r>
          </a:p>
        </p:txBody>
      </p:sp>
      <p:sp>
        <p:nvSpPr>
          <p:cNvPr id="27656" name="Rectangle 8">
            <a:extLst>
              <a:ext uri="{FF2B5EF4-FFF2-40B4-BE49-F238E27FC236}">
                <a16:creationId xmlns:a16="http://schemas.microsoft.com/office/drawing/2014/main" id="{D788029B-3C7A-A645-B38E-9F24B4D66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688" y="4076701"/>
            <a:ext cx="16129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400" i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i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 :</a:t>
            </a:r>
          </a:p>
        </p:txBody>
      </p:sp>
      <p:sp>
        <p:nvSpPr>
          <p:cNvPr id="35849" name="Rectangle 9">
            <a:extLst>
              <a:ext uri="{FF2B5EF4-FFF2-40B4-BE49-F238E27FC236}">
                <a16:creationId xmlns:a16="http://schemas.microsoft.com/office/drawing/2014/main" id="{AC9D36A4-58EF-C24B-BEE8-84E7D2CEF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488" y="4762500"/>
            <a:ext cx="85344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Cách 2 :  Phải đánh dấu phẩy ở tích</a:t>
            </a:r>
          </a:p>
        </p:txBody>
      </p:sp>
      <p:sp>
        <p:nvSpPr>
          <p:cNvPr id="35850" name="Rectangle 10">
            <a:extLst>
              <a:ext uri="{FF2B5EF4-FFF2-40B4-BE49-F238E27FC236}">
                <a16:creationId xmlns:a16="http://schemas.microsoft.com/office/drawing/2014/main" id="{21B6BF72-815C-434A-8067-5FBF85C08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964" y="4991100"/>
            <a:ext cx="6929437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Đếm : ở phần thừa số thập phân có bao nhiêu chữ số</a:t>
            </a:r>
          </a:p>
          <a:p>
            <a:pPr eaLnBrk="1" hangingPunct="1"/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Tách : ở tích bấy nhiêu chữ số ( theo thứ tự từ phải sang trái)</a:t>
            </a:r>
          </a:p>
        </p:txBody>
      </p:sp>
      <p:sp>
        <p:nvSpPr>
          <p:cNvPr id="35852" name="Rectangle 12">
            <a:extLst>
              <a:ext uri="{FF2B5EF4-FFF2-40B4-BE49-F238E27FC236}">
                <a16:creationId xmlns:a16="http://schemas.microsoft.com/office/drawing/2014/main" id="{5B31F8B7-4D06-4747-A2C5-90767285E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488" y="4610101"/>
            <a:ext cx="8534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Cách 1 : Phải đổi đơn vị .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0" name="Line 13">
            <a:extLst>
              <a:ext uri="{FF2B5EF4-FFF2-40B4-BE49-F238E27FC236}">
                <a16:creationId xmlns:a16="http://schemas.microsoft.com/office/drawing/2014/main" id="{FED67E30-5E7A-4848-99A1-8B2D1324F4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6088" y="2473325"/>
            <a:ext cx="762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661" name="Line 14">
            <a:extLst>
              <a:ext uri="{FF2B5EF4-FFF2-40B4-BE49-F238E27FC236}">
                <a16:creationId xmlns:a16="http://schemas.microsoft.com/office/drawing/2014/main" id="{C54B81AC-9D6B-E64C-B226-C9129A4752B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1888" y="2476500"/>
            <a:ext cx="609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49" grpId="0"/>
      <p:bldP spid="35850" grpId="0"/>
      <p:bldP spid="358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6914797-94E0-2745-A7B3-FFE40E470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685801"/>
            <a:ext cx="4495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s-ES" alt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2 :      0,46  x 12 = ?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313AE13-6E1E-8848-A18E-E2643326F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0" y="1397001"/>
            <a:ext cx="167005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1CFDE582-311C-F94A-BCDA-B1EED03AC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5388" y="2120901"/>
            <a:ext cx="12684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0,46</a:t>
            </a: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8A8130D1-10DA-5F47-8591-C6E7195AF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389" y="2836864"/>
            <a:ext cx="4032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8920" name="Rectangle 8">
            <a:extLst>
              <a:ext uri="{FF2B5EF4-FFF2-40B4-BE49-F238E27FC236}">
                <a16:creationId xmlns:a16="http://schemas.microsoft.com/office/drawing/2014/main" id="{81D5FFC5-5F94-9044-813D-37DB78089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4" y="2779713"/>
            <a:ext cx="288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921" name="Rectangle 9">
            <a:extLst>
              <a:ext uri="{FF2B5EF4-FFF2-40B4-BE49-F238E27FC236}">
                <a16:creationId xmlns:a16="http://schemas.microsoft.com/office/drawing/2014/main" id="{5665FED6-28F4-F849-BB65-96BBF5380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364" y="2779713"/>
            <a:ext cx="403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922" name="Line 10">
            <a:extLst>
              <a:ext uri="{FF2B5EF4-FFF2-40B4-BE49-F238E27FC236}">
                <a16:creationId xmlns:a16="http://schemas.microsoft.com/office/drawing/2014/main" id="{71BC9197-BD7B-4449-BAB9-27188472885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3354388"/>
            <a:ext cx="15557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8923" name="Rectangle 11">
            <a:extLst>
              <a:ext uri="{FF2B5EF4-FFF2-40B4-BE49-F238E27FC236}">
                <a16:creationId xmlns:a16="http://schemas.microsoft.com/office/drawing/2014/main" id="{2751B8D2-25B6-0245-92D3-1E8D0527D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388" y="3492501"/>
            <a:ext cx="863600" cy="576263"/>
          </a:xfrm>
          <a:prstGeom prst="rect">
            <a:avLst/>
          </a:prstGeom>
          <a:solidFill>
            <a:srgbClr val="A0FE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</a:p>
        </p:txBody>
      </p:sp>
      <p:sp>
        <p:nvSpPr>
          <p:cNvPr id="38924" name="Rectangle 12">
            <a:extLst>
              <a:ext uri="{FF2B5EF4-FFF2-40B4-BE49-F238E27FC236}">
                <a16:creationId xmlns:a16="http://schemas.microsoft.com/office/drawing/2014/main" id="{E527C99B-A1E1-D749-B38D-9E7DC5FCB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188" y="4178301"/>
            <a:ext cx="990600" cy="519113"/>
          </a:xfrm>
          <a:prstGeom prst="rect">
            <a:avLst/>
          </a:prstGeom>
          <a:solidFill>
            <a:srgbClr val="A0FE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4 6</a:t>
            </a:r>
          </a:p>
        </p:txBody>
      </p:sp>
      <p:sp>
        <p:nvSpPr>
          <p:cNvPr id="38925" name="Line 13">
            <a:extLst>
              <a:ext uri="{FF2B5EF4-FFF2-40B4-BE49-F238E27FC236}">
                <a16:creationId xmlns:a16="http://schemas.microsoft.com/office/drawing/2014/main" id="{09DD9D78-CE60-7240-9E2A-389C7A475CC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9650" y="4910138"/>
            <a:ext cx="15557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8926" name="Rectangle 14">
            <a:extLst>
              <a:ext uri="{FF2B5EF4-FFF2-40B4-BE49-F238E27FC236}">
                <a16:creationId xmlns:a16="http://schemas.microsoft.com/office/drawing/2014/main" id="{EF35BD2B-791E-F74C-9E77-1A17FADDB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814" y="5092701"/>
            <a:ext cx="1323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5, 52</a:t>
            </a:r>
          </a:p>
        </p:txBody>
      </p:sp>
      <p:sp>
        <p:nvSpPr>
          <p:cNvPr id="38927" name="Line 15">
            <a:extLst>
              <a:ext uri="{FF2B5EF4-FFF2-40B4-BE49-F238E27FC236}">
                <a16:creationId xmlns:a16="http://schemas.microsoft.com/office/drawing/2014/main" id="{D9F13ADC-CBF8-744F-9797-FA90EEE20C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7526" y="2663825"/>
            <a:ext cx="5429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8928" name="Rectangle 16">
            <a:extLst>
              <a:ext uri="{FF2B5EF4-FFF2-40B4-BE49-F238E27FC236}">
                <a16:creationId xmlns:a16="http://schemas.microsoft.com/office/drawing/2014/main" id="{FE117FCB-217B-5A49-8771-FA363EC4C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338" y="4979988"/>
            <a:ext cx="806450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endParaRPr lang="vi-VN" alt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9" name="Rectangle 17">
            <a:extLst>
              <a:ext uri="{FF2B5EF4-FFF2-40B4-BE49-F238E27FC236}">
                <a16:creationId xmlns:a16="http://schemas.microsoft.com/office/drawing/2014/main" id="{74E69DF0-A9F2-7B4F-BEA0-203FDFC46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526" y="2087563"/>
            <a:ext cx="62214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nhân như nhân các số tự nhiên</a:t>
            </a:r>
          </a:p>
        </p:txBody>
      </p:sp>
      <p:sp>
        <p:nvSpPr>
          <p:cNvPr id="38930" name="Rectangle 18">
            <a:extLst>
              <a:ext uri="{FF2B5EF4-FFF2-40B4-BE49-F238E27FC236}">
                <a16:creationId xmlns:a16="http://schemas.microsoft.com/office/drawing/2014/main" id="{700360B1-22CF-294C-BD19-C4BC90EB6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9539" y="3078164"/>
            <a:ext cx="59912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2 : Đánh dấu phẩy ở tích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31" name="Rectangle 19">
            <a:extLst>
              <a:ext uri="{FF2B5EF4-FFF2-40B4-BE49-F238E27FC236}">
                <a16:creationId xmlns:a16="http://schemas.microsoft.com/office/drawing/2014/main" id="{3C8BED8E-D39E-8542-8596-6E37C93E3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4" y="3535364"/>
            <a:ext cx="59912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Đếm : Phần thập phân của 0,46 có 2 chữ số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32" name="Rectangle 20">
            <a:extLst>
              <a:ext uri="{FF2B5EF4-FFF2-40B4-BE49-F238E27FC236}">
                <a16:creationId xmlns:a16="http://schemas.microsoft.com/office/drawing/2014/main" id="{0C2F65DA-FA78-794A-816C-EE1109ADE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5576" y="4068764"/>
            <a:ext cx="62785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Tách  : Ta dùng dấu phẩy tách ở tích ra 2 chữ số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kể từ trái sang phải</a:t>
            </a:r>
          </a:p>
          <a:p>
            <a:pPr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8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-0.00313 0.4280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6" grpId="0"/>
      <p:bldP spid="38916" grpId="1"/>
      <p:bldP spid="38917" grpId="0"/>
      <p:bldP spid="38917" grpId="1"/>
      <p:bldP spid="38917" grpId="2"/>
      <p:bldP spid="38920" grpId="0"/>
      <p:bldP spid="38920" grpId="1"/>
      <p:bldP spid="38921" grpId="0"/>
      <p:bldP spid="38921" grpId="1"/>
      <p:bldP spid="38921" grpId="2"/>
      <p:bldP spid="38923" grpId="0" animBg="1"/>
      <p:bldP spid="38923" grpId="1" animBg="1"/>
      <p:bldP spid="38924" grpId="0" animBg="1"/>
      <p:bldP spid="38928" grpId="0"/>
      <p:bldP spid="38929" grpId="0"/>
      <p:bldP spid="38930" grpId="0"/>
      <p:bldP spid="38931" grpId="0"/>
      <p:bldP spid="389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32ACEA8-BEA9-DA46-AABD-FB60AE71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826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vi-VN" alt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Muốn nhân một số thập phân với một số tự nhiên ta làm như thế nào?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52C1BBB9-0543-9D49-8312-B807899B2037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181100"/>
            <a:ext cx="1670050" cy="2705100"/>
            <a:chOff x="558" y="636"/>
            <a:chExt cx="1052" cy="1197"/>
          </a:xfrm>
        </p:grpSpPr>
        <p:sp>
          <p:nvSpPr>
            <p:cNvPr id="29706" name="Rectangle 4">
              <a:extLst>
                <a:ext uri="{FF2B5EF4-FFF2-40B4-BE49-F238E27FC236}">
                  <a16:creationId xmlns:a16="http://schemas.microsoft.com/office/drawing/2014/main" id="{23BB0D94-E7F0-CE46-8731-45E74D3EE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" y="636"/>
              <a:ext cx="1052" cy="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1,2</a:t>
              </a:r>
            </a:p>
            <a:p>
              <a:pPr algn="ctr" eaLnBrk="1" hangingPunct="1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3</a:t>
              </a:r>
            </a:p>
            <a:p>
              <a:pPr algn="ctr" eaLnBrk="1" hangingPunct="1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3,6</a:t>
              </a:r>
            </a:p>
          </p:txBody>
        </p:sp>
        <p:sp>
          <p:nvSpPr>
            <p:cNvPr id="29707" name="Line 5">
              <a:extLst>
                <a:ext uri="{FF2B5EF4-FFF2-40B4-BE49-F238E27FC236}">
                  <a16:creationId xmlns:a16="http://schemas.microsoft.com/office/drawing/2014/main" id="{79058147-62AB-F841-AE0F-B39C67460F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" y="1362"/>
              <a:ext cx="43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190033C3-9420-7547-B994-827A26ACD7E3}"/>
              </a:ext>
            </a:extLst>
          </p:cNvPr>
          <p:cNvGrpSpPr>
            <a:grpSpLocks/>
          </p:cNvGrpSpPr>
          <p:nvPr/>
        </p:nvGrpSpPr>
        <p:grpSpPr bwMode="auto">
          <a:xfrm>
            <a:off x="5715001" y="1752600"/>
            <a:ext cx="1958975" cy="2476500"/>
            <a:chOff x="3678" y="273"/>
            <a:chExt cx="1234" cy="1560"/>
          </a:xfrm>
        </p:grpSpPr>
        <p:sp>
          <p:nvSpPr>
            <p:cNvPr id="29703" name="Rectangle 7">
              <a:extLst>
                <a:ext uri="{FF2B5EF4-FFF2-40B4-BE49-F238E27FC236}">
                  <a16:creationId xmlns:a16="http://schemas.microsoft.com/office/drawing/2014/main" id="{79247A0A-1EFB-944D-A1CD-BFB39E772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8" y="273"/>
              <a:ext cx="1234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anose="02020404030301010803" pitchFamily="18" charset="0"/>
                </a:defRPr>
              </a:lvl9pPr>
            </a:lstStyle>
            <a:p>
              <a:pPr algn="ctr" eaLnBrk="1" hangingPunct="1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0,46</a:t>
              </a:r>
            </a:p>
            <a:p>
              <a:pPr algn="ctr" eaLnBrk="1" hangingPunct="1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12</a:t>
              </a:r>
            </a:p>
            <a:p>
              <a:pPr algn="ctr" eaLnBrk="1" hangingPunct="1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92</a:t>
              </a:r>
            </a:p>
            <a:p>
              <a:pPr algn="ctr" eaLnBrk="1" hangingPunct="1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46</a:t>
              </a:r>
            </a:p>
            <a:p>
              <a:pPr algn="ctr" eaLnBrk="1" hangingPunct="1"/>
              <a:r>
                <a:rPr lang="en-US" altLang="en-US" sz="32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5,52</a:t>
              </a:r>
            </a:p>
          </p:txBody>
        </p:sp>
        <p:sp>
          <p:nvSpPr>
            <p:cNvPr id="29704" name="Line 8">
              <a:extLst>
                <a:ext uri="{FF2B5EF4-FFF2-40B4-BE49-F238E27FC236}">
                  <a16:creationId xmlns:a16="http://schemas.microsoft.com/office/drawing/2014/main" id="{D7CA6954-3653-EF41-ADCE-A0A3F527B3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5" y="890"/>
              <a:ext cx="61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05" name="Line 9">
              <a:extLst>
                <a:ext uri="{FF2B5EF4-FFF2-40B4-BE49-F238E27FC236}">
                  <a16:creationId xmlns:a16="http://schemas.microsoft.com/office/drawing/2014/main" id="{9A57E177-5FEA-4944-A7B3-9FC59083AF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1" y="1507"/>
              <a:ext cx="61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7899" name="Rectangle 11">
            <a:extLst>
              <a:ext uri="{FF2B5EF4-FFF2-40B4-BE49-F238E27FC236}">
                <a16:creationId xmlns:a16="http://schemas.microsoft.com/office/drawing/2014/main" id="{3BAE1E37-4D77-F645-A985-BFC2B2E7C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209800"/>
            <a:ext cx="381000" cy="304800"/>
          </a:xfrm>
          <a:prstGeom prst="rect">
            <a:avLst/>
          </a:prstGeom>
          <a:solidFill>
            <a:srgbClr val="A0FE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7900" name="Rectangle 12">
            <a:extLst>
              <a:ext uri="{FF2B5EF4-FFF2-40B4-BE49-F238E27FC236}">
                <a16:creationId xmlns:a16="http://schemas.microsoft.com/office/drawing/2014/main" id="{13F7132B-8416-4645-9FD1-F5FF6D0CA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133600"/>
            <a:ext cx="381000" cy="381000"/>
          </a:xfrm>
          <a:prstGeom prst="rect">
            <a:avLst/>
          </a:prstGeom>
          <a:solidFill>
            <a:srgbClr val="A0FE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9" grpId="0" animBg="1"/>
      <p:bldP spid="3790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ủ đề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{2DC4D4C5-FF69-E445-9DC6-16FB0AFC58E7}tf16401378</Template>
  <TotalTime>902</TotalTime>
  <Words>598</Words>
  <Application>Microsoft Macintosh PowerPoint</Application>
  <PresentationFormat>Widescreen</PresentationFormat>
  <Paragraphs>139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Garamond</vt:lpstr>
      <vt:lpstr>Arial</vt:lpstr>
      <vt:lpstr>Calibri Light</vt:lpstr>
      <vt:lpstr>Calibri</vt:lpstr>
      <vt:lpstr>Times New Roman</vt:lpstr>
      <vt:lpstr>方正舒体</vt:lpstr>
      <vt:lpstr>+mn-lt</vt:lpstr>
      <vt:lpstr>等线</vt:lpstr>
      <vt:lpstr>Chủ đề Office</vt:lpstr>
      <vt:lpstr>Wood Type</vt:lpstr>
      <vt:lpstr>Microsoft Equation 3.0</vt:lpstr>
      <vt:lpstr>PowerPoint Presentation</vt:lpstr>
      <vt:lpstr>PowerPoint Presentation</vt:lpstr>
      <vt:lpstr>PowerPoint Presentation</vt:lpstr>
      <vt:lpstr>Ví dụ 1: Hình tam giác ABC có ba cạnh dài bằng nhau, mỗi cạnh dài 1,2 m. Hỏi chu vi của hình tam giác đó bằng bao nhiêu mét?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2,5 x 7              4,18 x 5          0,256 x 8              6,8 x 15</vt:lpstr>
      <vt:lpstr>PowerPoint Presentation</vt:lpstr>
      <vt:lpstr>PowerPoint Presentation</vt:lpstr>
      <vt:lpstr>3. Một ô tô mỗi giờ đi được 42,6 km . Hỏi trong 4 giờ ô tô đó đi được bao nhiêu ki- lô - mét ?</vt:lpstr>
      <vt:lpstr>  Tóm tắt:  Mỗi giờ ô tô đi  :         42,6 km              Trong 4 giờ ô tô đi :    ? km</vt:lpstr>
      <vt:lpstr>PowerPoint Presentation</vt:lpstr>
    </vt:vector>
  </TitlesOfParts>
  <Company>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</dc:creator>
  <cp:lastModifiedBy>Microsoft Office User</cp:lastModifiedBy>
  <cp:revision>47</cp:revision>
  <dcterms:created xsi:type="dcterms:W3CDTF">2008-11-01T08:45:54Z</dcterms:created>
  <dcterms:modified xsi:type="dcterms:W3CDTF">2022-11-05T15:55:04Z</dcterms:modified>
</cp:coreProperties>
</file>