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8"/>
  </p:notesMasterIdLst>
  <p:sldIdLst>
    <p:sldId id="344" r:id="rId4"/>
    <p:sldId id="426" r:id="rId5"/>
    <p:sldId id="282" r:id="rId6"/>
    <p:sldId id="455" r:id="rId7"/>
    <p:sldId id="283" r:id="rId8"/>
    <p:sldId id="284" r:id="rId9"/>
    <p:sldId id="319" r:id="rId10"/>
    <p:sldId id="317" r:id="rId11"/>
    <p:sldId id="318" r:id="rId12"/>
    <p:sldId id="288" r:id="rId13"/>
    <p:sldId id="289" r:id="rId14"/>
    <p:sldId id="291" r:id="rId15"/>
    <p:sldId id="293" r:id="rId16"/>
    <p:sldId id="29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1" d="100"/>
          <a:sy n="61" d="100"/>
        </p:scale>
        <p:origin x="2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A58A35D-1D02-43AC-9FB4-24D68CC9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3056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D7DF78-26A8-4FF5-8BD1-C515EACB8C23}"/>
              </a:ext>
            </a:extLst>
          </p:cNvPr>
          <p:cNvSpPr txBox="1"/>
          <p:nvPr/>
        </p:nvSpPr>
        <p:spPr>
          <a:xfrm>
            <a:off x="3805084" y="30971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F52EAF-E029-452C-9E4C-FFE8D2C63E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F57B08D2-BDC1-4D9A-B62F-E7B5F1BA53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27944"/>
            <a:ext cx="12192000" cy="15688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85DD816-E26C-4402-A106-EF7CB4AEBFA7}"/>
              </a:ext>
            </a:extLst>
          </p:cNvPr>
          <p:cNvGrpSpPr/>
          <p:nvPr/>
        </p:nvGrpSpPr>
        <p:grpSpPr>
          <a:xfrm>
            <a:off x="1513975" y="1500980"/>
            <a:ext cx="9566979" cy="2941742"/>
            <a:chOff x="1233756" y="3227454"/>
            <a:chExt cx="9566979" cy="294174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1871FBA-FC40-4488-8205-BE28D699F298}"/>
                </a:ext>
              </a:extLst>
            </p:cNvPr>
            <p:cNvSpPr/>
            <p:nvPr/>
          </p:nvSpPr>
          <p:spPr>
            <a:xfrm>
              <a:off x="1233756" y="3227454"/>
              <a:ext cx="9409470" cy="2799811"/>
            </a:xfrm>
            <a:prstGeom prst="round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9FA7FC12-D1F9-4E0C-B26E-F77BBF3F37EC}"/>
                </a:ext>
              </a:extLst>
            </p:cNvPr>
            <p:cNvSpPr/>
            <p:nvPr/>
          </p:nvSpPr>
          <p:spPr>
            <a:xfrm>
              <a:off x="1391265" y="3369385"/>
              <a:ext cx="9409470" cy="2799811"/>
            </a:xfrm>
            <a:prstGeom prst="round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图片 9">
            <a:extLst>
              <a:ext uri="{FF2B5EF4-FFF2-40B4-BE49-F238E27FC236}">
                <a16:creationId xmlns:a16="http://schemas.microsoft.com/office/drawing/2014/main" id="{FF30BCED-65C0-4B5E-B0D7-2E11303EE7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13545" y="3983653"/>
            <a:ext cx="3200400" cy="3039035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955C24C8-CA92-49CA-8A2C-0FDC9A5975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9587" y="3557499"/>
            <a:ext cx="2263295" cy="382792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45FE12-88B1-4793-83F0-A1BA72981D00}"/>
              </a:ext>
            </a:extLst>
          </p:cNvPr>
          <p:cNvSpPr txBox="1"/>
          <p:nvPr/>
        </p:nvSpPr>
        <p:spPr>
          <a:xfrm>
            <a:off x="1968991" y="2149046"/>
            <a:ext cx="84994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HOẠT ĐỘNG TRẢI NGHIỆM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0320" y="253365"/>
            <a:ext cx="7211060" cy="46964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14370" y="5182870"/>
            <a:ext cx="5730875" cy="1166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Ở chợ nổi, hàng hóa được sắp xếp trên các thuyền, ghe... mọi người mua bán với nhau ngay trên sông nước.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2081E-FFFA-43A1-BCA6-71E74B440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" y="0"/>
            <a:ext cx="1103094" cy="1238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001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3.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Vì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sao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cần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lựa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chọn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hàng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hóa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trước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khi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mua</a:t>
            </a:r>
            <a:endParaRPr lang="en-US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3231418" y="2446948"/>
            <a:ext cx="6339205" cy="345884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Lựa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hóa</a:t>
            </a:r>
            <a:r>
              <a:rPr lang="en-US" sz="3600" dirty="0"/>
              <a:t> </a:t>
            </a:r>
            <a:r>
              <a:rPr lang="en-US" sz="3600" dirty="0" err="1"/>
              <a:t>trước</a:t>
            </a:r>
            <a:r>
              <a:rPr lang="en-US" sz="3600" dirty="0"/>
              <a:t>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mua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chất</a:t>
            </a:r>
            <a:r>
              <a:rPr lang="en-US" sz="3600" dirty="0"/>
              <a:t> </a:t>
            </a:r>
            <a:r>
              <a:rPr lang="en-US" sz="3600" dirty="0" err="1"/>
              <a:t>lượng</a:t>
            </a:r>
            <a:r>
              <a:rPr lang="en-US" sz="3600" dirty="0"/>
              <a:t>, </a:t>
            </a:r>
            <a:r>
              <a:rPr lang="en-US" sz="3600" dirty="0" err="1"/>
              <a:t>phù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cả</a:t>
            </a:r>
            <a:r>
              <a:rPr lang="en-US" sz="3600" dirty="0"/>
              <a:t>, </a:t>
            </a:r>
            <a:r>
              <a:rPr lang="en-US" sz="3600" dirty="0" err="1"/>
              <a:t>sở</a:t>
            </a:r>
            <a:r>
              <a:rPr lang="en-US" sz="3600" dirty="0"/>
              <a:t> </a:t>
            </a:r>
            <a:r>
              <a:rPr lang="en-US" sz="3600" dirty="0" err="1"/>
              <a:t>thích</a:t>
            </a:r>
            <a:r>
              <a:rPr lang="en-US" sz="3600" dirty="0"/>
              <a:t>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46C1A-39C7-4629-9CEA-37680EE561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" y="0"/>
            <a:ext cx="1103094" cy="1238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45310" y="993775"/>
            <a:ext cx="857123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Lên kế hoạch mua đồ dùng học tập cho năm học mới</a:t>
            </a:r>
          </a:p>
        </p:txBody>
      </p:sp>
      <p:graphicFrame>
        <p:nvGraphicFramePr>
          <p:cNvPr id="3" name="Table 2"/>
          <p:cNvGraphicFramePr/>
          <p:nvPr/>
        </p:nvGraphicFramePr>
        <p:xfrm>
          <a:off x="1127760" y="2421255"/>
          <a:ext cx="9984740" cy="3148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9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961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5214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Tên đồ dùng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Số lượng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4000"/>
                        <a:t>Nơi mua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34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07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4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9B7A47F6-EBA8-4D78-B689-4C8A10757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99" y="-62852"/>
            <a:ext cx="1468814" cy="1350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169795" y="405765"/>
            <a:ext cx="848995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Để xuất cách lựa chọn khi mua một loạt hàng hóa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174365" y="1653540"/>
            <a:ext cx="5071110" cy="11055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Về chất lượng hàng hóa, giá cả hàng hóa....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093303-13AF-4B3D-87D9-F34ED2619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44" y="0"/>
            <a:ext cx="1597097" cy="1340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06" end="2286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413" y="2183643"/>
            <a:ext cx="1088453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Tiết 2</a:t>
            </a:r>
          </a:p>
          <a:p>
            <a:pPr algn="ctr"/>
            <a:r>
              <a:rPr lang="en-US" altLang="zh-CN" sz="4800" b="1" dirty="0">
                <a:ln w="9525">
                  <a:noFill/>
                </a:ln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方正卡通简体" panose="03000509000000000000" pitchFamily="65" charset="-122"/>
              </a:rPr>
              <a:t>Bài 11: Hoạt động mua bán hàng hóa</a:t>
            </a: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794" y="27888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0555" y="1900555"/>
            <a:ext cx="8228965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u="sng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方正卡通简体" panose="03000509000000000000" pitchFamily="65" charset="-122"/>
                <a:cs typeface="Times New Roman" panose="02020603050405020304" charset="0"/>
              </a:rPr>
              <a:t>Mục tiêu:</a:t>
            </a:r>
          </a:p>
          <a:p>
            <a:pPr algn="l"/>
            <a:r>
              <a:rPr lang="en-US" altLang="zh-CN" sz="400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方正卡通简体" panose="03000509000000000000" pitchFamily="65" charset="-122"/>
                <a:cs typeface="Times New Roman" panose="02020603050405020304" charset="0"/>
              </a:rPr>
              <a:t>-Kể tên được những nơi diễn ra hoạt động mua bán hàng hóa và cách mua bán hàng hóa.</a:t>
            </a:r>
          </a:p>
          <a:p>
            <a:pPr algn="l"/>
            <a:r>
              <a:rPr lang="en-US" altLang="zh-CN" sz="4000" dirty="0">
                <a:ln w="9525">
                  <a:noFill/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charset="0"/>
                <a:ea typeface="方正卡通简体" panose="03000509000000000000" pitchFamily="65" charset="-122"/>
                <a:cs typeface="Times New Roman" panose="02020603050405020304" charset="0"/>
              </a:rPr>
              <a:t>- -Bước đầu biết cách lựa chọn hàng hóa, biết chi tiêu (mua sắm) hợp lý.</a:t>
            </a:r>
          </a:p>
          <a:p>
            <a:pPr algn="l"/>
            <a:endParaRPr lang="en-US" altLang="zh-CN" sz="2400" dirty="0">
              <a:ln w="9525">
                <a:noFill/>
              </a:ln>
              <a:solidFill>
                <a:schemeClr val="accent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charset="0"/>
              <a:ea typeface="方正卡通简体" panose="03000509000000000000" pitchFamily="65" charset="-122"/>
              <a:cs typeface="Times New Roman" panose="02020603050405020304" charset="0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3" presetClass="entr" presetSubtype="36" fill="hold" grpId="0" nodeType="withEffect">
                                  <p:stCondLst>
                                    <p:cond delay="4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7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4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6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e-na-di-sieu-thi-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77770" y="274320"/>
            <a:ext cx="7560310" cy="52463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175000" y="5649595"/>
            <a:ext cx="6166485" cy="8216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Trò chơi đi siêu thị mua sắm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727" y="1930399"/>
            <a:ext cx="10972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Chia lớp thành 2 đội. Lần lượt lên ghi vào bảng dưới đây: Hàng thực phẩm, Đồ dùng học tập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Đội nào viết được nhiều hơn là đội chiến thắng</a:t>
            </a:r>
            <a:b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11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Thời gian: 10 phút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539221" y="208914"/>
            <a:ext cx="2494915" cy="699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Luật chơi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960880" y="4095115"/>
          <a:ext cx="8532495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Hàng thực phẩm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/>
                        <a:t>Đồ dùng học tập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"/>
          <p:cNvSpPr txBox="1"/>
          <p:nvPr/>
        </p:nvSpPr>
        <p:spPr>
          <a:xfrm>
            <a:off x="2333772" y="229870"/>
            <a:ext cx="861235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</a:t>
            </a:r>
            <a:r>
              <a:rPr lang="en-US" sz="3200" dirty="0" err="1"/>
              <a:t>Hoạt</a:t>
            </a:r>
            <a:r>
              <a:rPr lang="en-US" sz="3200" dirty="0"/>
              <a:t> </a:t>
            </a:r>
            <a:r>
              <a:rPr lang="en-US" sz="3200" dirty="0" err="1"/>
              <a:t>động</a:t>
            </a:r>
            <a:r>
              <a:rPr lang="en-US" sz="3200" dirty="0"/>
              <a:t> </a:t>
            </a:r>
            <a:r>
              <a:rPr lang="en-US" sz="3200" dirty="0" err="1"/>
              <a:t>mua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diễn</a:t>
            </a:r>
            <a:r>
              <a:rPr lang="en-US" sz="3200" dirty="0"/>
              <a:t> ra ở </a:t>
            </a:r>
            <a:r>
              <a:rPr lang="en-US" sz="3200" dirty="0" err="1"/>
              <a:t>đâu</a:t>
            </a:r>
            <a:endParaRPr lang="en-US" sz="3200" dirty="0"/>
          </a:p>
        </p:txBody>
      </p: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913130"/>
            <a:ext cx="4991100" cy="27203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970" y="1054100"/>
            <a:ext cx="4709160" cy="2438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3825875"/>
            <a:ext cx="4854575" cy="255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970" y="3973830"/>
            <a:ext cx="4591050" cy="2195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B7D2E-01C0-471D-98F3-416DE3CFF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" y="0"/>
            <a:ext cx="1103094" cy="1238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/>
          <p:nvPr/>
        </p:nvSpPr>
        <p:spPr>
          <a:xfrm>
            <a:off x="1699895" y="436245"/>
            <a:ext cx="92360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khác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cách</a:t>
            </a:r>
            <a:r>
              <a:rPr lang="en-US" sz="3200" dirty="0"/>
              <a:t> </a:t>
            </a:r>
            <a:r>
              <a:rPr lang="en-US" sz="3200" dirty="0" err="1"/>
              <a:t>trưng</a:t>
            </a:r>
            <a:r>
              <a:rPr lang="en-US" sz="3200" dirty="0"/>
              <a:t> </a:t>
            </a:r>
            <a:r>
              <a:rPr lang="en-US" sz="3200" dirty="0" err="1"/>
              <a:t>bày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hóa</a:t>
            </a:r>
            <a:r>
              <a:rPr lang="en-US" sz="3200" dirty="0"/>
              <a:t> ở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địa</a:t>
            </a:r>
            <a:r>
              <a:rPr lang="en-US" sz="3200" dirty="0"/>
              <a:t> </a:t>
            </a:r>
            <a:r>
              <a:rPr lang="en-US" sz="3200" dirty="0" err="1"/>
              <a:t>điểm</a:t>
            </a:r>
            <a:r>
              <a:rPr lang="en-US" sz="3200" dirty="0"/>
              <a:t> </a:t>
            </a:r>
            <a:r>
              <a:rPr lang="en-US" sz="3200" dirty="0" err="1"/>
              <a:t>này</a:t>
            </a:r>
            <a:endParaRPr lang="en-US" sz="3200" dirty="0"/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895" y="1677670"/>
            <a:ext cx="6390005" cy="4596765"/>
          </a:xfrm>
          <a:prstGeom prst="rect">
            <a:avLst/>
          </a:prstGeom>
        </p:spPr>
      </p:pic>
      <p:sp>
        <p:nvSpPr>
          <p:cNvPr id="6" name="Rounded Rectangular Callout 8"/>
          <p:cNvSpPr/>
          <p:nvPr/>
        </p:nvSpPr>
        <p:spPr>
          <a:xfrm>
            <a:off x="587375" y="2139315"/>
            <a:ext cx="2636520" cy="244475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/>
              <a:t>Hàng</a:t>
            </a:r>
            <a:r>
              <a:rPr lang="en-US" sz="2200" dirty="0"/>
              <a:t> </a:t>
            </a:r>
            <a:r>
              <a:rPr lang="en-US" sz="2200" dirty="0" err="1"/>
              <a:t>hóa</a:t>
            </a:r>
            <a:r>
              <a:rPr lang="en-US" sz="2200" dirty="0"/>
              <a:t> ở </a:t>
            </a:r>
            <a:r>
              <a:rPr lang="en-US" sz="2200" dirty="0" err="1"/>
              <a:t>siêu</a:t>
            </a:r>
            <a:r>
              <a:rPr lang="en-US" sz="2200" dirty="0"/>
              <a:t> </a:t>
            </a:r>
            <a:r>
              <a:rPr lang="en-US" sz="2200" dirty="0" err="1"/>
              <a:t>thị</a:t>
            </a:r>
            <a:r>
              <a:rPr lang="en-US" sz="2200" dirty="0"/>
              <a:t> </a:t>
            </a:r>
            <a:r>
              <a:rPr lang="en-US" sz="2200" dirty="0" err="1"/>
              <a:t>được</a:t>
            </a:r>
            <a:r>
              <a:rPr lang="en-US" sz="2200" dirty="0"/>
              <a:t> </a:t>
            </a:r>
            <a:r>
              <a:rPr lang="en-US" sz="2200" dirty="0" err="1"/>
              <a:t>trưng</a:t>
            </a:r>
            <a:r>
              <a:rPr lang="en-US" sz="2200" dirty="0"/>
              <a:t> </a:t>
            </a:r>
            <a:r>
              <a:rPr lang="en-US" sz="2200" dirty="0" err="1"/>
              <a:t>bày</a:t>
            </a:r>
            <a:r>
              <a:rPr lang="en-US" sz="2200" dirty="0"/>
              <a:t> </a:t>
            </a:r>
            <a:r>
              <a:rPr lang="en-US" sz="2200" dirty="0" err="1"/>
              <a:t>rất</a:t>
            </a:r>
            <a:r>
              <a:rPr lang="en-US" sz="2200" dirty="0"/>
              <a:t> khoa </a:t>
            </a:r>
            <a:r>
              <a:rPr lang="en-US" sz="2200" dirty="0" err="1"/>
              <a:t>học</a:t>
            </a:r>
            <a:r>
              <a:rPr lang="en-US" sz="2200" dirty="0"/>
              <a:t>, </a:t>
            </a:r>
            <a:r>
              <a:rPr lang="en-US" sz="2200" dirty="0" err="1"/>
              <a:t>gọn</a:t>
            </a:r>
            <a:r>
              <a:rPr lang="en-US" sz="2200" dirty="0"/>
              <a:t> </a:t>
            </a:r>
            <a:r>
              <a:rPr lang="en-US" sz="2200" dirty="0" err="1"/>
              <a:t>gàng</a:t>
            </a:r>
            <a:r>
              <a:rPr lang="en-US" sz="2200" dirty="0"/>
              <a:t>, </a:t>
            </a:r>
            <a:r>
              <a:rPr lang="en-US" sz="2200" dirty="0" err="1"/>
              <a:t>ngăn</a:t>
            </a:r>
            <a:r>
              <a:rPr lang="en-US" sz="2200" dirty="0"/>
              <a:t> </a:t>
            </a:r>
            <a:r>
              <a:rPr lang="en-US" sz="2200" dirty="0" err="1"/>
              <a:t>nắp</a:t>
            </a:r>
            <a:r>
              <a:rPr lang="en-US" sz="2200" dirty="0"/>
              <a:t>, chia </a:t>
            </a:r>
            <a:r>
              <a:rPr lang="en-US" sz="2200" dirty="0" err="1"/>
              <a:t>thành</a:t>
            </a:r>
            <a:r>
              <a:rPr lang="en-US" sz="2200" dirty="0"/>
              <a:t> </a:t>
            </a:r>
            <a:r>
              <a:rPr lang="en-US" sz="2200" dirty="0" err="1"/>
              <a:t>từng</a:t>
            </a:r>
            <a:r>
              <a:rPr lang="en-US" sz="2200" dirty="0"/>
              <a:t> </a:t>
            </a:r>
            <a:r>
              <a:rPr lang="en-US" sz="2200" dirty="0" err="1"/>
              <a:t>quầy</a:t>
            </a:r>
            <a:r>
              <a:rPr lang="en-US" sz="2200" dirty="0"/>
              <a:t> </a:t>
            </a:r>
            <a:r>
              <a:rPr lang="en-US" sz="2200" dirty="0" err="1"/>
              <a:t>riêng</a:t>
            </a:r>
            <a:r>
              <a:rPr lang="en-US" sz="2200" dirty="0"/>
              <a:t> </a:t>
            </a:r>
            <a:r>
              <a:rPr lang="en-US" sz="2200" dirty="0" err="1"/>
              <a:t>biệt</a:t>
            </a:r>
            <a:r>
              <a:rPr lang="en-US" sz="22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1759D6-6B2B-482C-ABE0-1403FEC01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" y="0"/>
            <a:ext cx="1103094" cy="1238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5" y="440690"/>
            <a:ext cx="7046595" cy="460438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214370" y="5182870"/>
            <a:ext cx="5730875" cy="116649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Ở chợ hàng hóa được bày bán rất đa dạng các loại mặt hàng thịt cá, rau củ... Khi mua có thể trả giá.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61A41F-F787-4508-8382-5CE96F3F0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1" y="0"/>
            <a:ext cx="1103094" cy="1238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345</Words>
  <Application>Microsoft Office PowerPoint</Application>
  <PresentationFormat>Widescreen</PresentationFormat>
  <Paragraphs>32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等线</vt:lpstr>
      <vt:lpstr>Microsoft YaHei</vt:lpstr>
      <vt:lpstr>Arial</vt:lpstr>
      <vt:lpstr>Arial-Rounded</vt:lpstr>
      <vt:lpstr>Calibri</vt:lpstr>
      <vt:lpstr>Calibri Light</vt:lpstr>
      <vt:lpstr>Times New Roman</vt:lpstr>
      <vt:lpstr>方正卡通简体</vt:lpstr>
      <vt:lpstr>1_Office Theme</vt:lpstr>
      <vt:lpstr>2_Office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Chia lớp thành 2 đội. Lần lượt lên ghi vào bảng dưới đây: Hàng thực phẩm, Đồ dùng học tập - Đội nào viết được nhiều hơn là đội chiến thắng - Thời gian: 10 phút</vt:lpstr>
      <vt:lpstr>PowerPoint Presentation</vt:lpstr>
      <vt:lpstr>PowerPoint Presentation</vt:lpstr>
      <vt:lpstr>PowerPoint Presentation</vt:lpstr>
      <vt:lpstr>PowerPoint Presentation</vt:lpstr>
      <vt:lpstr>3. Vì sao cần lựa chọn hàng hóa trước khi mua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Ms Quyen</cp:lastModifiedBy>
  <cp:revision>24</cp:revision>
  <dcterms:created xsi:type="dcterms:W3CDTF">2021-06-04T09:28:00Z</dcterms:created>
  <dcterms:modified xsi:type="dcterms:W3CDTF">2021-11-14T14:49:57Z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1033-11.2.0.10258</vt:lpwstr>
  </property>
  <property fmtid="{D5CDD505-2E9C-101B-9397-08002B2CF9AE}" pid="3" name="ICV">
    <vt:lpwstr>A1662479CC4E4E509783446D90F5D379</vt:lpwstr>
  </property>
</Properties>
</file>