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7" r:id="rId2"/>
    <p:sldId id="256" r:id="rId3"/>
    <p:sldId id="258" r:id="rId4"/>
    <p:sldId id="422" r:id="rId5"/>
    <p:sldId id="427" r:id="rId6"/>
    <p:sldId id="428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5D3"/>
    <a:srgbClr val="95CFC9"/>
    <a:srgbClr val="595959"/>
    <a:srgbClr val="C1E3E0"/>
    <a:srgbClr val="5A9C93"/>
    <a:srgbClr val="F5BDCD"/>
    <a:srgbClr val="ED81A1"/>
    <a:srgbClr val="CBE1DE"/>
    <a:srgbClr val="E75B83"/>
    <a:srgbClr val="DA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1" autoAdjust="0"/>
    <p:restoredTop sz="90074" autoAdjust="0"/>
  </p:normalViewPr>
  <p:slideViewPr>
    <p:cSldViewPr>
      <p:cViewPr varScale="1">
        <p:scale>
          <a:sx n="63" d="100"/>
          <a:sy n="63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67890-AB9D-4D35-B151-A06CCA5C5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02EFB-36EC-445D-9200-A80E6E0BB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0CF6-4896-4A68-856C-319905ADE4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D16CA-CEDF-4C24-A355-C69AD5558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EB6B4-4848-4498-BB26-9A1FED40D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E22D6-CDE8-415E-AF08-6181B394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a. Chỉ sự vật:</a:t>
            </a:r>
          </a:p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- Chỉ người: ông, bà, bố, mẹ, anh trai, em gái</a:t>
            </a:r>
          </a:p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- Chỉ vật: bếp, nhà, sân, vườn, quạt, chổi, chảo, bình tưới, đồ chơi,…</a:t>
            </a:r>
          </a:p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b. Chỉ hoạt động: tưới cây, nhặt rau, nấu ăn, quét sân, chơi đồ chơi, sửa quạt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a. Chỉ sự vật:</a:t>
            </a:r>
          </a:p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- Chỉ người: ông, bà, bố, mẹ, anh trai, em gái</a:t>
            </a:r>
          </a:p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- Chỉ vật: bếp, nhà, sân, vườn, quạt, chổi, chảo, bình tưới, đồ chơi,…</a:t>
            </a:r>
          </a:p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b. Chỉ hoạt động: tưới cây, nhặt rau, nấu ăn, quét sân, chơi đồ chơi, sửa quạt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Từ ngữ chỉ hoạt động trong đoạn thơ đó là: may, thêu, khen, sửa, nối, chạy.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en-US" b="0" i="0">
                <a:solidFill>
                  <a:srgbClr val="333333"/>
                </a:solidFill>
                <a:effectLst/>
                <a:latin typeface="OpenSans"/>
              </a:rPr>
              <a:t>- Tranh 1: Ông đang đánh cờ.</a:t>
            </a:r>
          </a:p>
          <a:p>
            <a:pPr algn="just" latinLnBrk="0"/>
            <a:r>
              <a:rPr lang="en-US" b="0" i="0">
                <a:solidFill>
                  <a:srgbClr val="333333"/>
                </a:solidFill>
                <a:effectLst/>
                <a:latin typeface="OpenSans"/>
              </a:rPr>
              <a:t>- Tranh 2: Bà đang xem ti vi.</a:t>
            </a:r>
          </a:p>
          <a:p>
            <a:pPr algn="just" latinLnBrk="0"/>
            <a:r>
              <a:rPr lang="en-US" b="0" i="0">
                <a:solidFill>
                  <a:srgbClr val="333333"/>
                </a:solidFill>
                <a:effectLst/>
                <a:latin typeface="OpenSans"/>
              </a:rPr>
              <a:t>- Tranh 3: Bố mẹ đang lau dọn nhà cửa.</a:t>
            </a:r>
          </a:p>
          <a:p>
            <a:pPr algn="just" latinLnBrk="0"/>
            <a:r>
              <a:rPr lang="en-US" b="0" i="0">
                <a:solidFill>
                  <a:srgbClr val="333333"/>
                </a:solidFill>
                <a:effectLst/>
                <a:latin typeface="OpenSans"/>
              </a:rPr>
              <a:t>- Tranh 4: Bạn nhỏ đang học bài.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7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">
            <a:extLst>
              <a:ext uri="{FF2B5EF4-FFF2-40B4-BE49-F238E27FC236}">
                <a16:creationId xmlns:a16="http://schemas.microsoft.com/office/drawing/2014/main" id="{53273099-D931-4DF5-BF61-E928A9BD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4">
            <a:extLst>
              <a:ext uri="{FF2B5EF4-FFF2-40B4-BE49-F238E27FC236}">
                <a16:creationId xmlns:a16="http://schemas.microsoft.com/office/drawing/2014/main" id="{7A8DB52D-1180-4B6D-9BA6-E4D59985F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  <p:pic>
        <p:nvPicPr>
          <p:cNvPr id="15" name="9">
            <a:extLst>
              <a:ext uri="{FF2B5EF4-FFF2-40B4-BE49-F238E27FC236}">
                <a16:creationId xmlns:a16="http://schemas.microsoft.com/office/drawing/2014/main" id="{8034E149-3BA2-4892-A791-AFC5C0D2E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517243" y="0"/>
            <a:ext cx="3674757" cy="3020348"/>
          </a:xfrm>
          <a:prstGeom prst="rect">
            <a:avLst/>
          </a:prstGeom>
        </p:spPr>
      </p:pic>
      <p:pic>
        <p:nvPicPr>
          <p:cNvPr id="16" name="10">
            <a:extLst>
              <a:ext uri="{FF2B5EF4-FFF2-40B4-BE49-F238E27FC236}">
                <a16:creationId xmlns:a16="http://schemas.microsoft.com/office/drawing/2014/main" id="{B7B290A1-8E2D-466B-9A49-8E6F6AEA6D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" y="500604"/>
            <a:ext cx="786511" cy="584398"/>
          </a:xfrm>
          <a:prstGeom prst="rect">
            <a:avLst/>
          </a:prstGeom>
        </p:spPr>
      </p:pic>
      <p:pic>
        <p:nvPicPr>
          <p:cNvPr id="17" name="11">
            <a:extLst>
              <a:ext uri="{FF2B5EF4-FFF2-40B4-BE49-F238E27FC236}">
                <a16:creationId xmlns:a16="http://schemas.microsoft.com/office/drawing/2014/main" id="{151A3381-E4DA-4429-A470-32EB4F26195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6" y="-64201"/>
            <a:ext cx="1535541" cy="902019"/>
          </a:xfrm>
          <a:prstGeom prst="rect">
            <a:avLst/>
          </a:prstGeom>
        </p:spPr>
      </p:pic>
      <p:pic>
        <p:nvPicPr>
          <p:cNvPr id="18" name="12">
            <a:extLst>
              <a:ext uri="{FF2B5EF4-FFF2-40B4-BE49-F238E27FC236}">
                <a16:creationId xmlns:a16="http://schemas.microsoft.com/office/drawing/2014/main" id="{3C9680E0-3E03-49F3-832E-E3CCD3F2AE1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80" y="212454"/>
            <a:ext cx="1185863" cy="872548"/>
          </a:xfrm>
          <a:prstGeom prst="rect">
            <a:avLst/>
          </a:prstGeom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A7903D69-8A70-402E-AEE8-C52C9DFF53AC}"/>
              </a:ext>
            </a:extLst>
          </p:cNvPr>
          <p:cNvSpPr/>
          <p:nvPr userDrawn="1"/>
        </p:nvSpPr>
        <p:spPr>
          <a:xfrm>
            <a:off x="188393" y="133836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14">
            <a:extLst>
              <a:ext uri="{FF2B5EF4-FFF2-40B4-BE49-F238E27FC236}">
                <a16:creationId xmlns:a16="http://schemas.microsoft.com/office/drawing/2014/main" id="{9DF72CE7-A9FB-4F00-84A5-D952B889DCDD}"/>
              </a:ext>
            </a:extLst>
          </p:cNvPr>
          <p:cNvSpPr/>
          <p:nvPr userDrawn="1"/>
        </p:nvSpPr>
        <p:spPr>
          <a:xfrm>
            <a:off x="27691" y="13526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">
            <a:extLst>
              <a:ext uri="{FF2B5EF4-FFF2-40B4-BE49-F238E27FC236}">
                <a16:creationId xmlns:a16="http://schemas.microsoft.com/office/drawing/2014/main" id="{6525C21E-D246-48FD-80D0-062FE4897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19">
            <a:extLst>
              <a:ext uri="{FF2B5EF4-FFF2-40B4-BE49-F238E27FC236}">
                <a16:creationId xmlns:a16="http://schemas.microsoft.com/office/drawing/2014/main" id="{51750B26-B318-4182-ACCE-B22F87C55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079" y="224265"/>
            <a:ext cx="1330058" cy="529084"/>
          </a:xfrm>
          <a:prstGeom prst="rect">
            <a:avLst/>
          </a:prstGeom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095FF9B0-E1AA-42BF-8723-FE2D8C418D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  <p:pic>
        <p:nvPicPr>
          <p:cNvPr id="13" name="11">
            <a:extLst>
              <a:ext uri="{FF2B5EF4-FFF2-40B4-BE49-F238E27FC236}">
                <a16:creationId xmlns:a16="http://schemas.microsoft.com/office/drawing/2014/main" id="{86594575-59B4-428E-894E-5C016D537A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31458"/>
            <a:ext cx="1156833" cy="1160256"/>
          </a:xfrm>
          <a:prstGeom prst="rect">
            <a:avLst/>
          </a:prstGeom>
        </p:spPr>
      </p:pic>
      <p:pic>
        <p:nvPicPr>
          <p:cNvPr id="14" name="12">
            <a:extLst>
              <a:ext uri="{FF2B5EF4-FFF2-40B4-BE49-F238E27FC236}">
                <a16:creationId xmlns:a16="http://schemas.microsoft.com/office/drawing/2014/main" id="{20F78CEF-9271-491F-AEE5-AB442557CC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0" y="3576257"/>
            <a:ext cx="1156833" cy="1160256"/>
          </a:xfrm>
          <a:prstGeom prst="rect">
            <a:avLst/>
          </a:prstGeom>
        </p:spPr>
      </p:pic>
      <p:pic>
        <p:nvPicPr>
          <p:cNvPr id="15" name="23">
            <a:extLst>
              <a:ext uri="{FF2B5EF4-FFF2-40B4-BE49-F238E27FC236}">
                <a16:creationId xmlns:a16="http://schemas.microsoft.com/office/drawing/2014/main" id="{9C059E11-E424-4DFA-95B6-24BB3F156A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753349"/>
            <a:ext cx="1331922" cy="1020785"/>
          </a:xfrm>
          <a:prstGeom prst="rect">
            <a:avLst/>
          </a:prstGeom>
        </p:spPr>
      </p:pic>
      <p:pic>
        <p:nvPicPr>
          <p:cNvPr id="16" name="25">
            <a:extLst>
              <a:ext uri="{FF2B5EF4-FFF2-40B4-BE49-F238E27FC236}">
                <a16:creationId xmlns:a16="http://schemas.microsoft.com/office/drawing/2014/main" id="{DAAF3A3D-FB74-456C-9623-E2C138F250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4" y="1038842"/>
            <a:ext cx="1185863" cy="1003423"/>
          </a:xfrm>
          <a:prstGeom prst="rect">
            <a:avLst/>
          </a:prstGeom>
        </p:spPr>
      </p:pic>
      <p:pic>
        <p:nvPicPr>
          <p:cNvPr id="17" name="26">
            <a:extLst>
              <a:ext uri="{FF2B5EF4-FFF2-40B4-BE49-F238E27FC236}">
                <a16:creationId xmlns:a16="http://schemas.microsoft.com/office/drawing/2014/main" id="{2690F4F5-39B8-45EC-96A5-512A74F8AB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54" y="1943574"/>
            <a:ext cx="823892" cy="1338169"/>
          </a:xfrm>
          <a:prstGeom prst="rect">
            <a:avLst/>
          </a:prstGeom>
        </p:spPr>
      </p:pic>
      <p:pic>
        <p:nvPicPr>
          <p:cNvPr id="18" name="27">
            <a:extLst>
              <a:ext uri="{FF2B5EF4-FFF2-40B4-BE49-F238E27FC236}">
                <a16:creationId xmlns:a16="http://schemas.microsoft.com/office/drawing/2014/main" id="{141D6850-FC06-4D5B-A8FC-222DDC140AF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02" y="2390551"/>
            <a:ext cx="731361" cy="11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">
            <a:extLst>
              <a:ext uri="{FF2B5EF4-FFF2-40B4-BE49-F238E27FC236}">
                <a16:creationId xmlns:a16="http://schemas.microsoft.com/office/drawing/2014/main" id="{E85BFB20-FF96-4CDF-A0A1-74B8B7AD9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1A21F937-D670-4C1C-86D4-17217DC9F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9181" y="0"/>
            <a:ext cx="2012818" cy="2273300"/>
          </a:xfrm>
          <a:prstGeom prst="rect">
            <a:avLst/>
          </a:prstGeom>
        </p:spPr>
      </p:pic>
      <p:pic>
        <p:nvPicPr>
          <p:cNvPr id="8" name="9">
            <a:extLst>
              <a:ext uri="{FF2B5EF4-FFF2-40B4-BE49-F238E27FC236}">
                <a16:creationId xmlns:a16="http://schemas.microsoft.com/office/drawing/2014/main" id="{B4656026-33FE-4287-9315-A49D0F658C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1532"/>
            <a:ext cx="1148179" cy="674472"/>
          </a:xfrm>
          <a:prstGeom prst="rect">
            <a:avLst/>
          </a:prstGeom>
        </p:spPr>
      </p:pic>
      <p:pic>
        <p:nvPicPr>
          <p:cNvPr id="9" name="15">
            <a:extLst>
              <a:ext uri="{FF2B5EF4-FFF2-40B4-BE49-F238E27FC236}">
                <a16:creationId xmlns:a16="http://schemas.microsoft.com/office/drawing/2014/main" id="{34C43DE0-DF1A-4992-9420-0E5A5FEA67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32"/>
            <a:ext cx="1247775" cy="894869"/>
          </a:xfrm>
          <a:prstGeom prst="rect">
            <a:avLst/>
          </a:prstGeom>
        </p:spPr>
      </p:pic>
      <p:pic>
        <p:nvPicPr>
          <p:cNvPr id="11" name="19">
            <a:extLst>
              <a:ext uri="{FF2B5EF4-FFF2-40B4-BE49-F238E27FC236}">
                <a16:creationId xmlns:a16="http://schemas.microsoft.com/office/drawing/2014/main" id="{A39B0529-7860-4221-BDA7-0CF817F4D2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182424"/>
            <a:ext cx="1330058" cy="529084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8D386344-2B28-432E-B545-0B39A5FE8D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">
            <a:extLst>
              <a:ext uri="{FF2B5EF4-FFF2-40B4-BE49-F238E27FC236}">
                <a16:creationId xmlns:a16="http://schemas.microsoft.com/office/drawing/2014/main" id="{2C1745AF-A78E-48EB-B3D9-3C23E05A5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77AEE2-606E-44A7-9E7E-FE4E29B31F60}"/>
              </a:ext>
            </a:extLst>
          </p:cNvPr>
          <p:cNvSpPr/>
          <p:nvPr userDrawn="1"/>
        </p:nvSpPr>
        <p:spPr>
          <a:xfrm>
            <a:off x="138402" y="125599"/>
            <a:ext cx="11915196" cy="6606802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DEA9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10">
            <a:extLst>
              <a:ext uri="{FF2B5EF4-FFF2-40B4-BE49-F238E27FC236}">
                <a16:creationId xmlns:a16="http://schemas.microsoft.com/office/drawing/2014/main" id="{A1BE1AD1-4E8C-423E-AED3-ECF988FF5A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399" y="215673"/>
            <a:ext cx="786511" cy="584398"/>
          </a:xfrm>
          <a:prstGeom prst="rect">
            <a:avLst/>
          </a:prstGeom>
        </p:spPr>
      </p:pic>
      <p:sp>
        <p:nvSpPr>
          <p:cNvPr id="10" name="13">
            <a:extLst>
              <a:ext uri="{FF2B5EF4-FFF2-40B4-BE49-F238E27FC236}">
                <a16:creationId xmlns:a16="http://schemas.microsoft.com/office/drawing/2014/main" id="{50DF92FD-3E09-4A96-96C1-3AE7065CD0BA}"/>
              </a:ext>
            </a:extLst>
          </p:cNvPr>
          <p:cNvSpPr/>
          <p:nvPr userDrawn="1"/>
        </p:nvSpPr>
        <p:spPr>
          <a:xfrm>
            <a:off x="11699730" y="100388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14">
            <a:extLst>
              <a:ext uri="{FF2B5EF4-FFF2-40B4-BE49-F238E27FC236}">
                <a16:creationId xmlns:a16="http://schemas.microsoft.com/office/drawing/2014/main" id="{DFD796FF-9760-45F7-AB54-358BDA2584E0}"/>
              </a:ext>
            </a:extLst>
          </p:cNvPr>
          <p:cNvSpPr/>
          <p:nvPr userDrawn="1"/>
        </p:nvSpPr>
        <p:spPr>
          <a:xfrm>
            <a:off x="11712220" y="152400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9">
            <a:extLst>
              <a:ext uri="{FF2B5EF4-FFF2-40B4-BE49-F238E27FC236}">
                <a16:creationId xmlns:a16="http://schemas.microsoft.com/office/drawing/2014/main" id="{95DA08BF-84D5-445E-B7D4-F92EBA880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71" y="125599"/>
            <a:ext cx="1148179" cy="674472"/>
          </a:xfrm>
          <a:prstGeom prst="rect">
            <a:avLst/>
          </a:prstGeom>
        </p:spPr>
      </p:pic>
      <p:pic>
        <p:nvPicPr>
          <p:cNvPr id="13" name="6">
            <a:extLst>
              <a:ext uri="{FF2B5EF4-FFF2-40B4-BE49-F238E27FC236}">
                <a16:creationId xmlns:a16="http://schemas.microsoft.com/office/drawing/2014/main" id="{7BFBCEAF-B51B-4244-8A86-72D6F4C8D7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">
            <a:extLst>
              <a:ext uri="{FF2B5EF4-FFF2-40B4-BE49-F238E27FC236}">
                <a16:creationId xmlns:a16="http://schemas.microsoft.com/office/drawing/2014/main" id="{6C19E804-B336-4B6C-B68E-38CE7244E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EE208-0AA2-4E27-805E-B6B829E78BDA}"/>
              </a:ext>
            </a:extLst>
          </p:cNvPr>
          <p:cNvSpPr/>
          <p:nvPr userDrawn="1"/>
        </p:nvSpPr>
        <p:spPr>
          <a:xfrm>
            <a:off x="138402" y="125599"/>
            <a:ext cx="11915196" cy="6606802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DEA9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0">
            <a:extLst>
              <a:ext uri="{FF2B5EF4-FFF2-40B4-BE49-F238E27FC236}">
                <a16:creationId xmlns:a16="http://schemas.microsoft.com/office/drawing/2014/main" id="{FB02F19D-0148-4F8F-88FB-F5482CED4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399" y="215673"/>
            <a:ext cx="786511" cy="584398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467EA4DF-BCE8-4C37-A4F5-5359F1A93F9B}"/>
              </a:ext>
            </a:extLst>
          </p:cNvPr>
          <p:cNvSpPr/>
          <p:nvPr userDrawn="1"/>
        </p:nvSpPr>
        <p:spPr>
          <a:xfrm>
            <a:off x="11699730" y="100388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01DC9A1-9E57-47BA-8816-F8F1F986D525}"/>
              </a:ext>
            </a:extLst>
          </p:cNvPr>
          <p:cNvSpPr/>
          <p:nvPr userDrawn="1"/>
        </p:nvSpPr>
        <p:spPr>
          <a:xfrm>
            <a:off x="11712220" y="152400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9">
            <a:extLst>
              <a:ext uri="{FF2B5EF4-FFF2-40B4-BE49-F238E27FC236}">
                <a16:creationId xmlns:a16="http://schemas.microsoft.com/office/drawing/2014/main" id="{48F398B5-BFE0-417C-8F89-30881E9FE6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71" y="125599"/>
            <a:ext cx="1148179" cy="6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7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728AC4-029A-478E-86C4-F411D470A1EC}"/>
              </a:ext>
            </a:extLst>
          </p:cNvPr>
          <p:cNvSpPr txBox="1"/>
          <p:nvPr userDrawn="1"/>
        </p:nvSpPr>
        <p:spPr>
          <a:xfrm>
            <a:off x="3886200" y="2743200"/>
            <a:ext cx="3200400" cy="10156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71DDCC"/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dist"/>
            <a:r>
              <a:rPr lang="en-US" sz="6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FU Rhythm" panose="00000400000000000000" pitchFamily="2" charset="0"/>
              </a:rPr>
              <a:t>BÀI</a:t>
            </a:r>
            <a:r>
              <a:rPr lang="en-US" sz="6000" baseline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FU Rhythm" panose="00000400000000000000" pitchFamily="2" charset="0"/>
              </a:rPr>
              <a:t> TẬP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FU Rhyth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A50BA54-BF98-4321-9187-B58550E58F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18">
            <a:extLst>
              <a:ext uri="{FF2B5EF4-FFF2-40B4-BE49-F238E27FC236}">
                <a16:creationId xmlns:a16="http://schemas.microsoft.com/office/drawing/2014/main" id="{2196D08D-FB3E-4FC6-8840-59F5058BAE1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9B120-7C4D-47CB-BB7F-E56BB040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250722"/>
            <a:ext cx="1433052" cy="143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CB0F5-0894-4084-9CE0-59022B0AB999}"/>
              </a:ext>
            </a:extLst>
          </p:cNvPr>
          <p:cNvSpPr txBox="1"/>
          <p:nvPr/>
        </p:nvSpPr>
        <p:spPr>
          <a:xfrm>
            <a:off x="3772878" y="6021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4EEFE-D348-430D-B09B-C261067D281B}"/>
              </a:ext>
            </a:extLst>
          </p:cNvPr>
          <p:cNvSpPr txBox="1"/>
          <p:nvPr/>
        </p:nvSpPr>
        <p:spPr>
          <a:xfrm>
            <a:off x="2108572" y="2133600"/>
            <a:ext cx="797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014564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2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>
                <a:solidFill>
                  <a:srgbClr val="333333"/>
                </a:solidFill>
                <a:latin typeface="+mj-lt"/>
              </a:rPr>
              <a:t>Quan sát tranh và trả lời câu hỏi.</a:t>
            </a:r>
            <a:endParaRPr lang="en-US" altLang="en-US" sz="4200"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C2F688-AFCF-48CC-8100-B7BD397E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90" t="4450" r="2778" b="55546"/>
          <a:stretch>
            <a:fillRect/>
          </a:stretch>
        </p:blipFill>
        <p:spPr>
          <a:xfrm>
            <a:off x="3202493" y="1278295"/>
            <a:ext cx="5787013" cy="2837587"/>
          </a:xfrm>
          <a:custGeom>
            <a:avLst/>
            <a:gdLst>
              <a:gd name="connsiteX0" fmla="*/ 266358 w 4419600"/>
              <a:gd name="connsiteY0" fmla="*/ 0 h 2167094"/>
              <a:gd name="connsiteX1" fmla="*/ 4153242 w 4419600"/>
              <a:gd name="connsiteY1" fmla="*/ 0 h 2167094"/>
              <a:gd name="connsiteX2" fmla="*/ 4419600 w 4419600"/>
              <a:gd name="connsiteY2" fmla="*/ 266358 h 2167094"/>
              <a:gd name="connsiteX3" fmla="*/ 4419600 w 4419600"/>
              <a:gd name="connsiteY3" fmla="*/ 1900736 h 2167094"/>
              <a:gd name="connsiteX4" fmla="*/ 4153242 w 4419600"/>
              <a:gd name="connsiteY4" fmla="*/ 2167094 h 2167094"/>
              <a:gd name="connsiteX5" fmla="*/ 266358 w 4419600"/>
              <a:gd name="connsiteY5" fmla="*/ 2167094 h 2167094"/>
              <a:gd name="connsiteX6" fmla="*/ 0 w 4419600"/>
              <a:gd name="connsiteY6" fmla="*/ 1900736 h 2167094"/>
              <a:gd name="connsiteX7" fmla="*/ 0 w 4419600"/>
              <a:gd name="connsiteY7" fmla="*/ 266358 h 2167094"/>
              <a:gd name="connsiteX8" fmla="*/ 266358 w 4419600"/>
              <a:gd name="connsiteY8" fmla="*/ 0 h 21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167094">
                <a:moveTo>
                  <a:pt x="266358" y="0"/>
                </a:moveTo>
                <a:lnTo>
                  <a:pt x="4153242" y="0"/>
                </a:lnTo>
                <a:cubicBezTo>
                  <a:pt x="4300347" y="0"/>
                  <a:pt x="4419600" y="119253"/>
                  <a:pt x="4419600" y="266358"/>
                </a:cubicBezTo>
                <a:lnTo>
                  <a:pt x="4419600" y="1900736"/>
                </a:lnTo>
                <a:cubicBezTo>
                  <a:pt x="4419600" y="2047841"/>
                  <a:pt x="4300347" y="2167094"/>
                  <a:pt x="4153242" y="2167094"/>
                </a:cubicBezTo>
                <a:lnTo>
                  <a:pt x="266358" y="2167094"/>
                </a:lnTo>
                <a:cubicBezTo>
                  <a:pt x="119253" y="2167094"/>
                  <a:pt x="0" y="2047841"/>
                  <a:pt x="0" y="1900736"/>
                </a:cubicBezTo>
                <a:lnTo>
                  <a:pt x="0" y="266358"/>
                </a:lnTo>
                <a:cubicBezTo>
                  <a:pt x="0" y="119253"/>
                  <a:pt x="119253" y="0"/>
                  <a:pt x="266358" y="0"/>
                </a:cubicBezTo>
                <a:close/>
              </a:path>
            </a:pathLst>
          </a:custGeom>
          <a:effectLst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09A503-8DDD-4618-915D-F53CE1C602DE}"/>
              </a:ext>
            </a:extLst>
          </p:cNvPr>
          <p:cNvSpPr txBox="1"/>
          <p:nvPr/>
        </p:nvSpPr>
        <p:spPr>
          <a:xfrm>
            <a:off x="4081659" y="4419600"/>
            <a:ext cx="4028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333333"/>
                </a:solidFill>
                <a:latin typeface="+mj-lt"/>
              </a:rPr>
              <a:t>Bà đang làm gì?</a:t>
            </a:r>
            <a:endParaRPr lang="vi-VN" sz="400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2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>
                <a:solidFill>
                  <a:srgbClr val="333333"/>
                </a:solidFill>
                <a:latin typeface="+mj-lt"/>
              </a:rPr>
              <a:t>Quan sát tranh và trả lời câu hỏi.</a:t>
            </a:r>
            <a:endParaRPr lang="en-US" altLang="en-US" sz="4200"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85EE92-5BAD-4156-B649-17D93497C9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0" t="54378" r="51430" b="5618"/>
          <a:stretch>
            <a:fillRect/>
          </a:stretch>
        </p:blipFill>
        <p:spPr>
          <a:xfrm>
            <a:off x="3255397" y="1278295"/>
            <a:ext cx="5681207" cy="2837587"/>
          </a:xfrm>
          <a:custGeom>
            <a:avLst/>
            <a:gdLst>
              <a:gd name="connsiteX0" fmla="*/ 196014 w 4338795"/>
              <a:gd name="connsiteY0" fmla="*/ 0 h 2167094"/>
              <a:gd name="connsiteX1" fmla="*/ 4142781 w 4338795"/>
              <a:gd name="connsiteY1" fmla="*/ 0 h 2167094"/>
              <a:gd name="connsiteX2" fmla="*/ 4338795 w 4338795"/>
              <a:gd name="connsiteY2" fmla="*/ 196014 h 2167094"/>
              <a:gd name="connsiteX3" fmla="*/ 4338795 w 4338795"/>
              <a:gd name="connsiteY3" fmla="*/ 1971080 h 2167094"/>
              <a:gd name="connsiteX4" fmla="*/ 4142781 w 4338795"/>
              <a:gd name="connsiteY4" fmla="*/ 2167094 h 2167094"/>
              <a:gd name="connsiteX5" fmla="*/ 196014 w 4338795"/>
              <a:gd name="connsiteY5" fmla="*/ 2167094 h 2167094"/>
              <a:gd name="connsiteX6" fmla="*/ 0 w 4338795"/>
              <a:gd name="connsiteY6" fmla="*/ 1971080 h 2167094"/>
              <a:gd name="connsiteX7" fmla="*/ 0 w 4338795"/>
              <a:gd name="connsiteY7" fmla="*/ 196014 h 2167094"/>
              <a:gd name="connsiteX8" fmla="*/ 196014 w 4338795"/>
              <a:gd name="connsiteY8" fmla="*/ 0 h 21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795" h="2167094">
                <a:moveTo>
                  <a:pt x="196014" y="0"/>
                </a:moveTo>
                <a:lnTo>
                  <a:pt x="4142781" y="0"/>
                </a:lnTo>
                <a:cubicBezTo>
                  <a:pt x="4251037" y="0"/>
                  <a:pt x="4338795" y="87758"/>
                  <a:pt x="4338795" y="196014"/>
                </a:cubicBezTo>
                <a:lnTo>
                  <a:pt x="4338795" y="1971080"/>
                </a:lnTo>
                <a:cubicBezTo>
                  <a:pt x="4338795" y="2079336"/>
                  <a:pt x="4251037" y="2167094"/>
                  <a:pt x="4142781" y="2167094"/>
                </a:cubicBezTo>
                <a:lnTo>
                  <a:pt x="196014" y="2167094"/>
                </a:lnTo>
                <a:cubicBezTo>
                  <a:pt x="87758" y="2167094"/>
                  <a:pt x="0" y="2079336"/>
                  <a:pt x="0" y="1971080"/>
                </a:cubicBezTo>
                <a:lnTo>
                  <a:pt x="0" y="196014"/>
                </a:lnTo>
                <a:cubicBezTo>
                  <a:pt x="0" y="87758"/>
                  <a:pt x="87758" y="0"/>
                  <a:pt x="196014" y="0"/>
                </a:cubicBezTo>
                <a:close/>
              </a:path>
            </a:pathLst>
          </a:custGeom>
          <a:effectLst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EFD698-502A-4214-BCB9-D97DFBA3736D}"/>
              </a:ext>
            </a:extLst>
          </p:cNvPr>
          <p:cNvSpPr txBox="1"/>
          <p:nvPr/>
        </p:nvSpPr>
        <p:spPr>
          <a:xfrm>
            <a:off x="3793430" y="4419600"/>
            <a:ext cx="4605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333333"/>
                </a:solidFill>
                <a:latin typeface="+mj-lt"/>
              </a:rPr>
              <a:t>Bố mẹ đang làm gì?</a:t>
            </a:r>
            <a:endParaRPr lang="vi-VN" sz="400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081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2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>
                <a:solidFill>
                  <a:srgbClr val="333333"/>
                </a:solidFill>
                <a:latin typeface="+mj-lt"/>
              </a:rPr>
              <a:t>Quan sát tranh và trả lời câu hỏi.</a:t>
            </a:r>
            <a:endParaRPr lang="en-US" altLang="en-US" sz="420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650BF6-257E-4E1D-8581-20B9D7B558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032" t="53234" r="2778" b="5618"/>
          <a:stretch>
            <a:fillRect/>
          </a:stretch>
        </p:blipFill>
        <p:spPr>
          <a:xfrm>
            <a:off x="3255397" y="1278295"/>
            <a:ext cx="5681207" cy="2918723"/>
          </a:xfrm>
          <a:custGeom>
            <a:avLst/>
            <a:gdLst>
              <a:gd name="connsiteX0" fmla="*/ 201618 w 4338795"/>
              <a:gd name="connsiteY0" fmla="*/ 0 h 2229058"/>
              <a:gd name="connsiteX1" fmla="*/ 4137177 w 4338795"/>
              <a:gd name="connsiteY1" fmla="*/ 0 h 2229058"/>
              <a:gd name="connsiteX2" fmla="*/ 4338795 w 4338795"/>
              <a:gd name="connsiteY2" fmla="*/ 201618 h 2229058"/>
              <a:gd name="connsiteX3" fmla="*/ 4338795 w 4338795"/>
              <a:gd name="connsiteY3" fmla="*/ 2027440 h 2229058"/>
              <a:gd name="connsiteX4" fmla="*/ 4137177 w 4338795"/>
              <a:gd name="connsiteY4" fmla="*/ 2229058 h 2229058"/>
              <a:gd name="connsiteX5" fmla="*/ 201618 w 4338795"/>
              <a:gd name="connsiteY5" fmla="*/ 2229058 h 2229058"/>
              <a:gd name="connsiteX6" fmla="*/ 0 w 4338795"/>
              <a:gd name="connsiteY6" fmla="*/ 2027440 h 2229058"/>
              <a:gd name="connsiteX7" fmla="*/ 0 w 4338795"/>
              <a:gd name="connsiteY7" fmla="*/ 201618 h 2229058"/>
              <a:gd name="connsiteX8" fmla="*/ 201618 w 4338795"/>
              <a:gd name="connsiteY8" fmla="*/ 0 h 22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795" h="2229058">
                <a:moveTo>
                  <a:pt x="201618" y="0"/>
                </a:moveTo>
                <a:lnTo>
                  <a:pt x="4137177" y="0"/>
                </a:lnTo>
                <a:cubicBezTo>
                  <a:pt x="4248528" y="0"/>
                  <a:pt x="4338795" y="90267"/>
                  <a:pt x="4338795" y="201618"/>
                </a:cubicBezTo>
                <a:lnTo>
                  <a:pt x="4338795" y="2027440"/>
                </a:lnTo>
                <a:cubicBezTo>
                  <a:pt x="4338795" y="2138791"/>
                  <a:pt x="4248528" y="2229058"/>
                  <a:pt x="4137177" y="2229058"/>
                </a:cubicBezTo>
                <a:lnTo>
                  <a:pt x="201618" y="2229058"/>
                </a:lnTo>
                <a:cubicBezTo>
                  <a:pt x="90267" y="2229058"/>
                  <a:pt x="0" y="2138791"/>
                  <a:pt x="0" y="2027440"/>
                </a:cubicBezTo>
                <a:lnTo>
                  <a:pt x="0" y="201618"/>
                </a:lnTo>
                <a:cubicBezTo>
                  <a:pt x="0" y="90267"/>
                  <a:pt x="90267" y="0"/>
                  <a:pt x="201618" y="0"/>
                </a:cubicBezTo>
                <a:close/>
              </a:path>
            </a:pathLst>
          </a:custGeom>
          <a:effectLst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D86D3E-4EF6-413C-8152-CD8072E45C66}"/>
              </a:ext>
            </a:extLst>
          </p:cNvPr>
          <p:cNvSpPr txBox="1"/>
          <p:nvPr/>
        </p:nvSpPr>
        <p:spPr>
          <a:xfrm>
            <a:off x="3573115" y="4419600"/>
            <a:ext cx="5045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333333"/>
                </a:solidFill>
                <a:latin typeface="+mj-lt"/>
              </a:rPr>
              <a:t>Bạn nhỏ đang làm gì?</a:t>
            </a:r>
            <a:endParaRPr lang="vi-VN" sz="400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45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A79EE5-500D-4802-8A87-BFBD628998D8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C1981CEA-AEF1-4EAF-A3AA-2BD941E300E2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7783E-03B0-40DE-ABA6-CE1E8E9A7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46FEAE5-060B-475F-BE6C-0EF164ED5336}"/>
              </a:ext>
            </a:extLst>
          </p:cNvPr>
          <p:cNvSpPr txBox="1"/>
          <p:nvPr/>
        </p:nvSpPr>
        <p:spPr>
          <a:xfrm>
            <a:off x="1143000" y="152400"/>
            <a:ext cx="1066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2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>
                <a:solidFill>
                  <a:srgbClr val="333333"/>
                </a:solidFill>
                <a:latin typeface="+mj-lt"/>
              </a:rPr>
              <a:t>Quan sát tranh và trả lời câu hỏi.</a:t>
            </a:r>
            <a:endParaRPr lang="en-US" altLang="en-US" sz="420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A64091-B972-4B88-8D74-49EF3DD115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32" t="53234" r="2778" b="5618"/>
          <a:stretch>
            <a:fillRect/>
          </a:stretch>
        </p:blipFill>
        <p:spPr>
          <a:xfrm>
            <a:off x="6295292" y="3754736"/>
            <a:ext cx="4338795" cy="2229058"/>
          </a:xfrm>
          <a:custGeom>
            <a:avLst/>
            <a:gdLst>
              <a:gd name="connsiteX0" fmla="*/ 201618 w 4338795"/>
              <a:gd name="connsiteY0" fmla="*/ 0 h 2229058"/>
              <a:gd name="connsiteX1" fmla="*/ 4137177 w 4338795"/>
              <a:gd name="connsiteY1" fmla="*/ 0 h 2229058"/>
              <a:gd name="connsiteX2" fmla="*/ 4338795 w 4338795"/>
              <a:gd name="connsiteY2" fmla="*/ 201618 h 2229058"/>
              <a:gd name="connsiteX3" fmla="*/ 4338795 w 4338795"/>
              <a:gd name="connsiteY3" fmla="*/ 2027440 h 2229058"/>
              <a:gd name="connsiteX4" fmla="*/ 4137177 w 4338795"/>
              <a:gd name="connsiteY4" fmla="*/ 2229058 h 2229058"/>
              <a:gd name="connsiteX5" fmla="*/ 201618 w 4338795"/>
              <a:gd name="connsiteY5" fmla="*/ 2229058 h 2229058"/>
              <a:gd name="connsiteX6" fmla="*/ 0 w 4338795"/>
              <a:gd name="connsiteY6" fmla="*/ 2027440 h 2229058"/>
              <a:gd name="connsiteX7" fmla="*/ 0 w 4338795"/>
              <a:gd name="connsiteY7" fmla="*/ 201618 h 2229058"/>
              <a:gd name="connsiteX8" fmla="*/ 201618 w 4338795"/>
              <a:gd name="connsiteY8" fmla="*/ 0 h 22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795" h="2229058">
                <a:moveTo>
                  <a:pt x="201618" y="0"/>
                </a:moveTo>
                <a:lnTo>
                  <a:pt x="4137177" y="0"/>
                </a:lnTo>
                <a:cubicBezTo>
                  <a:pt x="4248528" y="0"/>
                  <a:pt x="4338795" y="90267"/>
                  <a:pt x="4338795" y="201618"/>
                </a:cubicBezTo>
                <a:lnTo>
                  <a:pt x="4338795" y="2027440"/>
                </a:lnTo>
                <a:cubicBezTo>
                  <a:pt x="4338795" y="2138791"/>
                  <a:pt x="4248528" y="2229058"/>
                  <a:pt x="4137177" y="2229058"/>
                </a:cubicBezTo>
                <a:lnTo>
                  <a:pt x="201618" y="2229058"/>
                </a:lnTo>
                <a:cubicBezTo>
                  <a:pt x="90267" y="2229058"/>
                  <a:pt x="0" y="2138791"/>
                  <a:pt x="0" y="2027440"/>
                </a:cubicBezTo>
                <a:lnTo>
                  <a:pt x="0" y="201618"/>
                </a:lnTo>
                <a:cubicBezTo>
                  <a:pt x="0" y="90267"/>
                  <a:pt x="90267" y="0"/>
                  <a:pt x="201618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7BC46E-3DA1-4F13-9FA3-E54A7075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0" t="54378" r="51430" b="5618"/>
          <a:stretch>
            <a:fillRect/>
          </a:stretch>
        </p:blipFill>
        <p:spPr>
          <a:xfrm>
            <a:off x="1624065" y="3816700"/>
            <a:ext cx="4338795" cy="2167094"/>
          </a:xfrm>
          <a:custGeom>
            <a:avLst/>
            <a:gdLst>
              <a:gd name="connsiteX0" fmla="*/ 196014 w 4338795"/>
              <a:gd name="connsiteY0" fmla="*/ 0 h 2167094"/>
              <a:gd name="connsiteX1" fmla="*/ 4142781 w 4338795"/>
              <a:gd name="connsiteY1" fmla="*/ 0 h 2167094"/>
              <a:gd name="connsiteX2" fmla="*/ 4338795 w 4338795"/>
              <a:gd name="connsiteY2" fmla="*/ 196014 h 2167094"/>
              <a:gd name="connsiteX3" fmla="*/ 4338795 w 4338795"/>
              <a:gd name="connsiteY3" fmla="*/ 1971080 h 2167094"/>
              <a:gd name="connsiteX4" fmla="*/ 4142781 w 4338795"/>
              <a:gd name="connsiteY4" fmla="*/ 2167094 h 2167094"/>
              <a:gd name="connsiteX5" fmla="*/ 196014 w 4338795"/>
              <a:gd name="connsiteY5" fmla="*/ 2167094 h 2167094"/>
              <a:gd name="connsiteX6" fmla="*/ 0 w 4338795"/>
              <a:gd name="connsiteY6" fmla="*/ 1971080 h 2167094"/>
              <a:gd name="connsiteX7" fmla="*/ 0 w 4338795"/>
              <a:gd name="connsiteY7" fmla="*/ 196014 h 2167094"/>
              <a:gd name="connsiteX8" fmla="*/ 196014 w 4338795"/>
              <a:gd name="connsiteY8" fmla="*/ 0 h 21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795" h="2167094">
                <a:moveTo>
                  <a:pt x="196014" y="0"/>
                </a:moveTo>
                <a:lnTo>
                  <a:pt x="4142781" y="0"/>
                </a:lnTo>
                <a:cubicBezTo>
                  <a:pt x="4251037" y="0"/>
                  <a:pt x="4338795" y="87758"/>
                  <a:pt x="4338795" y="196014"/>
                </a:cubicBezTo>
                <a:lnTo>
                  <a:pt x="4338795" y="1971080"/>
                </a:lnTo>
                <a:cubicBezTo>
                  <a:pt x="4338795" y="2079336"/>
                  <a:pt x="4251037" y="2167094"/>
                  <a:pt x="4142781" y="2167094"/>
                </a:cubicBezTo>
                <a:lnTo>
                  <a:pt x="196014" y="2167094"/>
                </a:lnTo>
                <a:cubicBezTo>
                  <a:pt x="87758" y="2167094"/>
                  <a:pt x="0" y="2079336"/>
                  <a:pt x="0" y="1971080"/>
                </a:cubicBezTo>
                <a:lnTo>
                  <a:pt x="0" y="196014"/>
                </a:lnTo>
                <a:cubicBezTo>
                  <a:pt x="0" y="87758"/>
                  <a:pt x="87758" y="0"/>
                  <a:pt x="196014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A8406-8D54-4011-A953-8FD9FE0C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1" t="2224" r="51587" b="55546"/>
          <a:stretch>
            <a:fillRect/>
          </a:stretch>
        </p:blipFill>
        <p:spPr>
          <a:xfrm>
            <a:off x="1528187" y="838200"/>
            <a:ext cx="4419600" cy="2167094"/>
          </a:xfrm>
          <a:custGeom>
            <a:avLst/>
            <a:gdLst>
              <a:gd name="connsiteX0" fmla="*/ 281178 w 4419600"/>
              <a:gd name="connsiteY0" fmla="*/ 0 h 2287675"/>
              <a:gd name="connsiteX1" fmla="*/ 4138422 w 4419600"/>
              <a:gd name="connsiteY1" fmla="*/ 0 h 2287675"/>
              <a:gd name="connsiteX2" fmla="*/ 4419600 w 4419600"/>
              <a:gd name="connsiteY2" fmla="*/ 281178 h 2287675"/>
              <a:gd name="connsiteX3" fmla="*/ 4419600 w 4419600"/>
              <a:gd name="connsiteY3" fmla="*/ 2006497 h 2287675"/>
              <a:gd name="connsiteX4" fmla="*/ 4138422 w 4419600"/>
              <a:gd name="connsiteY4" fmla="*/ 2287675 h 2287675"/>
              <a:gd name="connsiteX5" fmla="*/ 281178 w 4419600"/>
              <a:gd name="connsiteY5" fmla="*/ 2287675 h 2287675"/>
              <a:gd name="connsiteX6" fmla="*/ 0 w 4419600"/>
              <a:gd name="connsiteY6" fmla="*/ 2006497 h 2287675"/>
              <a:gd name="connsiteX7" fmla="*/ 0 w 4419600"/>
              <a:gd name="connsiteY7" fmla="*/ 281178 h 2287675"/>
              <a:gd name="connsiteX8" fmla="*/ 281178 w 4419600"/>
              <a:gd name="connsiteY8" fmla="*/ 0 h 22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287675">
                <a:moveTo>
                  <a:pt x="281178" y="0"/>
                </a:moveTo>
                <a:lnTo>
                  <a:pt x="4138422" y="0"/>
                </a:lnTo>
                <a:cubicBezTo>
                  <a:pt x="4293712" y="0"/>
                  <a:pt x="4419600" y="125888"/>
                  <a:pt x="4419600" y="281178"/>
                </a:cubicBezTo>
                <a:lnTo>
                  <a:pt x="4419600" y="2006497"/>
                </a:lnTo>
                <a:cubicBezTo>
                  <a:pt x="4419600" y="2161787"/>
                  <a:pt x="4293712" y="2287675"/>
                  <a:pt x="4138422" y="2287675"/>
                </a:cubicBezTo>
                <a:lnTo>
                  <a:pt x="281178" y="2287675"/>
                </a:lnTo>
                <a:cubicBezTo>
                  <a:pt x="125888" y="2287675"/>
                  <a:pt x="0" y="2161787"/>
                  <a:pt x="0" y="2006497"/>
                </a:cubicBezTo>
                <a:lnTo>
                  <a:pt x="0" y="281178"/>
                </a:lnTo>
                <a:cubicBezTo>
                  <a:pt x="0" y="125888"/>
                  <a:pt x="125888" y="0"/>
                  <a:pt x="281178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2BE3A7-06E4-4FE5-B0B7-9C0EB186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90" t="4450" r="2778" b="55546"/>
          <a:stretch>
            <a:fillRect/>
          </a:stretch>
        </p:blipFill>
        <p:spPr>
          <a:xfrm>
            <a:off x="6214487" y="838200"/>
            <a:ext cx="4419600" cy="2167094"/>
          </a:xfrm>
          <a:custGeom>
            <a:avLst/>
            <a:gdLst>
              <a:gd name="connsiteX0" fmla="*/ 266358 w 4419600"/>
              <a:gd name="connsiteY0" fmla="*/ 0 h 2167094"/>
              <a:gd name="connsiteX1" fmla="*/ 4153242 w 4419600"/>
              <a:gd name="connsiteY1" fmla="*/ 0 h 2167094"/>
              <a:gd name="connsiteX2" fmla="*/ 4419600 w 4419600"/>
              <a:gd name="connsiteY2" fmla="*/ 266358 h 2167094"/>
              <a:gd name="connsiteX3" fmla="*/ 4419600 w 4419600"/>
              <a:gd name="connsiteY3" fmla="*/ 1900736 h 2167094"/>
              <a:gd name="connsiteX4" fmla="*/ 4153242 w 4419600"/>
              <a:gd name="connsiteY4" fmla="*/ 2167094 h 2167094"/>
              <a:gd name="connsiteX5" fmla="*/ 266358 w 4419600"/>
              <a:gd name="connsiteY5" fmla="*/ 2167094 h 2167094"/>
              <a:gd name="connsiteX6" fmla="*/ 0 w 4419600"/>
              <a:gd name="connsiteY6" fmla="*/ 1900736 h 2167094"/>
              <a:gd name="connsiteX7" fmla="*/ 0 w 4419600"/>
              <a:gd name="connsiteY7" fmla="*/ 266358 h 2167094"/>
              <a:gd name="connsiteX8" fmla="*/ 266358 w 4419600"/>
              <a:gd name="connsiteY8" fmla="*/ 0 h 21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167094">
                <a:moveTo>
                  <a:pt x="266358" y="0"/>
                </a:moveTo>
                <a:lnTo>
                  <a:pt x="4153242" y="0"/>
                </a:lnTo>
                <a:cubicBezTo>
                  <a:pt x="4300347" y="0"/>
                  <a:pt x="4419600" y="119253"/>
                  <a:pt x="4419600" y="266358"/>
                </a:cubicBezTo>
                <a:lnTo>
                  <a:pt x="4419600" y="1900736"/>
                </a:lnTo>
                <a:cubicBezTo>
                  <a:pt x="4419600" y="2047841"/>
                  <a:pt x="4300347" y="2167094"/>
                  <a:pt x="4153242" y="2167094"/>
                </a:cubicBezTo>
                <a:lnTo>
                  <a:pt x="266358" y="2167094"/>
                </a:lnTo>
                <a:cubicBezTo>
                  <a:pt x="119253" y="2167094"/>
                  <a:pt x="0" y="2047841"/>
                  <a:pt x="0" y="1900736"/>
                </a:cubicBezTo>
                <a:lnTo>
                  <a:pt x="0" y="266358"/>
                </a:lnTo>
                <a:cubicBezTo>
                  <a:pt x="0" y="119253"/>
                  <a:pt x="119253" y="0"/>
                  <a:pt x="266358" y="0"/>
                </a:cubicBezTo>
                <a:close/>
              </a:path>
            </a:pathLst>
          </a:custGeom>
          <a:effectLst>
            <a:softEdge rad="3175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0BC0D-5EA7-4BBB-AA3B-C40C5F896F1E}"/>
              </a:ext>
            </a:extLst>
          </p:cNvPr>
          <p:cNvSpPr txBox="1"/>
          <p:nvPr/>
        </p:nvSpPr>
        <p:spPr>
          <a:xfrm>
            <a:off x="1579266" y="3048000"/>
            <a:ext cx="436852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Ông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chơi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cờ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accent5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655D3-0080-4ED4-9426-F80989ABCAF1}"/>
              </a:ext>
            </a:extLst>
          </p:cNvPr>
          <p:cNvSpPr txBox="1"/>
          <p:nvPr/>
        </p:nvSpPr>
        <p:spPr>
          <a:xfrm>
            <a:off x="6244215" y="3048000"/>
            <a:ext cx="4368520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ti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vi.</a:t>
            </a:r>
            <a:endParaRPr lang="vi-VN" sz="3200" dirty="0">
              <a:solidFill>
                <a:schemeClr val="accent5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21CC3-FB90-4BAA-98C6-E716D14D533E}"/>
              </a:ext>
            </a:extLst>
          </p:cNvPr>
          <p:cNvSpPr txBox="1"/>
          <p:nvPr/>
        </p:nvSpPr>
        <p:spPr>
          <a:xfrm>
            <a:off x="1625730" y="6030577"/>
            <a:ext cx="4322057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Bố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dọn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accent5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50B77-6A24-447C-9272-D817D4803BAE}"/>
              </a:ext>
            </a:extLst>
          </p:cNvPr>
          <p:cNvSpPr txBox="1"/>
          <p:nvPr/>
        </p:nvSpPr>
        <p:spPr>
          <a:xfrm>
            <a:off x="6295292" y="6039471"/>
            <a:ext cx="433879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endParaRPr lang="vi-VN" sz="3200" dirty="0">
              <a:solidFill>
                <a:schemeClr val="accent5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76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0A1C2-34F3-40A6-9448-286A8B7F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6553200" cy="40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4">
            <a:extLst>
              <a:ext uri="{FF2B5EF4-FFF2-40B4-BE49-F238E27FC236}">
                <a16:creationId xmlns:a16="http://schemas.microsoft.com/office/drawing/2014/main" id="{378325A2-2719-4A56-B347-D951B21351E5}"/>
              </a:ext>
            </a:extLst>
          </p:cNvPr>
          <p:cNvSpPr txBox="1">
            <a:spLocks/>
          </p:cNvSpPr>
          <p:nvPr/>
        </p:nvSpPr>
        <p:spPr>
          <a:xfrm>
            <a:off x="152400" y="12357"/>
            <a:ext cx="2057400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16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B7BDAEE3-B659-4942-92A1-947D1D0DE591}"/>
              </a:ext>
            </a:extLst>
          </p:cNvPr>
          <p:cNvSpPr>
            <a:spLocks noGrp="1"/>
          </p:cNvSpPr>
          <p:nvPr/>
        </p:nvSpPr>
        <p:spPr>
          <a:xfrm>
            <a:off x="5334000" y="4648200"/>
            <a:ext cx="1524000" cy="60960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 4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299BD0-0842-4268-8B98-E327A660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630799"/>
            <a:ext cx="5749026" cy="1579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2BACE-2022-4FC6-A917-4E51B0F97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10416309" cy="2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8FA7D6-59F7-46A6-B3E5-580272BEE942}"/>
              </a:ext>
            </a:extLst>
          </p:cNvPr>
          <p:cNvSpPr txBox="1"/>
          <p:nvPr/>
        </p:nvSpPr>
        <p:spPr>
          <a:xfrm>
            <a:off x="1752600" y="990600"/>
            <a:ext cx="8362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C2182F"/>
                </a:solidFill>
                <a:latin typeface="HP001" panose="020B0603050302020204" pitchFamily="34" charset="0"/>
              </a:rPr>
              <a:t>ǡ</a:t>
            </a:r>
            <a:r>
              <a:rPr lang="el-GR" sz="6600" b="1">
                <a:solidFill>
                  <a:srgbClr val="C2182F"/>
                </a:solidFill>
                <a:latin typeface="HP001" panose="020B0603050302020204" pitchFamily="34" charset="0"/>
              </a:rPr>
              <a:t>μ</a:t>
            </a:r>
            <a:r>
              <a:rPr lang="en-US" sz="6600" b="1">
                <a:solidFill>
                  <a:srgbClr val="C2182F"/>
                </a:solidFill>
                <a:latin typeface="HP001" panose="020B0603050302020204" pitchFamily="34" charset="0"/>
              </a:rPr>
              <a:t>ếnḑ V</a:t>
            </a:r>
            <a:r>
              <a:rPr lang="el-GR" sz="6600" b="1">
                <a:solidFill>
                  <a:srgbClr val="C2182F"/>
                </a:solidFill>
                <a:latin typeface="HP001" panose="020B0603050302020204" pitchFamily="34" charset="0"/>
              </a:rPr>
              <a:t>Θ</a:t>
            </a:r>
            <a:r>
              <a:rPr lang="en-US" sz="6600" b="1">
                <a:solidFill>
                  <a:srgbClr val="C2182F"/>
                </a:solidFill>
                <a:latin typeface="HP001" panose="020B0603050302020204" pitchFamily="34" charset="0"/>
              </a:rPr>
              <a:t>ʸt</a:t>
            </a:r>
            <a:br>
              <a:rPr lang="en-US" sz="6000">
                <a:solidFill>
                  <a:srgbClr val="C2182F"/>
                </a:solidFill>
              </a:rPr>
            </a:br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 tập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74CE4-EA2B-4BF5-A752-A1F521EA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4" y="81031"/>
            <a:ext cx="2804410" cy="9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Arial-Rounded" panose="020B0500000000000000" pitchFamily="34" charset="0"/>
              </a:rPr>
              <a:t>Dựa vào tranh, tìm từ ngữ: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E9952-CD51-4FA4-B0EA-E8E58B322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897231"/>
            <a:ext cx="10001250" cy="56007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7335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Arial-Rounded" panose="020B0500000000000000" pitchFamily="34" charset="0"/>
              </a:rPr>
              <a:t>Dựa vào tranh, tìm từ ngữ: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E9952-CD51-4FA4-B0EA-E8E58B322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7" y="860286"/>
            <a:ext cx="4998265" cy="27990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FC220-1CA0-40E2-BB2B-B0167B6C9EB8}"/>
              </a:ext>
            </a:extLst>
          </p:cNvPr>
          <p:cNvSpPr txBox="1"/>
          <p:nvPr/>
        </p:nvSpPr>
        <p:spPr>
          <a:xfrm>
            <a:off x="361167" y="3429000"/>
            <a:ext cx="3067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19E67-29DF-4C41-8B3D-5AE28EF1B041}"/>
              </a:ext>
            </a:extLst>
          </p:cNvPr>
          <p:cNvSpPr txBox="1"/>
          <p:nvPr/>
        </p:nvSpPr>
        <p:spPr>
          <a:xfrm>
            <a:off x="1371600" y="4198700"/>
            <a:ext cx="3067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Chỉ người: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56997-7BC1-4B68-8440-3DB9262F3049}"/>
              </a:ext>
            </a:extLst>
          </p:cNvPr>
          <p:cNvSpPr txBox="1"/>
          <p:nvPr/>
        </p:nvSpPr>
        <p:spPr>
          <a:xfrm>
            <a:off x="1371600" y="4964568"/>
            <a:ext cx="3067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Chỉ vật: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3F8575-9AAE-4D48-BBFF-16022C6A7CBD}"/>
              </a:ext>
            </a:extLst>
          </p:cNvPr>
          <p:cNvSpPr txBox="1"/>
          <p:nvPr/>
        </p:nvSpPr>
        <p:spPr>
          <a:xfrm>
            <a:off x="3962400" y="419870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0" i="0">
                <a:solidFill>
                  <a:srgbClr val="333333"/>
                </a:solidFill>
                <a:effectLst/>
                <a:latin typeface="+mj-lt"/>
              </a:rPr>
              <a:t>ông, bà, bố, mẹ, anh trai, em gái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E960F-B48B-4338-8D47-DB2F9CD35D94}"/>
              </a:ext>
            </a:extLst>
          </p:cNvPr>
          <p:cNvSpPr txBox="1"/>
          <p:nvPr/>
        </p:nvSpPr>
        <p:spPr>
          <a:xfrm>
            <a:off x="3276600" y="4964568"/>
            <a:ext cx="8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0" i="0">
                <a:solidFill>
                  <a:srgbClr val="333333"/>
                </a:solidFill>
                <a:effectLst/>
                <a:latin typeface="+mj-lt"/>
              </a:rPr>
              <a:t> bếp, nhà, sân, vườn, quạt, chổi, chảo, bình tưới, đồ chơi,…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923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Arial-Rounded" panose="020B0500000000000000" pitchFamily="34" charset="0"/>
              </a:rPr>
              <a:t>Dựa vào tranh, tìm từ ngữ: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E9952-CD51-4FA4-B0EA-E8E58B322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7" y="860286"/>
            <a:ext cx="4998265" cy="27990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FC220-1CA0-40E2-BB2B-B0167B6C9EB8}"/>
              </a:ext>
            </a:extLst>
          </p:cNvPr>
          <p:cNvSpPr txBox="1"/>
          <p:nvPr/>
        </p:nvSpPr>
        <p:spPr>
          <a:xfrm>
            <a:off x="304800" y="3733800"/>
            <a:ext cx="4210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3F8575-9AAE-4D48-BBFF-16022C6A7CBD}"/>
              </a:ext>
            </a:extLst>
          </p:cNvPr>
          <p:cNvSpPr txBox="1"/>
          <p:nvPr/>
        </p:nvSpPr>
        <p:spPr>
          <a:xfrm>
            <a:off x="3906033" y="3733800"/>
            <a:ext cx="8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333333"/>
                </a:solidFill>
                <a:latin typeface="+mj-lt"/>
              </a:rPr>
              <a:t> tưới cây, nhặt rau, nấu ăn, quét sân, chơi đồ chơi, sửa quạt</a:t>
            </a:r>
          </a:p>
        </p:txBody>
      </p:sp>
    </p:spTree>
    <p:extLst>
      <p:ext uri="{BB962C8B-B14F-4D97-AF65-F5344CB8AC3E}">
        <p14:creationId xmlns:p14="http://schemas.microsoft.com/office/powerpoint/2010/main" val="3825579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2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>
                <a:solidFill>
                  <a:srgbClr val="333333"/>
                </a:solidFill>
                <a:latin typeface="+mj-lt"/>
              </a:rPr>
              <a:t>Tìm 3 từ ngữ chỉ hoạt động trong đoạn thơ dưới đây:</a:t>
            </a:r>
            <a:endParaRPr lang="en-US" altLang="en-US" sz="42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CB7A8-98C0-474D-89B1-D57F2FB14D9B}"/>
              </a:ext>
            </a:extLst>
          </p:cNvPr>
          <p:cNvSpPr txBox="1"/>
          <p:nvPr/>
        </p:nvSpPr>
        <p:spPr>
          <a:xfrm>
            <a:off x="533400" y="1742778"/>
            <a:ext cx="5715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vi-VN" sz="3800">
                <a:solidFill>
                  <a:srgbClr val="333333"/>
                </a:solidFill>
              </a:rPr>
              <a:t>Mẹ may chiếc áo mới</a:t>
            </a:r>
          </a:p>
          <a:p>
            <a:pPr fontAlgn="t"/>
            <a:r>
              <a:rPr lang="vi-VN" sz="3800">
                <a:solidFill>
                  <a:srgbClr val="333333"/>
                </a:solidFill>
              </a:rPr>
              <a:t>Lại thêu một bông hoa</a:t>
            </a:r>
          </a:p>
          <a:p>
            <a:pPr fontAlgn="t"/>
            <a:r>
              <a:rPr lang="vi-VN" sz="3800">
                <a:solidFill>
                  <a:srgbClr val="333333"/>
                </a:solidFill>
              </a:rPr>
              <a:t>Anh cu Phương rất khoái</a:t>
            </a:r>
          </a:p>
          <a:p>
            <a:pPr fontAlgn="t"/>
            <a:r>
              <a:rPr lang="vi-VN" sz="3800">
                <a:solidFill>
                  <a:srgbClr val="333333"/>
                </a:solidFill>
              </a:rPr>
              <a:t>Khen: Mẹ giỏi hơn ba!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C5F70-CE26-4814-A976-2AB791BD53E2}"/>
              </a:ext>
            </a:extLst>
          </p:cNvPr>
          <p:cNvSpPr txBox="1"/>
          <p:nvPr/>
        </p:nvSpPr>
        <p:spPr>
          <a:xfrm>
            <a:off x="6705600" y="1742778"/>
            <a:ext cx="52578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/>
              <a:t>Khi ô tô hỏng máy</a:t>
            </a:r>
          </a:p>
          <a:p>
            <a:r>
              <a:rPr lang="vi-VN" sz="3800"/>
              <a:t>Mẹ chẳng sửa được cho</a:t>
            </a:r>
          </a:p>
          <a:p>
            <a:r>
              <a:rPr lang="vi-VN" sz="3800"/>
              <a:t>Ba nối dây cót lại</a:t>
            </a:r>
          </a:p>
          <a:p>
            <a:r>
              <a:rPr lang="vi-VN" sz="3800"/>
              <a:t>Xe chạy liền ro ro…</a:t>
            </a:r>
            <a:endParaRPr lang="en-US" sz="3800"/>
          </a:p>
          <a:p>
            <a:r>
              <a:rPr lang="en-US" sz="3800"/>
              <a:t>			</a:t>
            </a:r>
            <a:r>
              <a:rPr lang="en-US" sz="2800" i="1"/>
              <a:t>(Đặng Hấn)</a:t>
            </a:r>
            <a:endParaRPr lang="vi-VN" sz="3800" i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ECA7D7-6B71-40BE-AA35-7AAF7F5A9144}"/>
              </a:ext>
            </a:extLst>
          </p:cNvPr>
          <p:cNvSpPr/>
          <p:nvPr/>
        </p:nvSpPr>
        <p:spPr>
          <a:xfrm>
            <a:off x="1351504" y="1965290"/>
            <a:ext cx="990600" cy="470168"/>
          </a:xfrm>
          <a:prstGeom prst="roundRect">
            <a:avLst>
              <a:gd name="adj" fmla="val 25521"/>
            </a:avLst>
          </a:prstGeom>
          <a:solidFill>
            <a:srgbClr val="00B050">
              <a:alpha val="28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52400" dir="5400000" algn="ctr" rotWithShape="0">
              <a:srgbClr val="FFBD8C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E4B87A-A23B-4AAF-A75C-D64C825A3BE9}"/>
              </a:ext>
            </a:extLst>
          </p:cNvPr>
          <p:cNvSpPr/>
          <p:nvPr/>
        </p:nvSpPr>
        <p:spPr>
          <a:xfrm>
            <a:off x="1209152" y="2488730"/>
            <a:ext cx="990600" cy="470168"/>
          </a:xfrm>
          <a:prstGeom prst="roundRect">
            <a:avLst>
              <a:gd name="adj" fmla="val 25521"/>
            </a:avLst>
          </a:prstGeom>
          <a:solidFill>
            <a:srgbClr val="00B050">
              <a:alpha val="28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52400" dir="5400000" algn="ctr" rotWithShape="0">
              <a:srgbClr val="FFBD8C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36AD51-8DCF-424D-9E70-4DF9A82430B7}"/>
              </a:ext>
            </a:extLst>
          </p:cNvPr>
          <p:cNvSpPr/>
          <p:nvPr/>
        </p:nvSpPr>
        <p:spPr>
          <a:xfrm>
            <a:off x="547635" y="3656014"/>
            <a:ext cx="1140487" cy="470168"/>
          </a:xfrm>
          <a:prstGeom prst="roundRect">
            <a:avLst>
              <a:gd name="adj" fmla="val 25521"/>
            </a:avLst>
          </a:prstGeom>
          <a:solidFill>
            <a:srgbClr val="00B050">
              <a:alpha val="28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52400" dir="5400000" algn="ctr" rotWithShape="0">
              <a:srgbClr val="FFBD8C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EF002E-E50C-4B6E-89B4-E1B6BD12C894}"/>
              </a:ext>
            </a:extLst>
          </p:cNvPr>
          <p:cNvSpPr/>
          <p:nvPr/>
        </p:nvSpPr>
        <p:spPr>
          <a:xfrm>
            <a:off x="8909539" y="2431790"/>
            <a:ext cx="847412" cy="470168"/>
          </a:xfrm>
          <a:prstGeom prst="roundRect">
            <a:avLst>
              <a:gd name="adj" fmla="val 25521"/>
            </a:avLst>
          </a:prstGeom>
          <a:solidFill>
            <a:srgbClr val="00B050">
              <a:alpha val="28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52400" dir="5400000" algn="ctr" rotWithShape="0">
              <a:srgbClr val="FFBD8C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09937B-2821-4D89-8ECB-F8BBBF91F08C}"/>
              </a:ext>
            </a:extLst>
          </p:cNvPr>
          <p:cNvSpPr/>
          <p:nvPr/>
        </p:nvSpPr>
        <p:spPr>
          <a:xfrm>
            <a:off x="7368906" y="3015584"/>
            <a:ext cx="770259" cy="470168"/>
          </a:xfrm>
          <a:prstGeom prst="roundRect">
            <a:avLst>
              <a:gd name="adj" fmla="val 25521"/>
            </a:avLst>
          </a:prstGeom>
          <a:solidFill>
            <a:srgbClr val="00B050">
              <a:alpha val="28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52400" dir="5400000" algn="ctr" rotWithShape="0">
              <a:srgbClr val="FFBD8C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A569CA-69EE-4271-BA45-82A213DFE037}"/>
              </a:ext>
            </a:extLst>
          </p:cNvPr>
          <p:cNvSpPr/>
          <p:nvPr/>
        </p:nvSpPr>
        <p:spPr>
          <a:xfrm>
            <a:off x="7425961" y="3619475"/>
            <a:ext cx="974461" cy="470168"/>
          </a:xfrm>
          <a:prstGeom prst="roundRect">
            <a:avLst>
              <a:gd name="adj" fmla="val 25521"/>
            </a:avLst>
          </a:prstGeom>
          <a:solidFill>
            <a:srgbClr val="00B050">
              <a:alpha val="28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52400" dir="5400000" algn="ctr" rotWithShape="0">
              <a:srgbClr val="FFBD8C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B856FF-9D20-4D80-B319-0FBBE0F6E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337" y="3783125"/>
            <a:ext cx="2086424" cy="28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0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2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>
                <a:solidFill>
                  <a:srgbClr val="333333"/>
                </a:solidFill>
                <a:latin typeface="+mj-lt"/>
              </a:rPr>
              <a:t>Quan sát tranh và trả lời câu hỏi.</a:t>
            </a:r>
            <a:endParaRPr lang="en-US" altLang="en-US" sz="420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650BF6-257E-4E1D-8581-20B9D7B558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032" t="53234" r="2778" b="5618"/>
          <a:stretch>
            <a:fillRect/>
          </a:stretch>
        </p:blipFill>
        <p:spPr>
          <a:xfrm>
            <a:off x="6295292" y="3830936"/>
            <a:ext cx="4338795" cy="2229058"/>
          </a:xfrm>
          <a:custGeom>
            <a:avLst/>
            <a:gdLst>
              <a:gd name="connsiteX0" fmla="*/ 201618 w 4338795"/>
              <a:gd name="connsiteY0" fmla="*/ 0 h 2229058"/>
              <a:gd name="connsiteX1" fmla="*/ 4137177 w 4338795"/>
              <a:gd name="connsiteY1" fmla="*/ 0 h 2229058"/>
              <a:gd name="connsiteX2" fmla="*/ 4338795 w 4338795"/>
              <a:gd name="connsiteY2" fmla="*/ 201618 h 2229058"/>
              <a:gd name="connsiteX3" fmla="*/ 4338795 w 4338795"/>
              <a:gd name="connsiteY3" fmla="*/ 2027440 h 2229058"/>
              <a:gd name="connsiteX4" fmla="*/ 4137177 w 4338795"/>
              <a:gd name="connsiteY4" fmla="*/ 2229058 h 2229058"/>
              <a:gd name="connsiteX5" fmla="*/ 201618 w 4338795"/>
              <a:gd name="connsiteY5" fmla="*/ 2229058 h 2229058"/>
              <a:gd name="connsiteX6" fmla="*/ 0 w 4338795"/>
              <a:gd name="connsiteY6" fmla="*/ 2027440 h 2229058"/>
              <a:gd name="connsiteX7" fmla="*/ 0 w 4338795"/>
              <a:gd name="connsiteY7" fmla="*/ 201618 h 2229058"/>
              <a:gd name="connsiteX8" fmla="*/ 201618 w 4338795"/>
              <a:gd name="connsiteY8" fmla="*/ 0 h 222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795" h="2229058">
                <a:moveTo>
                  <a:pt x="201618" y="0"/>
                </a:moveTo>
                <a:lnTo>
                  <a:pt x="4137177" y="0"/>
                </a:lnTo>
                <a:cubicBezTo>
                  <a:pt x="4248528" y="0"/>
                  <a:pt x="4338795" y="90267"/>
                  <a:pt x="4338795" y="201618"/>
                </a:cubicBezTo>
                <a:lnTo>
                  <a:pt x="4338795" y="2027440"/>
                </a:lnTo>
                <a:cubicBezTo>
                  <a:pt x="4338795" y="2138791"/>
                  <a:pt x="4248528" y="2229058"/>
                  <a:pt x="4137177" y="2229058"/>
                </a:cubicBezTo>
                <a:lnTo>
                  <a:pt x="201618" y="2229058"/>
                </a:lnTo>
                <a:cubicBezTo>
                  <a:pt x="90267" y="2229058"/>
                  <a:pt x="0" y="2138791"/>
                  <a:pt x="0" y="2027440"/>
                </a:cubicBezTo>
                <a:lnTo>
                  <a:pt x="0" y="201618"/>
                </a:lnTo>
                <a:cubicBezTo>
                  <a:pt x="0" y="90267"/>
                  <a:pt x="90267" y="0"/>
                  <a:pt x="201618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85EE92-5BAD-4156-B649-17D93497C9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0" t="54378" r="51430" b="5618"/>
          <a:stretch>
            <a:fillRect/>
          </a:stretch>
        </p:blipFill>
        <p:spPr>
          <a:xfrm>
            <a:off x="1624065" y="3892900"/>
            <a:ext cx="4338795" cy="2167094"/>
          </a:xfrm>
          <a:custGeom>
            <a:avLst/>
            <a:gdLst>
              <a:gd name="connsiteX0" fmla="*/ 196014 w 4338795"/>
              <a:gd name="connsiteY0" fmla="*/ 0 h 2167094"/>
              <a:gd name="connsiteX1" fmla="*/ 4142781 w 4338795"/>
              <a:gd name="connsiteY1" fmla="*/ 0 h 2167094"/>
              <a:gd name="connsiteX2" fmla="*/ 4338795 w 4338795"/>
              <a:gd name="connsiteY2" fmla="*/ 196014 h 2167094"/>
              <a:gd name="connsiteX3" fmla="*/ 4338795 w 4338795"/>
              <a:gd name="connsiteY3" fmla="*/ 1971080 h 2167094"/>
              <a:gd name="connsiteX4" fmla="*/ 4142781 w 4338795"/>
              <a:gd name="connsiteY4" fmla="*/ 2167094 h 2167094"/>
              <a:gd name="connsiteX5" fmla="*/ 196014 w 4338795"/>
              <a:gd name="connsiteY5" fmla="*/ 2167094 h 2167094"/>
              <a:gd name="connsiteX6" fmla="*/ 0 w 4338795"/>
              <a:gd name="connsiteY6" fmla="*/ 1971080 h 2167094"/>
              <a:gd name="connsiteX7" fmla="*/ 0 w 4338795"/>
              <a:gd name="connsiteY7" fmla="*/ 196014 h 2167094"/>
              <a:gd name="connsiteX8" fmla="*/ 196014 w 4338795"/>
              <a:gd name="connsiteY8" fmla="*/ 0 h 21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795" h="2167094">
                <a:moveTo>
                  <a:pt x="196014" y="0"/>
                </a:moveTo>
                <a:lnTo>
                  <a:pt x="4142781" y="0"/>
                </a:lnTo>
                <a:cubicBezTo>
                  <a:pt x="4251037" y="0"/>
                  <a:pt x="4338795" y="87758"/>
                  <a:pt x="4338795" y="196014"/>
                </a:cubicBezTo>
                <a:lnTo>
                  <a:pt x="4338795" y="1971080"/>
                </a:lnTo>
                <a:cubicBezTo>
                  <a:pt x="4338795" y="2079336"/>
                  <a:pt x="4251037" y="2167094"/>
                  <a:pt x="4142781" y="2167094"/>
                </a:cubicBezTo>
                <a:lnTo>
                  <a:pt x="196014" y="2167094"/>
                </a:lnTo>
                <a:cubicBezTo>
                  <a:pt x="87758" y="2167094"/>
                  <a:pt x="0" y="2079336"/>
                  <a:pt x="0" y="1971080"/>
                </a:cubicBezTo>
                <a:lnTo>
                  <a:pt x="0" y="196014"/>
                </a:lnTo>
                <a:cubicBezTo>
                  <a:pt x="0" y="87758"/>
                  <a:pt x="87758" y="0"/>
                  <a:pt x="196014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E81FDE-8130-4A03-B57A-3DC43805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1" t="2224" r="51587" b="55546"/>
          <a:stretch>
            <a:fillRect/>
          </a:stretch>
        </p:blipFill>
        <p:spPr>
          <a:xfrm>
            <a:off x="1528187" y="1188219"/>
            <a:ext cx="4419600" cy="2167094"/>
          </a:xfrm>
          <a:custGeom>
            <a:avLst/>
            <a:gdLst>
              <a:gd name="connsiteX0" fmla="*/ 281178 w 4419600"/>
              <a:gd name="connsiteY0" fmla="*/ 0 h 2287675"/>
              <a:gd name="connsiteX1" fmla="*/ 4138422 w 4419600"/>
              <a:gd name="connsiteY1" fmla="*/ 0 h 2287675"/>
              <a:gd name="connsiteX2" fmla="*/ 4419600 w 4419600"/>
              <a:gd name="connsiteY2" fmla="*/ 281178 h 2287675"/>
              <a:gd name="connsiteX3" fmla="*/ 4419600 w 4419600"/>
              <a:gd name="connsiteY3" fmla="*/ 2006497 h 2287675"/>
              <a:gd name="connsiteX4" fmla="*/ 4138422 w 4419600"/>
              <a:gd name="connsiteY4" fmla="*/ 2287675 h 2287675"/>
              <a:gd name="connsiteX5" fmla="*/ 281178 w 4419600"/>
              <a:gd name="connsiteY5" fmla="*/ 2287675 h 2287675"/>
              <a:gd name="connsiteX6" fmla="*/ 0 w 4419600"/>
              <a:gd name="connsiteY6" fmla="*/ 2006497 h 2287675"/>
              <a:gd name="connsiteX7" fmla="*/ 0 w 4419600"/>
              <a:gd name="connsiteY7" fmla="*/ 281178 h 2287675"/>
              <a:gd name="connsiteX8" fmla="*/ 281178 w 4419600"/>
              <a:gd name="connsiteY8" fmla="*/ 0 h 22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287675">
                <a:moveTo>
                  <a:pt x="281178" y="0"/>
                </a:moveTo>
                <a:lnTo>
                  <a:pt x="4138422" y="0"/>
                </a:lnTo>
                <a:cubicBezTo>
                  <a:pt x="4293712" y="0"/>
                  <a:pt x="4419600" y="125888"/>
                  <a:pt x="4419600" y="281178"/>
                </a:cubicBezTo>
                <a:lnTo>
                  <a:pt x="4419600" y="2006497"/>
                </a:lnTo>
                <a:cubicBezTo>
                  <a:pt x="4419600" y="2161787"/>
                  <a:pt x="4293712" y="2287675"/>
                  <a:pt x="4138422" y="2287675"/>
                </a:cubicBezTo>
                <a:lnTo>
                  <a:pt x="281178" y="2287675"/>
                </a:lnTo>
                <a:cubicBezTo>
                  <a:pt x="125888" y="2287675"/>
                  <a:pt x="0" y="2161787"/>
                  <a:pt x="0" y="2006497"/>
                </a:cubicBezTo>
                <a:lnTo>
                  <a:pt x="0" y="281178"/>
                </a:lnTo>
                <a:cubicBezTo>
                  <a:pt x="0" y="125888"/>
                  <a:pt x="125888" y="0"/>
                  <a:pt x="281178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C2F688-AFCF-48CC-8100-B7BD397E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90" t="4450" r="2778" b="55546"/>
          <a:stretch>
            <a:fillRect/>
          </a:stretch>
        </p:blipFill>
        <p:spPr>
          <a:xfrm>
            <a:off x="6214487" y="1188219"/>
            <a:ext cx="4419600" cy="2167094"/>
          </a:xfrm>
          <a:custGeom>
            <a:avLst/>
            <a:gdLst>
              <a:gd name="connsiteX0" fmla="*/ 266358 w 4419600"/>
              <a:gd name="connsiteY0" fmla="*/ 0 h 2167094"/>
              <a:gd name="connsiteX1" fmla="*/ 4153242 w 4419600"/>
              <a:gd name="connsiteY1" fmla="*/ 0 h 2167094"/>
              <a:gd name="connsiteX2" fmla="*/ 4419600 w 4419600"/>
              <a:gd name="connsiteY2" fmla="*/ 266358 h 2167094"/>
              <a:gd name="connsiteX3" fmla="*/ 4419600 w 4419600"/>
              <a:gd name="connsiteY3" fmla="*/ 1900736 h 2167094"/>
              <a:gd name="connsiteX4" fmla="*/ 4153242 w 4419600"/>
              <a:gd name="connsiteY4" fmla="*/ 2167094 h 2167094"/>
              <a:gd name="connsiteX5" fmla="*/ 266358 w 4419600"/>
              <a:gd name="connsiteY5" fmla="*/ 2167094 h 2167094"/>
              <a:gd name="connsiteX6" fmla="*/ 0 w 4419600"/>
              <a:gd name="connsiteY6" fmla="*/ 1900736 h 2167094"/>
              <a:gd name="connsiteX7" fmla="*/ 0 w 4419600"/>
              <a:gd name="connsiteY7" fmla="*/ 266358 h 2167094"/>
              <a:gd name="connsiteX8" fmla="*/ 266358 w 4419600"/>
              <a:gd name="connsiteY8" fmla="*/ 0 h 21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167094">
                <a:moveTo>
                  <a:pt x="266358" y="0"/>
                </a:moveTo>
                <a:lnTo>
                  <a:pt x="4153242" y="0"/>
                </a:lnTo>
                <a:cubicBezTo>
                  <a:pt x="4300347" y="0"/>
                  <a:pt x="4419600" y="119253"/>
                  <a:pt x="4419600" y="266358"/>
                </a:cubicBezTo>
                <a:lnTo>
                  <a:pt x="4419600" y="1900736"/>
                </a:lnTo>
                <a:cubicBezTo>
                  <a:pt x="4419600" y="2047841"/>
                  <a:pt x="4300347" y="2167094"/>
                  <a:pt x="4153242" y="2167094"/>
                </a:cubicBezTo>
                <a:lnTo>
                  <a:pt x="266358" y="2167094"/>
                </a:lnTo>
                <a:cubicBezTo>
                  <a:pt x="119253" y="2167094"/>
                  <a:pt x="0" y="2047841"/>
                  <a:pt x="0" y="1900736"/>
                </a:cubicBezTo>
                <a:lnTo>
                  <a:pt x="0" y="266358"/>
                </a:lnTo>
                <a:cubicBezTo>
                  <a:pt x="0" y="119253"/>
                  <a:pt x="119253" y="0"/>
                  <a:pt x="266358" y="0"/>
                </a:cubicBezTo>
                <a:close/>
              </a:path>
            </a:pathLst>
          </a:cu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6471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0061D-4B25-4F2E-AE2A-B321488F1730}"/>
              </a:ext>
            </a:extLst>
          </p:cNvPr>
          <p:cNvGrpSpPr/>
          <p:nvPr/>
        </p:nvGrpSpPr>
        <p:grpSpPr>
          <a:xfrm>
            <a:off x="178542" y="165445"/>
            <a:ext cx="968419" cy="1112850"/>
            <a:chOff x="253799" y="259752"/>
            <a:chExt cx="968419" cy="1112850"/>
          </a:xfrm>
        </p:grpSpPr>
        <p:sp>
          <p:nvSpPr>
            <p:cNvPr id="7" name="51">
              <a:extLst>
                <a:ext uri="{FF2B5EF4-FFF2-40B4-BE49-F238E27FC236}">
                  <a16:creationId xmlns:a16="http://schemas.microsoft.com/office/drawing/2014/main" id="{49192FF4-1DBD-4925-865E-21354335A52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5B803-FAC7-4BC9-9D32-4CD8E15D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D9BCB-3008-4751-89F3-87A1CC4D1C6C}"/>
              </a:ext>
            </a:extLst>
          </p:cNvPr>
          <p:cNvSpPr txBox="1"/>
          <p:nvPr/>
        </p:nvSpPr>
        <p:spPr>
          <a:xfrm>
            <a:off x="1143000" y="152400"/>
            <a:ext cx="1066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20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>
                <a:solidFill>
                  <a:srgbClr val="333333"/>
                </a:solidFill>
                <a:latin typeface="+mj-lt"/>
              </a:rPr>
              <a:t>Quan sát tranh và trả lời câu hỏi.</a:t>
            </a:r>
            <a:endParaRPr lang="en-US" altLang="en-US" sz="420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E81FDE-8130-4A03-B57A-3DC43805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1" t="2224" r="51587" b="55546"/>
          <a:stretch>
            <a:fillRect/>
          </a:stretch>
        </p:blipFill>
        <p:spPr>
          <a:xfrm>
            <a:off x="3202494" y="1371600"/>
            <a:ext cx="5787013" cy="2837587"/>
          </a:xfrm>
          <a:custGeom>
            <a:avLst/>
            <a:gdLst>
              <a:gd name="connsiteX0" fmla="*/ 281178 w 4419600"/>
              <a:gd name="connsiteY0" fmla="*/ 0 h 2287675"/>
              <a:gd name="connsiteX1" fmla="*/ 4138422 w 4419600"/>
              <a:gd name="connsiteY1" fmla="*/ 0 h 2287675"/>
              <a:gd name="connsiteX2" fmla="*/ 4419600 w 4419600"/>
              <a:gd name="connsiteY2" fmla="*/ 281178 h 2287675"/>
              <a:gd name="connsiteX3" fmla="*/ 4419600 w 4419600"/>
              <a:gd name="connsiteY3" fmla="*/ 2006497 h 2287675"/>
              <a:gd name="connsiteX4" fmla="*/ 4138422 w 4419600"/>
              <a:gd name="connsiteY4" fmla="*/ 2287675 h 2287675"/>
              <a:gd name="connsiteX5" fmla="*/ 281178 w 4419600"/>
              <a:gd name="connsiteY5" fmla="*/ 2287675 h 2287675"/>
              <a:gd name="connsiteX6" fmla="*/ 0 w 4419600"/>
              <a:gd name="connsiteY6" fmla="*/ 2006497 h 2287675"/>
              <a:gd name="connsiteX7" fmla="*/ 0 w 4419600"/>
              <a:gd name="connsiteY7" fmla="*/ 281178 h 2287675"/>
              <a:gd name="connsiteX8" fmla="*/ 281178 w 4419600"/>
              <a:gd name="connsiteY8" fmla="*/ 0 h 22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600" h="2287675">
                <a:moveTo>
                  <a:pt x="281178" y="0"/>
                </a:moveTo>
                <a:lnTo>
                  <a:pt x="4138422" y="0"/>
                </a:lnTo>
                <a:cubicBezTo>
                  <a:pt x="4293712" y="0"/>
                  <a:pt x="4419600" y="125888"/>
                  <a:pt x="4419600" y="281178"/>
                </a:cubicBezTo>
                <a:lnTo>
                  <a:pt x="4419600" y="2006497"/>
                </a:lnTo>
                <a:cubicBezTo>
                  <a:pt x="4419600" y="2161787"/>
                  <a:pt x="4293712" y="2287675"/>
                  <a:pt x="4138422" y="2287675"/>
                </a:cubicBezTo>
                <a:lnTo>
                  <a:pt x="281178" y="2287675"/>
                </a:lnTo>
                <a:cubicBezTo>
                  <a:pt x="125888" y="2287675"/>
                  <a:pt x="0" y="2161787"/>
                  <a:pt x="0" y="2006497"/>
                </a:cubicBezTo>
                <a:lnTo>
                  <a:pt x="0" y="281178"/>
                </a:lnTo>
                <a:cubicBezTo>
                  <a:pt x="0" y="125888"/>
                  <a:pt x="125888" y="0"/>
                  <a:pt x="281178" y="0"/>
                </a:cubicBezTo>
                <a:close/>
              </a:path>
            </a:pathLst>
          </a:custGeom>
          <a:effectLst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76241-9453-425F-B4D1-21024134B039}"/>
              </a:ext>
            </a:extLst>
          </p:cNvPr>
          <p:cNvSpPr txBox="1"/>
          <p:nvPr/>
        </p:nvSpPr>
        <p:spPr>
          <a:xfrm>
            <a:off x="4081659" y="4419600"/>
            <a:ext cx="4028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333333"/>
                </a:solidFill>
                <a:latin typeface="+mj-lt"/>
              </a:rPr>
              <a:t>Ông đang làm gì?</a:t>
            </a:r>
            <a:endParaRPr lang="vi-VN" sz="400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633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1091</TotalTime>
  <Words>525</Words>
  <Application>Microsoft Office PowerPoint</Application>
  <PresentationFormat>Widescreen</PresentationFormat>
  <Paragraphs>63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#9Slide07 SFU Rhythm</vt:lpstr>
      <vt:lpstr>Arial</vt:lpstr>
      <vt:lpstr>Arial-Rounded</vt:lpstr>
      <vt:lpstr>Calibri</vt:lpstr>
      <vt:lpstr>HP001</vt:lpstr>
      <vt:lpstr>HP-167</vt:lpstr>
      <vt:lpstr>HP-168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619</cp:revision>
  <dcterms:created xsi:type="dcterms:W3CDTF">2021-10-03T06:52:05Z</dcterms:created>
  <dcterms:modified xsi:type="dcterms:W3CDTF">2021-12-19T15:09:28Z</dcterms:modified>
  <cp:category>9Slide.vn</cp:category>
</cp:coreProperties>
</file>