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426" r:id="rId2"/>
    <p:sldId id="256" r:id="rId3"/>
    <p:sldId id="257" r:id="rId4"/>
    <p:sldId id="263" r:id="rId5"/>
    <p:sldId id="258" r:id="rId6"/>
    <p:sldId id="403" r:id="rId7"/>
    <p:sldId id="383" r:id="rId8"/>
    <p:sldId id="412" r:id="rId9"/>
    <p:sldId id="427" r:id="rId10"/>
    <p:sldId id="413" r:id="rId11"/>
    <p:sldId id="428" r:id="rId12"/>
    <p:sldId id="429" r:id="rId13"/>
    <p:sldId id="397" r:id="rId14"/>
    <p:sldId id="259" r:id="rId15"/>
    <p:sldId id="281" r:id="rId16"/>
    <p:sldId id="419" r:id="rId17"/>
    <p:sldId id="420" r:id="rId18"/>
    <p:sldId id="421" r:id="rId19"/>
    <p:sldId id="260" r:id="rId20"/>
    <p:sldId id="423" r:id="rId21"/>
    <p:sldId id="424" r:id="rId22"/>
    <p:sldId id="261" r:id="rId23"/>
    <p:sldId id="364" r:id="rId24"/>
    <p:sldId id="425"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9A3"/>
    <a:srgbClr val="E8EEF9"/>
    <a:srgbClr val="316BC9"/>
    <a:srgbClr val="759CDE"/>
    <a:srgbClr val="366EC9"/>
    <a:srgbClr val="4C80D4"/>
    <a:srgbClr val="5A9C93"/>
    <a:srgbClr val="CBE1DE"/>
    <a:srgbClr val="E75B83"/>
    <a:srgbClr val="ED8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1" autoAdjust="0"/>
    <p:restoredTop sz="90074" autoAdjust="0"/>
  </p:normalViewPr>
  <p:slideViewPr>
    <p:cSldViewPr>
      <p:cViewPr varScale="1">
        <p:scale>
          <a:sx n="63" d="100"/>
          <a:sy n="63" d="100"/>
        </p:scale>
        <p:origin x="792" y="60"/>
      </p:cViewPr>
      <p:guideLst>
        <p:guide orient="horz" pos="2160"/>
        <p:guide pos="3840"/>
      </p:guideLst>
    </p:cSldViewPr>
  </p:slideViewPr>
  <p:notesTextViewPr>
    <p:cViewPr>
      <p:scale>
        <a:sx n="1" d="1"/>
        <a:sy n="1" d="1"/>
      </p:scale>
      <p:origin x="0" y="0"/>
    </p:cViewPr>
  </p:notesTextViewPr>
  <p:notesViewPr>
    <p:cSldViewPr showGuides="1">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67890-AB9D-4D35-B151-A06CCA5C5E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F02EFB-36EC-445D-9200-A80E6E0BB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750CF6-4896-4A68-856C-319905ADE46F}" type="datetimeFigureOut">
              <a:rPr lang="en-US" smtClean="0"/>
              <a:t>12/27/2021</a:t>
            </a:fld>
            <a:endParaRPr lang="en-US"/>
          </a:p>
        </p:txBody>
      </p:sp>
      <p:sp>
        <p:nvSpPr>
          <p:cNvPr id="4" name="Footer Placeholder 3">
            <a:extLst>
              <a:ext uri="{FF2B5EF4-FFF2-40B4-BE49-F238E27FC236}">
                <a16:creationId xmlns:a16="http://schemas.microsoft.com/office/drawing/2014/main" id="{767D16CA-CEDF-4C24-A355-C69AD55581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FEB6B4-4848-4498-BB26-9A1FED40D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3E22D6-CDE8-415E-AF08-6181B3942E5E}" type="slidenum">
              <a:rPr lang="en-US" smtClean="0"/>
              <a:t>‹#›</a:t>
            </a:fld>
            <a:endParaRPr lang="en-US"/>
          </a:p>
        </p:txBody>
      </p:sp>
    </p:spTree>
    <p:extLst>
      <p:ext uri="{BB962C8B-B14F-4D97-AF65-F5344CB8AC3E}">
        <p14:creationId xmlns:p14="http://schemas.microsoft.com/office/powerpoint/2010/main" val="383068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en-US" b="0" i="0">
                <a:solidFill>
                  <a:srgbClr val="333333"/>
                </a:solidFill>
                <a:effectLst/>
                <a:latin typeface="OpenSans"/>
              </a:rPr>
              <a:t>Hs tự liên hệ bản thân:</a:t>
            </a:r>
          </a:p>
          <a:p>
            <a:pPr algn="just" latinLnBrk="0"/>
            <a:r>
              <a:rPr lang="en-US" b="0" i="0">
                <a:solidFill>
                  <a:srgbClr val="333333"/>
                </a:solidFill>
                <a:effectLst/>
                <a:latin typeface="OpenSans"/>
              </a:rPr>
              <a:t>- </a:t>
            </a:r>
            <a:r>
              <a:rPr lang="vi-VN" b="0" i="0">
                <a:solidFill>
                  <a:srgbClr val="333333"/>
                </a:solidFill>
                <a:effectLst/>
                <a:latin typeface="OpenSans"/>
              </a:rPr>
              <a:t>Em rất yêu quý bà nội của em. Những lúc rảnh rỗi, em thích ngồi nghe bà trò chuyện. Mỗi lần bà đi chợ về, em thường chạy ra đón bà rồi rót cho bà một cốc nước.</a:t>
            </a:r>
          </a:p>
          <a:p>
            <a:pPr algn="just" latinLnBrk="0"/>
            <a:r>
              <a:rPr lang="vi-VN" b="0" i="0">
                <a:solidFill>
                  <a:srgbClr val="333333"/>
                </a:solidFill>
                <a:effectLst/>
                <a:latin typeface="OpenSans"/>
              </a:rPr>
              <a:t>- Em rất yêu quý ông nội em. Mỗi dịp nghỉ lễ, gia đình em thường về quê thăm ông nội. Em thích theo ông đi thả diều, bắt dế. Lúc ông mệt, em đấm lưng và quạt mát cho ông.</a:t>
            </a:r>
          </a:p>
          <a:p>
            <a:pPr algn="just" latinLnBrk="0"/>
            <a:endParaRPr lang="vi-VN"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08E78A2E-6084-495B-B7F9-EA8B207CE956}" type="slidenum">
              <a:rPr lang="en-US" smtClean="0"/>
              <a:t>4</a:t>
            </a:fld>
            <a:endParaRPr lang="en-US"/>
          </a:p>
        </p:txBody>
      </p:sp>
    </p:spTree>
    <p:extLst>
      <p:ext uri="{BB962C8B-B14F-4D97-AF65-F5344CB8AC3E}">
        <p14:creationId xmlns:p14="http://schemas.microsoft.com/office/powerpoint/2010/main" val="15513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6</a:t>
            </a:fld>
            <a:endParaRPr lang="en-US"/>
          </a:p>
        </p:txBody>
      </p:sp>
    </p:spTree>
    <p:extLst>
      <p:ext uri="{BB962C8B-B14F-4D97-AF65-F5344CB8AC3E}">
        <p14:creationId xmlns:p14="http://schemas.microsoft.com/office/powerpoint/2010/main" val="19623273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000"/>
            <a:lum/>
          </a:blip>
          <a:srcRect/>
          <a:tile tx="0" ty="0" sx="100000" sy="100000" flip="none" algn="tl"/>
        </a:blipFill>
        <a:effectLst/>
      </p:bgPr>
    </p:bg>
    <p:spTree>
      <p:nvGrpSpPr>
        <p:cNvPr id="1" name=""/>
        <p:cNvGrpSpPr/>
        <p:nvPr/>
      </p:nvGrpSpPr>
      <p:grpSpPr>
        <a:xfrm>
          <a:off x="0" y="0"/>
          <a:ext cx="0" cy="0"/>
          <a:chOff x="0" y="0"/>
          <a:chExt cx="0" cy="0"/>
        </a:xfrm>
      </p:grpSpPr>
      <p:pic>
        <p:nvPicPr>
          <p:cNvPr id="10" name="33">
            <a:extLst>
              <a:ext uri="{FF2B5EF4-FFF2-40B4-BE49-F238E27FC236}">
                <a16:creationId xmlns:a16="http://schemas.microsoft.com/office/drawing/2014/main" id="{0A15BDF3-79C9-4D91-956B-6F36EF1FD4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2" name="Picture 1">
            <a:extLst>
              <a:ext uri="{FF2B5EF4-FFF2-40B4-BE49-F238E27FC236}">
                <a16:creationId xmlns:a16="http://schemas.microsoft.com/office/drawing/2014/main" id="{EDFF0673-76BF-499B-B155-7F07B6F98C24}"/>
              </a:ext>
            </a:extLst>
          </p:cNvPr>
          <p:cNvPicPr>
            <a:picLocks noChangeAspect="1"/>
          </p:cNvPicPr>
          <p:nvPr userDrawn="1"/>
        </p:nvPicPr>
        <p:blipFill>
          <a:blip r:embed="rId4"/>
          <a:stretch>
            <a:fillRect/>
          </a:stretch>
        </p:blipFill>
        <p:spPr>
          <a:xfrm>
            <a:off x="-43032" y="-17321"/>
            <a:ext cx="12311231" cy="1535333"/>
          </a:xfrm>
          <a:prstGeom prst="rect">
            <a:avLst/>
          </a:prstGeom>
        </p:spPr>
      </p:pic>
      <p:pic>
        <p:nvPicPr>
          <p:cNvPr id="3" name="Picture 2">
            <a:extLst>
              <a:ext uri="{FF2B5EF4-FFF2-40B4-BE49-F238E27FC236}">
                <a16:creationId xmlns:a16="http://schemas.microsoft.com/office/drawing/2014/main" id="{048A40D0-AB09-467F-877C-E3BBBC1EF3E0}"/>
              </a:ext>
            </a:extLst>
          </p:cNvPr>
          <p:cNvPicPr>
            <a:picLocks noChangeAspect="1"/>
          </p:cNvPicPr>
          <p:nvPr userDrawn="1"/>
        </p:nvPicPr>
        <p:blipFill>
          <a:blip r:embed="rId5"/>
          <a:stretch>
            <a:fillRect/>
          </a:stretch>
        </p:blipFill>
        <p:spPr>
          <a:xfrm>
            <a:off x="973602" y="1203745"/>
            <a:ext cx="902286" cy="719390"/>
          </a:xfrm>
          <a:prstGeom prst="rect">
            <a:avLst/>
          </a:prstGeom>
        </p:spPr>
      </p:pic>
      <p:pic>
        <p:nvPicPr>
          <p:cNvPr id="4" name="Picture 3">
            <a:extLst>
              <a:ext uri="{FF2B5EF4-FFF2-40B4-BE49-F238E27FC236}">
                <a16:creationId xmlns:a16="http://schemas.microsoft.com/office/drawing/2014/main" id="{81E935F0-B0B8-4AD6-9F81-3A1AD3113462}"/>
              </a:ext>
            </a:extLst>
          </p:cNvPr>
          <p:cNvPicPr>
            <a:picLocks noChangeAspect="1"/>
          </p:cNvPicPr>
          <p:nvPr userDrawn="1"/>
        </p:nvPicPr>
        <p:blipFill>
          <a:blip r:embed="rId5"/>
          <a:stretch>
            <a:fillRect/>
          </a:stretch>
        </p:blipFill>
        <p:spPr>
          <a:xfrm>
            <a:off x="10915565" y="1756325"/>
            <a:ext cx="902286" cy="719390"/>
          </a:xfrm>
          <a:prstGeom prst="rect">
            <a:avLst/>
          </a:prstGeom>
        </p:spPr>
      </p:pic>
      <p:pic>
        <p:nvPicPr>
          <p:cNvPr id="5" name="Picture 4">
            <a:extLst>
              <a:ext uri="{FF2B5EF4-FFF2-40B4-BE49-F238E27FC236}">
                <a16:creationId xmlns:a16="http://schemas.microsoft.com/office/drawing/2014/main" id="{89478233-B9E8-4BEA-9960-171798E049BC}"/>
              </a:ext>
            </a:extLst>
          </p:cNvPr>
          <p:cNvPicPr>
            <a:picLocks noChangeAspect="1"/>
          </p:cNvPicPr>
          <p:nvPr userDrawn="1"/>
        </p:nvPicPr>
        <p:blipFill>
          <a:blip r:embed="rId6"/>
          <a:stretch>
            <a:fillRect/>
          </a:stretch>
        </p:blipFill>
        <p:spPr>
          <a:xfrm>
            <a:off x="9266278" y="1799760"/>
            <a:ext cx="1085182" cy="902286"/>
          </a:xfrm>
          <a:prstGeom prst="rect">
            <a:avLst/>
          </a:prstGeom>
        </p:spPr>
      </p:pic>
      <p:pic>
        <p:nvPicPr>
          <p:cNvPr id="6" name="Picture 5">
            <a:extLst>
              <a:ext uri="{FF2B5EF4-FFF2-40B4-BE49-F238E27FC236}">
                <a16:creationId xmlns:a16="http://schemas.microsoft.com/office/drawing/2014/main" id="{E865DABF-8494-4A65-ACEC-847305323725}"/>
              </a:ext>
            </a:extLst>
          </p:cNvPr>
          <p:cNvPicPr>
            <a:picLocks noChangeAspect="1"/>
          </p:cNvPicPr>
          <p:nvPr userDrawn="1"/>
        </p:nvPicPr>
        <p:blipFill>
          <a:blip r:embed="rId7"/>
          <a:stretch>
            <a:fillRect/>
          </a:stretch>
        </p:blipFill>
        <p:spPr>
          <a:xfrm>
            <a:off x="337676" y="1730005"/>
            <a:ext cx="2730193" cy="902286"/>
          </a:xfrm>
          <a:prstGeom prst="rect">
            <a:avLst/>
          </a:prstGeom>
        </p:spPr>
      </p:pic>
      <p:pic>
        <p:nvPicPr>
          <p:cNvPr id="7" name="Picture 6">
            <a:extLst>
              <a:ext uri="{FF2B5EF4-FFF2-40B4-BE49-F238E27FC236}">
                <a16:creationId xmlns:a16="http://schemas.microsoft.com/office/drawing/2014/main" id="{D2BFAA88-C854-404C-9769-A80BB2D8B122}"/>
              </a:ext>
            </a:extLst>
          </p:cNvPr>
          <p:cNvPicPr>
            <a:picLocks noChangeAspect="1"/>
          </p:cNvPicPr>
          <p:nvPr userDrawn="1"/>
        </p:nvPicPr>
        <p:blipFill>
          <a:blip r:embed="rId8"/>
          <a:stretch>
            <a:fillRect/>
          </a:stretch>
        </p:blipFill>
        <p:spPr>
          <a:xfrm>
            <a:off x="4063575" y="5327877"/>
            <a:ext cx="579170" cy="621846"/>
          </a:xfrm>
          <a:prstGeom prst="rect">
            <a:avLst/>
          </a:prstGeom>
        </p:spPr>
      </p:pic>
      <p:pic>
        <p:nvPicPr>
          <p:cNvPr id="8" name="Picture 7">
            <a:extLst>
              <a:ext uri="{FF2B5EF4-FFF2-40B4-BE49-F238E27FC236}">
                <a16:creationId xmlns:a16="http://schemas.microsoft.com/office/drawing/2014/main" id="{ECB33999-25AF-49D5-B1C8-C1A6C854DC78}"/>
              </a:ext>
            </a:extLst>
          </p:cNvPr>
          <p:cNvPicPr>
            <a:picLocks noChangeAspect="1"/>
          </p:cNvPicPr>
          <p:nvPr userDrawn="1"/>
        </p:nvPicPr>
        <p:blipFill>
          <a:blip r:embed="rId9"/>
          <a:stretch>
            <a:fillRect/>
          </a:stretch>
        </p:blipFill>
        <p:spPr>
          <a:xfrm>
            <a:off x="3050231" y="5255917"/>
            <a:ext cx="1122466" cy="1000174"/>
          </a:xfrm>
          <a:prstGeom prst="rect">
            <a:avLst/>
          </a:prstGeom>
        </p:spPr>
      </p:pic>
      <p:pic>
        <p:nvPicPr>
          <p:cNvPr id="48" name="Picture 47">
            <a:extLst>
              <a:ext uri="{FF2B5EF4-FFF2-40B4-BE49-F238E27FC236}">
                <a16:creationId xmlns:a16="http://schemas.microsoft.com/office/drawing/2014/main" id="{BCDAFC69-EB06-40DB-AA5E-70C307A2DAD7}"/>
              </a:ext>
            </a:extLst>
          </p:cNvPr>
          <p:cNvPicPr>
            <a:picLocks noChangeAspect="1"/>
          </p:cNvPicPr>
          <p:nvPr userDrawn="1"/>
        </p:nvPicPr>
        <p:blipFill>
          <a:blip r:embed="rId10"/>
          <a:stretch>
            <a:fillRect/>
          </a:stretch>
        </p:blipFill>
        <p:spPr>
          <a:xfrm>
            <a:off x="6062597" y="4663072"/>
            <a:ext cx="6129402" cy="2330314"/>
          </a:xfrm>
          <a:prstGeom prst="rect">
            <a:avLst/>
          </a:prstGeom>
        </p:spPr>
      </p:pic>
      <p:pic>
        <p:nvPicPr>
          <p:cNvPr id="50" name="7">
            <a:extLst>
              <a:ext uri="{FF2B5EF4-FFF2-40B4-BE49-F238E27FC236}">
                <a16:creationId xmlns:a16="http://schemas.microsoft.com/office/drawing/2014/main" id="{6DEEE3AE-737F-4832-B0AC-77584337667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83006" y="4411107"/>
            <a:ext cx="2279193" cy="2459249"/>
          </a:xfrm>
          <a:prstGeom prst="rect">
            <a:avLst/>
          </a:prstGeom>
        </p:spPr>
      </p:pic>
      <p:pic>
        <p:nvPicPr>
          <p:cNvPr id="47" name="Picture 46">
            <a:extLst>
              <a:ext uri="{FF2B5EF4-FFF2-40B4-BE49-F238E27FC236}">
                <a16:creationId xmlns:a16="http://schemas.microsoft.com/office/drawing/2014/main" id="{79EE0810-4F51-4D79-BD41-AAD07BE2CA75}"/>
              </a:ext>
            </a:extLst>
          </p:cNvPr>
          <p:cNvPicPr>
            <a:picLocks noChangeAspect="1"/>
          </p:cNvPicPr>
          <p:nvPr userDrawn="1"/>
        </p:nvPicPr>
        <p:blipFill>
          <a:blip r:embed="rId12"/>
          <a:stretch>
            <a:fillRect/>
          </a:stretch>
        </p:blipFill>
        <p:spPr>
          <a:xfrm>
            <a:off x="10298835" y="3830776"/>
            <a:ext cx="1725842" cy="1808024"/>
          </a:xfrm>
          <a:prstGeom prst="rect">
            <a:avLst/>
          </a:prstGeom>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12/27/2021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153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5" name="33">
            <a:extLst>
              <a:ext uri="{FF2B5EF4-FFF2-40B4-BE49-F238E27FC236}">
                <a16:creationId xmlns:a16="http://schemas.microsoft.com/office/drawing/2014/main" id="{D61C4FCD-2A9E-4EDF-ABAF-4A3B18712C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33" name="Picture 32">
            <a:extLst>
              <a:ext uri="{FF2B5EF4-FFF2-40B4-BE49-F238E27FC236}">
                <a16:creationId xmlns:a16="http://schemas.microsoft.com/office/drawing/2014/main" id="{2F069A8F-3759-499C-946B-63524B7D65DE}"/>
              </a:ext>
            </a:extLst>
          </p:cNvPr>
          <p:cNvPicPr>
            <a:picLocks noChangeAspect="1"/>
          </p:cNvPicPr>
          <p:nvPr userDrawn="1"/>
        </p:nvPicPr>
        <p:blipFill>
          <a:blip r:embed="rId4"/>
          <a:stretch>
            <a:fillRect/>
          </a:stretch>
        </p:blipFill>
        <p:spPr>
          <a:xfrm>
            <a:off x="-43032" y="-17321"/>
            <a:ext cx="12311231" cy="1535333"/>
          </a:xfrm>
          <a:prstGeom prst="rect">
            <a:avLst/>
          </a:prstGeom>
        </p:spPr>
      </p:pic>
      <p:pic>
        <p:nvPicPr>
          <p:cNvPr id="34" name="Picture 33">
            <a:extLst>
              <a:ext uri="{FF2B5EF4-FFF2-40B4-BE49-F238E27FC236}">
                <a16:creationId xmlns:a16="http://schemas.microsoft.com/office/drawing/2014/main" id="{EADA2A7E-4FB5-445D-AB76-23556C81E23D}"/>
              </a:ext>
            </a:extLst>
          </p:cNvPr>
          <p:cNvPicPr>
            <a:picLocks noChangeAspect="1"/>
          </p:cNvPicPr>
          <p:nvPr userDrawn="1"/>
        </p:nvPicPr>
        <p:blipFill>
          <a:blip r:embed="rId5"/>
          <a:stretch>
            <a:fillRect/>
          </a:stretch>
        </p:blipFill>
        <p:spPr>
          <a:xfrm>
            <a:off x="1183277" y="1390483"/>
            <a:ext cx="902286" cy="719390"/>
          </a:xfrm>
          <a:prstGeom prst="rect">
            <a:avLst/>
          </a:prstGeom>
        </p:spPr>
      </p:pic>
      <p:pic>
        <p:nvPicPr>
          <p:cNvPr id="35" name="Picture 34">
            <a:extLst>
              <a:ext uri="{FF2B5EF4-FFF2-40B4-BE49-F238E27FC236}">
                <a16:creationId xmlns:a16="http://schemas.microsoft.com/office/drawing/2014/main" id="{541ED44E-4DE9-4022-89B3-67754346614C}"/>
              </a:ext>
            </a:extLst>
          </p:cNvPr>
          <p:cNvPicPr>
            <a:picLocks noChangeAspect="1"/>
          </p:cNvPicPr>
          <p:nvPr userDrawn="1"/>
        </p:nvPicPr>
        <p:blipFill>
          <a:blip r:embed="rId5"/>
          <a:stretch>
            <a:fillRect/>
          </a:stretch>
        </p:blipFill>
        <p:spPr>
          <a:xfrm>
            <a:off x="10915565" y="1756325"/>
            <a:ext cx="902286" cy="719390"/>
          </a:xfrm>
          <a:prstGeom prst="rect">
            <a:avLst/>
          </a:prstGeom>
        </p:spPr>
      </p:pic>
      <p:pic>
        <p:nvPicPr>
          <p:cNvPr id="36" name="Picture 35">
            <a:extLst>
              <a:ext uri="{FF2B5EF4-FFF2-40B4-BE49-F238E27FC236}">
                <a16:creationId xmlns:a16="http://schemas.microsoft.com/office/drawing/2014/main" id="{1A8CF631-C482-44CB-92AF-7D9923D46671}"/>
              </a:ext>
            </a:extLst>
          </p:cNvPr>
          <p:cNvPicPr>
            <a:picLocks noChangeAspect="1"/>
          </p:cNvPicPr>
          <p:nvPr userDrawn="1"/>
        </p:nvPicPr>
        <p:blipFill>
          <a:blip r:embed="rId6"/>
          <a:stretch>
            <a:fillRect/>
          </a:stretch>
        </p:blipFill>
        <p:spPr>
          <a:xfrm>
            <a:off x="8124841" y="1964467"/>
            <a:ext cx="1085182" cy="902286"/>
          </a:xfrm>
          <a:prstGeom prst="rect">
            <a:avLst/>
          </a:prstGeom>
        </p:spPr>
      </p:pic>
      <p:pic>
        <p:nvPicPr>
          <p:cNvPr id="37" name="Picture 36">
            <a:extLst>
              <a:ext uri="{FF2B5EF4-FFF2-40B4-BE49-F238E27FC236}">
                <a16:creationId xmlns:a16="http://schemas.microsoft.com/office/drawing/2014/main" id="{14B9FE94-2AC3-4D0F-A7E1-DC26E311B208}"/>
              </a:ext>
            </a:extLst>
          </p:cNvPr>
          <p:cNvPicPr>
            <a:picLocks noChangeAspect="1"/>
          </p:cNvPicPr>
          <p:nvPr userDrawn="1"/>
        </p:nvPicPr>
        <p:blipFill>
          <a:blip r:embed="rId7">
            <a:duotone>
              <a:schemeClr val="bg2">
                <a:shade val="45000"/>
                <a:satMod val="135000"/>
              </a:schemeClr>
              <a:prstClr val="white"/>
            </a:duotone>
          </a:blip>
          <a:stretch>
            <a:fillRect/>
          </a:stretch>
        </p:blipFill>
        <p:spPr>
          <a:xfrm>
            <a:off x="2024008" y="842902"/>
            <a:ext cx="3669217" cy="1212619"/>
          </a:xfrm>
          <a:prstGeom prst="rect">
            <a:avLst/>
          </a:prstGeom>
        </p:spPr>
      </p:pic>
      <p:pic>
        <p:nvPicPr>
          <p:cNvPr id="38" name="Picture 37">
            <a:extLst>
              <a:ext uri="{FF2B5EF4-FFF2-40B4-BE49-F238E27FC236}">
                <a16:creationId xmlns:a16="http://schemas.microsoft.com/office/drawing/2014/main" id="{0C722039-8E2D-4E1B-AED2-16CA641F5718}"/>
              </a:ext>
            </a:extLst>
          </p:cNvPr>
          <p:cNvPicPr>
            <a:picLocks noChangeAspect="1"/>
          </p:cNvPicPr>
          <p:nvPr userDrawn="1"/>
        </p:nvPicPr>
        <p:blipFill>
          <a:blip r:embed="rId8"/>
          <a:stretch>
            <a:fillRect/>
          </a:stretch>
        </p:blipFill>
        <p:spPr>
          <a:xfrm>
            <a:off x="1772523" y="2336909"/>
            <a:ext cx="579170" cy="621846"/>
          </a:xfrm>
          <a:prstGeom prst="rect">
            <a:avLst/>
          </a:prstGeom>
        </p:spPr>
      </p:pic>
      <p:pic>
        <p:nvPicPr>
          <p:cNvPr id="39" name="Picture 38">
            <a:extLst>
              <a:ext uri="{FF2B5EF4-FFF2-40B4-BE49-F238E27FC236}">
                <a16:creationId xmlns:a16="http://schemas.microsoft.com/office/drawing/2014/main" id="{BE12B473-D28C-410A-8721-C351AEF8AAF4}"/>
              </a:ext>
            </a:extLst>
          </p:cNvPr>
          <p:cNvPicPr>
            <a:picLocks noChangeAspect="1"/>
          </p:cNvPicPr>
          <p:nvPr userDrawn="1"/>
        </p:nvPicPr>
        <p:blipFill>
          <a:blip r:embed="rId9"/>
          <a:stretch>
            <a:fillRect/>
          </a:stretch>
        </p:blipFill>
        <p:spPr>
          <a:xfrm>
            <a:off x="457200" y="2810139"/>
            <a:ext cx="1566808" cy="1396105"/>
          </a:xfrm>
          <a:prstGeom prst="rect">
            <a:avLst/>
          </a:prstGeom>
        </p:spPr>
      </p:pic>
      <p:pic>
        <p:nvPicPr>
          <p:cNvPr id="42" name="Picture 41">
            <a:extLst>
              <a:ext uri="{FF2B5EF4-FFF2-40B4-BE49-F238E27FC236}">
                <a16:creationId xmlns:a16="http://schemas.microsoft.com/office/drawing/2014/main" id="{CA421167-83A6-4F14-875D-F51DCE9D0001}"/>
              </a:ext>
            </a:extLst>
          </p:cNvPr>
          <p:cNvPicPr>
            <a:picLocks noChangeAspect="1"/>
          </p:cNvPicPr>
          <p:nvPr userDrawn="1"/>
        </p:nvPicPr>
        <p:blipFill>
          <a:blip r:embed="rId4"/>
          <a:stretch>
            <a:fillRect/>
          </a:stretch>
        </p:blipFill>
        <p:spPr>
          <a:xfrm flipV="1">
            <a:off x="-8966" y="5352536"/>
            <a:ext cx="12294199" cy="1535333"/>
          </a:xfrm>
          <a:prstGeom prst="rect">
            <a:avLst/>
          </a:prstGeom>
        </p:spPr>
      </p:pic>
      <p:pic>
        <p:nvPicPr>
          <p:cNvPr id="47" name="5">
            <a:extLst>
              <a:ext uri="{FF2B5EF4-FFF2-40B4-BE49-F238E27FC236}">
                <a16:creationId xmlns:a16="http://schemas.microsoft.com/office/drawing/2014/main" id="{CEC97590-F47C-47DB-AB63-40E878A110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39341" y="3304784"/>
            <a:ext cx="3514894" cy="3514894"/>
          </a:xfrm>
          <a:prstGeom prst="rect">
            <a:avLst/>
          </a:prstGeom>
        </p:spPr>
      </p:pic>
      <p:pic>
        <p:nvPicPr>
          <p:cNvPr id="40" name="Picture 39">
            <a:extLst>
              <a:ext uri="{FF2B5EF4-FFF2-40B4-BE49-F238E27FC236}">
                <a16:creationId xmlns:a16="http://schemas.microsoft.com/office/drawing/2014/main" id="{16543BE1-8AC9-40BC-B812-462FBC2180AB}"/>
              </a:ext>
            </a:extLst>
          </p:cNvPr>
          <p:cNvPicPr>
            <a:picLocks noChangeAspect="1"/>
          </p:cNvPicPr>
          <p:nvPr userDrawn="1"/>
        </p:nvPicPr>
        <p:blipFill>
          <a:blip r:embed="rId11"/>
          <a:stretch>
            <a:fillRect/>
          </a:stretch>
        </p:blipFill>
        <p:spPr>
          <a:xfrm>
            <a:off x="2002994" y="4564753"/>
            <a:ext cx="1920406" cy="2011854"/>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4" name="33">
            <a:extLst>
              <a:ext uri="{FF2B5EF4-FFF2-40B4-BE49-F238E27FC236}">
                <a16:creationId xmlns:a16="http://schemas.microsoft.com/office/drawing/2014/main" id="{87F79A1E-1107-4EF1-AF33-780C1C05DF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sp>
        <p:nvSpPr>
          <p:cNvPr id="4" name="Rectangle 3">
            <a:extLst>
              <a:ext uri="{FF2B5EF4-FFF2-40B4-BE49-F238E27FC236}">
                <a16:creationId xmlns:a16="http://schemas.microsoft.com/office/drawing/2014/main" id="{A077AEE2-606E-44A7-9E7E-FE4E29B31F60}"/>
              </a:ext>
            </a:extLst>
          </p:cNvPr>
          <p:cNvSpPr/>
          <p:nvPr userDrawn="1"/>
        </p:nvSpPr>
        <p:spPr>
          <a:xfrm>
            <a:off x="138402" y="125599"/>
            <a:ext cx="11915196" cy="6606802"/>
          </a:xfrm>
          <a:prstGeom prst="rect">
            <a:avLst/>
          </a:prstGeom>
          <a:solidFill>
            <a:schemeClr val="bg1">
              <a:alpha val="83000"/>
            </a:schemeClr>
          </a:solidFill>
          <a:ln w="28575">
            <a:solidFill>
              <a:srgbClr val="316BC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10">
            <a:extLst>
              <a:ext uri="{FF2B5EF4-FFF2-40B4-BE49-F238E27FC236}">
                <a16:creationId xmlns:a16="http://schemas.microsoft.com/office/drawing/2014/main" id="{A1BE1AD1-4E8C-423E-AED3-ECF988FF5A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6287" y="288188"/>
            <a:ext cx="786511" cy="584398"/>
          </a:xfrm>
          <a:prstGeom prst="rect">
            <a:avLst/>
          </a:prstGeom>
        </p:spPr>
      </p:pic>
      <p:sp>
        <p:nvSpPr>
          <p:cNvPr id="10" name="13">
            <a:extLst>
              <a:ext uri="{FF2B5EF4-FFF2-40B4-BE49-F238E27FC236}">
                <a16:creationId xmlns:a16="http://schemas.microsoft.com/office/drawing/2014/main" id="{50DF92FD-3E09-4A96-96C1-3AE7065CD0BA}"/>
              </a:ext>
            </a:extLst>
          </p:cNvPr>
          <p:cNvSpPr/>
          <p:nvPr userDrawn="1"/>
        </p:nvSpPr>
        <p:spPr>
          <a:xfrm>
            <a:off x="11699730" y="100388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14">
            <a:extLst>
              <a:ext uri="{FF2B5EF4-FFF2-40B4-BE49-F238E27FC236}">
                <a16:creationId xmlns:a16="http://schemas.microsoft.com/office/drawing/2014/main" id="{DFD796FF-9760-45F7-AB54-358BDA2584E0}"/>
              </a:ext>
            </a:extLst>
          </p:cNvPr>
          <p:cNvSpPr/>
          <p:nvPr userDrawn="1"/>
        </p:nvSpPr>
        <p:spPr>
          <a:xfrm>
            <a:off x="11712220" y="1524000"/>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9">
            <a:extLst>
              <a:ext uri="{FF2B5EF4-FFF2-40B4-BE49-F238E27FC236}">
                <a16:creationId xmlns:a16="http://schemas.microsoft.com/office/drawing/2014/main" id="{95DA08BF-84D5-445E-B7D4-F92EBA880B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18054" y="191976"/>
            <a:ext cx="1148179" cy="674472"/>
          </a:xfrm>
          <a:prstGeom prst="rect">
            <a:avLst/>
          </a:prstGeom>
        </p:spPr>
      </p:pic>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13">
            <a:extLst>
              <a:ext uri="{FF2B5EF4-FFF2-40B4-BE49-F238E27FC236}">
                <a16:creationId xmlns:a16="http://schemas.microsoft.com/office/drawing/2014/main" id="{C21297B0-BE18-4164-BE93-5830F7D8AC8D}"/>
              </a:ext>
            </a:extLst>
          </p:cNvPr>
          <p:cNvSpPr txBox="1"/>
          <p:nvPr userDrawn="1"/>
        </p:nvSpPr>
        <p:spPr>
          <a:xfrm>
            <a:off x="3429000" y="2482706"/>
            <a:ext cx="3426933"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spc="-300">
                <a:ln w="31750">
                  <a:solidFill>
                    <a:srgbClr val="5080AB">
                      <a:alpha val="94000"/>
                    </a:srgbClr>
                  </a:solidFill>
                </a:ln>
                <a:solidFill>
                  <a:schemeClr val="bg1"/>
                </a:solidFill>
                <a:effectLst>
                  <a:outerShdw blurRad="38100" dist="38100" dir="2700000" sx="101000" sy="101000" algn="tl">
                    <a:srgbClr val="5080AB"/>
                  </a:outerShdw>
                </a:effectLst>
                <a:latin typeface="#9Slide03 IcielNovecento sans E" panose="00000900000000000000" pitchFamily="2" charset="0"/>
                <a:ea typeface="字魂59号-创粗黑" panose="00000500000000000000" pitchFamily="2" charset="-122"/>
                <a:cs typeface="+mn-ea"/>
                <a:sym typeface="字魂59号-创粗黑" panose="00000500000000000000" pitchFamily="2" charset="-122"/>
              </a:rPr>
              <a:t>TIẾNG VIỆT</a:t>
            </a:r>
            <a:endParaRPr lang="zh-CN" altLang="en-US" sz="5400" b="1" spc="-300" dirty="0">
              <a:ln w="31750">
                <a:solidFill>
                  <a:srgbClr val="5080AB">
                    <a:alpha val="94000"/>
                  </a:srgbClr>
                </a:solidFill>
              </a:ln>
              <a:solidFill>
                <a:schemeClr val="bg1"/>
              </a:solidFill>
              <a:effectLst>
                <a:outerShdw blurRad="38100" dist="38100" dir="2700000" sx="101000" sy="101000" algn="tl">
                  <a:srgbClr val="5080AB"/>
                </a:outerShdw>
              </a:effectLst>
              <a:latin typeface="#9Slide03 IcielNovecento sans E" panose="00000900000000000000" pitchFamily="2"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12/27/2021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47C30CC-36E4-49D3-8FA5-CFFCEF58A3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7E41046C-0EA5-431E-B783-D8D8DEBC86D2}"/>
              </a:ext>
            </a:extLst>
          </p:cNvPr>
          <p:cNvPicPr>
            <a:picLocks noChangeAspect="1"/>
          </p:cNvPicPr>
          <p:nvPr userDrawn="1"/>
        </p:nvPicPr>
        <p:blipFill>
          <a:blip r:embed="rId14"/>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1818B08-3E26-4350-9848-7C5951A8E15F}"/>
              </a:ext>
            </a:extLst>
          </p:cNvPr>
          <p:cNvPicPr>
            <a:picLocks noChangeAspect="1"/>
          </p:cNvPicPr>
          <p:nvPr userDrawn="1"/>
        </p:nvPicPr>
        <p:blipFill>
          <a:blip r:embed="rId14"/>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BBF47B7B-BCA2-4E31-A253-420F3D349FA2}"/>
              </a:ext>
            </a:extLst>
          </p:cNvPr>
          <p:cNvPicPr>
            <a:picLocks noChangeAspect="1"/>
          </p:cNvPicPr>
          <p:nvPr userDrawn="1"/>
        </p:nvPicPr>
        <p:blipFill>
          <a:blip r:embed="rId14"/>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F74560EF-B19B-44B9-9E2F-7962B55870FC}"/>
              </a:ext>
            </a:extLst>
          </p:cNvPr>
          <p:cNvPicPr>
            <a:picLocks noChangeAspect="1"/>
          </p:cNvPicPr>
          <p:nvPr userDrawn="1"/>
        </p:nvPicPr>
        <p:blipFill>
          <a:blip r:embed="rId14"/>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9.gi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3.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7B49E3-8420-4A90-8D33-B10DA5D33E85}"/>
              </a:ext>
            </a:extLst>
          </p:cNvPr>
          <p:cNvGrpSpPr/>
          <p:nvPr/>
        </p:nvGrpSpPr>
        <p:grpSpPr>
          <a:xfrm>
            <a:off x="339021" y="2163658"/>
            <a:ext cx="9566979" cy="2941742"/>
            <a:chOff x="1233756" y="3227454"/>
            <a:chExt cx="9566979" cy="2941742"/>
          </a:xfrm>
          <a:solidFill>
            <a:srgbClr val="FF0066"/>
          </a:solidFill>
        </p:grpSpPr>
        <p:sp>
          <p:nvSpPr>
            <p:cNvPr id="6" name="Rectangle: Rounded Corners 5">
              <a:extLst>
                <a:ext uri="{FF2B5EF4-FFF2-40B4-BE49-F238E27FC236}">
                  <a16:creationId xmlns:a16="http://schemas.microsoft.com/office/drawing/2014/main" id="{E98EF3BA-93A9-4D41-8629-C1220BCBD42E}"/>
                </a:ext>
              </a:extLst>
            </p:cNvPr>
            <p:cNvSpPr/>
            <p:nvPr/>
          </p:nvSpPr>
          <p:spPr>
            <a:xfrm>
              <a:off x="1233756" y="3227454"/>
              <a:ext cx="9409470" cy="2799811"/>
            </a:xfrm>
            <a:prstGeom prst="roundRect">
              <a:avLst/>
            </a:prstGeom>
            <a:solidFill>
              <a:srgbClr val="316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EF3D1D8-A33D-46E7-8496-840A8AFBAE02}"/>
                </a:ext>
              </a:extLst>
            </p:cNvPr>
            <p:cNvSpPr/>
            <p:nvPr/>
          </p:nvSpPr>
          <p:spPr>
            <a:xfrm>
              <a:off x="1391265" y="3369385"/>
              <a:ext cx="9409470" cy="2799811"/>
            </a:xfrm>
            <a:prstGeom prst="roundRect">
              <a:avLst/>
            </a:prstGeom>
            <a:solidFill>
              <a:srgbClr val="E8E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97EEDB03-BAB1-4298-B1CF-BCBBCE567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2" y="85046"/>
            <a:ext cx="1433052" cy="1433052"/>
          </a:xfrm>
          <a:prstGeom prst="rect">
            <a:avLst/>
          </a:prstGeom>
        </p:spPr>
      </p:pic>
      <p:sp>
        <p:nvSpPr>
          <p:cNvPr id="3" name="TextBox 2">
            <a:extLst>
              <a:ext uri="{FF2B5EF4-FFF2-40B4-BE49-F238E27FC236}">
                <a16:creationId xmlns:a16="http://schemas.microsoft.com/office/drawing/2014/main" id="{94C29C68-95AB-4A0A-B318-148A6FBE3ED1}"/>
              </a:ext>
            </a:extLst>
          </p:cNvPr>
          <p:cNvSpPr txBox="1"/>
          <p:nvPr/>
        </p:nvSpPr>
        <p:spPr>
          <a:xfrm>
            <a:off x="3657600" y="8360"/>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4" name="TextBox 3">
            <a:extLst>
              <a:ext uri="{FF2B5EF4-FFF2-40B4-BE49-F238E27FC236}">
                <a16:creationId xmlns:a16="http://schemas.microsoft.com/office/drawing/2014/main" id="{885B4653-C672-45AA-8167-91F09D16C66C}"/>
              </a:ext>
            </a:extLst>
          </p:cNvPr>
          <p:cNvSpPr txBox="1"/>
          <p:nvPr/>
        </p:nvSpPr>
        <p:spPr>
          <a:xfrm>
            <a:off x="830828" y="2735998"/>
            <a:ext cx="8663213" cy="1938992"/>
          </a:xfrm>
          <a:prstGeom prst="rect">
            <a:avLst/>
          </a:prstGeom>
          <a:noFill/>
        </p:spPr>
        <p:txBody>
          <a:bodyPr wrap="square" rtlCol="0">
            <a:spAutoFit/>
          </a:bodyPr>
          <a:lstStyle/>
          <a:p>
            <a:pPr algn="ctr"/>
            <a:r>
              <a:rPr lang="en-US" sz="6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6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280323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57016" y="838200"/>
            <a:ext cx="11553984" cy="3970318"/>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a:ea typeface="Arial-Rounded"/>
                <a:cs typeface="+mn-cs"/>
              </a:rPr>
              <a:t>Thương mẹ, Ê – đi – xơn ôm đầu suy nghĩ. Làm thế nào để cứu mẹ bây giờ? Đột nhiên, cậu trông thấy ánh sáng của ngọn đèn hắt lại từ mảnh sắt tây trên tủ. Nét mặt cậu rạng rỡ hẳn lên. Ê – đi – xơn vội chạy sang nhà hàng xóm, mượn về một tấm gương. Lát sau, đèn nến trong nhà được cậu thắp lên và đặt trước gương. Căn phòng bỗng ngập tràn ánh sáng.</a:t>
            </a:r>
          </a:p>
        </p:txBody>
      </p:sp>
      <p:pic>
        <p:nvPicPr>
          <p:cNvPr id="5" name="Picture 4">
            <a:extLst>
              <a:ext uri="{FF2B5EF4-FFF2-40B4-BE49-F238E27FC236}">
                <a16:creationId xmlns:a16="http://schemas.microsoft.com/office/drawing/2014/main" id="{DF0CFC2A-FD61-482C-9A2E-C5814CF07EE7}"/>
              </a:ext>
            </a:extLst>
          </p:cNvPr>
          <p:cNvPicPr>
            <a:picLocks noChangeAspect="1"/>
          </p:cNvPicPr>
          <p:nvPr/>
        </p:nvPicPr>
        <p:blipFill>
          <a:blip r:embed="rId3"/>
          <a:stretch>
            <a:fillRect/>
          </a:stretch>
        </p:blipFill>
        <p:spPr>
          <a:xfrm>
            <a:off x="251334" y="917074"/>
            <a:ext cx="576129" cy="549207"/>
          </a:xfrm>
          <a:prstGeom prst="rect">
            <a:avLst/>
          </a:prstGeom>
        </p:spPr>
      </p:pic>
      <p:grpSp>
        <p:nvGrpSpPr>
          <p:cNvPr id="10" name="Group 9">
            <a:extLst>
              <a:ext uri="{FF2B5EF4-FFF2-40B4-BE49-F238E27FC236}">
                <a16:creationId xmlns:a16="http://schemas.microsoft.com/office/drawing/2014/main" id="{3D7771DC-2F1F-481A-8FB6-D5439AC43B77}"/>
              </a:ext>
            </a:extLst>
          </p:cNvPr>
          <p:cNvGrpSpPr/>
          <p:nvPr/>
        </p:nvGrpSpPr>
        <p:grpSpPr>
          <a:xfrm>
            <a:off x="119966" y="4913512"/>
            <a:ext cx="2510356" cy="1486706"/>
            <a:chOff x="156644" y="245064"/>
            <a:chExt cx="3331584" cy="1973061"/>
          </a:xfrm>
        </p:grpSpPr>
        <p:pic>
          <p:nvPicPr>
            <p:cNvPr id="11" name="31">
              <a:extLst>
                <a:ext uri="{FF2B5EF4-FFF2-40B4-BE49-F238E27FC236}">
                  <a16:creationId xmlns:a16="http://schemas.microsoft.com/office/drawing/2014/main" id="{76561A2C-917D-445B-B69C-2CF272E1F42F}"/>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156644" y="245064"/>
              <a:ext cx="3331584" cy="1973061"/>
            </a:xfrm>
            <a:prstGeom prst="rect">
              <a:avLst/>
            </a:prstGeom>
          </p:spPr>
        </p:pic>
        <p:pic>
          <p:nvPicPr>
            <p:cNvPr id="12" name="Picture 11">
              <a:extLst>
                <a:ext uri="{FF2B5EF4-FFF2-40B4-BE49-F238E27FC236}">
                  <a16:creationId xmlns:a16="http://schemas.microsoft.com/office/drawing/2014/main" id="{C9484EB3-A574-4221-A538-2D60CBD16BB5}"/>
                </a:ext>
              </a:extLst>
            </p:cNvPr>
            <p:cNvPicPr>
              <a:picLocks noChangeAspect="1"/>
            </p:cNvPicPr>
            <p:nvPr/>
          </p:nvPicPr>
          <p:blipFill>
            <a:blip r:embed="rId6"/>
            <a:stretch>
              <a:fillRect/>
            </a:stretch>
          </p:blipFill>
          <p:spPr>
            <a:xfrm>
              <a:off x="458613" y="790444"/>
              <a:ext cx="2785353" cy="542935"/>
            </a:xfrm>
            <a:prstGeom prst="rect">
              <a:avLst/>
            </a:prstGeom>
          </p:spPr>
        </p:pic>
      </p:grpSp>
      <p:grpSp>
        <p:nvGrpSpPr>
          <p:cNvPr id="13" name="8">
            <a:extLst>
              <a:ext uri="{FF2B5EF4-FFF2-40B4-BE49-F238E27FC236}">
                <a16:creationId xmlns:a16="http://schemas.microsoft.com/office/drawing/2014/main" id="{0E83FD01-8140-4C2F-A75B-E411C73A7027}"/>
              </a:ext>
            </a:extLst>
          </p:cNvPr>
          <p:cNvGrpSpPr/>
          <p:nvPr/>
        </p:nvGrpSpPr>
        <p:grpSpPr>
          <a:xfrm>
            <a:off x="2667000" y="4990708"/>
            <a:ext cx="9184826" cy="1533435"/>
            <a:chOff x="1154046" y="2040663"/>
            <a:chExt cx="9184826" cy="1533435"/>
          </a:xfrm>
        </p:grpSpPr>
        <p:sp>
          <p:nvSpPr>
            <p:cNvPr id="14" name="5">
              <a:extLst>
                <a:ext uri="{FF2B5EF4-FFF2-40B4-BE49-F238E27FC236}">
                  <a16:creationId xmlns:a16="http://schemas.microsoft.com/office/drawing/2014/main" id="{171AC930-599B-4683-B379-0BA52B7F4DC3}"/>
                </a:ext>
              </a:extLst>
            </p:cNvPr>
            <p:cNvSpPr/>
            <p:nvPr/>
          </p:nvSpPr>
          <p:spPr>
            <a:xfrm>
              <a:off x="2349828" y="2253382"/>
              <a:ext cx="7989044" cy="1107996"/>
            </a:xfrm>
            <a:prstGeom prst="rect">
              <a:avLst/>
            </a:prstGeom>
          </p:spPr>
          <p:txBody>
            <a:bodyPr wrap="square">
              <a:spAutoFit/>
            </a:bodyPr>
            <a:lstStyle/>
            <a:p>
              <a:pPr marL="0" marR="0" lvl="0" indent="0" algn="just"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Sắt tây:</a:t>
              </a:r>
              <a:r>
                <a:rPr kumimoji="0" lang="en-US" sz="3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0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Sắt dát mỏng có tráng một lớp chống gỉ, sáng bóng.</a:t>
              </a:r>
              <a:endParaRPr kumimoji="0" lang="en-US" altLang="vi-VN" sz="30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6">
              <a:extLst>
                <a:ext uri="{FF2B5EF4-FFF2-40B4-BE49-F238E27FC236}">
                  <a16:creationId xmlns:a16="http://schemas.microsoft.com/office/drawing/2014/main" id="{5F4486BF-2DF8-4E5E-9A84-743F7CA893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sp>
          <p:nvSpPr>
            <p:cNvPr id="16" name="7">
              <a:extLst>
                <a:ext uri="{FF2B5EF4-FFF2-40B4-BE49-F238E27FC236}">
                  <a16:creationId xmlns:a16="http://schemas.microsoft.com/office/drawing/2014/main" id="{3E8F061D-3645-418B-90CD-5E75F83D8E2A}"/>
                </a:ext>
              </a:extLst>
            </p:cNvPr>
            <p:cNvSpPr txBox="1"/>
            <p:nvPr/>
          </p:nvSpPr>
          <p:spPr>
            <a:xfrm>
              <a:off x="1572256" y="2578216"/>
              <a:ext cx="404278" cy="584775"/>
            </a:xfrm>
            <a:prstGeom prst="rect">
              <a:avLst/>
            </a:prstGeom>
            <a:noFill/>
          </p:spPr>
          <p:txBody>
            <a:bodyPr wrap="none" rtlCol="0">
              <a:spAutoFit/>
            </a:bodyPr>
            <a:lstStyle/>
            <a:p>
              <a:r>
                <a:rPr lang="en-US" altLang="zh-CN" sz="3200" dirty="0"/>
                <a:t>3</a:t>
              </a:r>
              <a:endParaRPr lang="zh-CN" altLang="en-US" sz="3200" dirty="0"/>
            </a:p>
          </p:txBody>
        </p:sp>
      </p:grpSp>
      <p:sp>
        <p:nvSpPr>
          <p:cNvPr id="2" name="Rectangle: Rounded Corners 1">
            <a:extLst>
              <a:ext uri="{FF2B5EF4-FFF2-40B4-BE49-F238E27FC236}">
                <a16:creationId xmlns:a16="http://schemas.microsoft.com/office/drawing/2014/main" id="{536FE701-BCF5-4ED1-A1FC-66B3EAD24C1A}"/>
              </a:ext>
            </a:extLst>
          </p:cNvPr>
          <p:cNvSpPr/>
          <p:nvPr/>
        </p:nvSpPr>
        <p:spPr>
          <a:xfrm>
            <a:off x="4191000" y="1466281"/>
            <a:ext cx="7620000" cy="549207"/>
          </a:xfrm>
          <a:prstGeom prst="roundRect">
            <a:avLst/>
          </a:prstGeom>
          <a:solidFill>
            <a:srgbClr val="F499A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7A1693A-D18D-46CA-91A0-C464526045E0}"/>
              </a:ext>
            </a:extLst>
          </p:cNvPr>
          <p:cNvSpPr/>
          <p:nvPr/>
        </p:nvSpPr>
        <p:spPr>
          <a:xfrm>
            <a:off x="251334" y="2030103"/>
            <a:ext cx="7978266" cy="549207"/>
          </a:xfrm>
          <a:prstGeom prst="roundRect">
            <a:avLst/>
          </a:prstGeom>
          <a:solidFill>
            <a:srgbClr val="F499A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37F648B6-8953-4D9A-A4C1-E191B636248B}"/>
              </a:ext>
            </a:extLst>
          </p:cNvPr>
          <p:cNvGrpSpPr/>
          <p:nvPr/>
        </p:nvGrpSpPr>
        <p:grpSpPr>
          <a:xfrm>
            <a:off x="2166332" y="1466281"/>
            <a:ext cx="6154314" cy="1127409"/>
            <a:chOff x="2166332" y="1466281"/>
            <a:chExt cx="6154314" cy="1127409"/>
          </a:xfrm>
        </p:grpSpPr>
        <p:cxnSp>
          <p:nvCxnSpPr>
            <p:cNvPr id="4" name="Straight Connector 3">
              <a:extLst>
                <a:ext uri="{FF2B5EF4-FFF2-40B4-BE49-F238E27FC236}">
                  <a16:creationId xmlns:a16="http://schemas.microsoft.com/office/drawing/2014/main" id="{859D93C5-85AD-4708-863A-98A4CCEB223E}"/>
                </a:ext>
              </a:extLst>
            </p:cNvPr>
            <p:cNvCxnSpPr/>
            <p:nvPr/>
          </p:nvCxnSpPr>
          <p:spPr>
            <a:xfrm flipH="1">
              <a:off x="6096000" y="1466281"/>
              <a:ext cx="228600" cy="549207"/>
            </a:xfrm>
            <a:prstGeom prst="line">
              <a:avLst/>
            </a:prstGeom>
          </p:spPr>
          <p:style>
            <a:lnRef idx="3">
              <a:schemeClr val="accent6"/>
            </a:lnRef>
            <a:fillRef idx="0">
              <a:schemeClr val="accent6"/>
            </a:fillRef>
            <a:effectRef idx="2">
              <a:schemeClr val="accent6"/>
            </a:effectRef>
            <a:fontRef idx="minor">
              <a:schemeClr val="tx1"/>
            </a:fontRef>
          </p:style>
        </p:cxnSp>
        <p:cxnSp>
          <p:nvCxnSpPr>
            <p:cNvPr id="27" name="Straight Connector 26">
              <a:extLst>
                <a:ext uri="{FF2B5EF4-FFF2-40B4-BE49-F238E27FC236}">
                  <a16:creationId xmlns:a16="http://schemas.microsoft.com/office/drawing/2014/main" id="{8D48EEB1-8422-4121-9627-D38F9071DBE4}"/>
                </a:ext>
              </a:extLst>
            </p:cNvPr>
            <p:cNvCxnSpPr/>
            <p:nvPr/>
          </p:nvCxnSpPr>
          <p:spPr>
            <a:xfrm flipH="1">
              <a:off x="2166332" y="1984816"/>
              <a:ext cx="228600" cy="549207"/>
            </a:xfrm>
            <a:prstGeom prst="line">
              <a:avLst/>
            </a:prstGeom>
          </p:spPr>
          <p:style>
            <a:lnRef idx="3">
              <a:schemeClr val="accent6"/>
            </a:lnRef>
            <a:fillRef idx="0">
              <a:schemeClr val="accent6"/>
            </a:fillRef>
            <a:effectRef idx="2">
              <a:schemeClr val="accent6"/>
            </a:effectRef>
            <a:fontRef idx="minor">
              <a:schemeClr val="tx1"/>
            </a:fontRef>
          </p:style>
        </p:cxnSp>
        <p:grpSp>
          <p:nvGrpSpPr>
            <p:cNvPr id="30" name="Group 29">
              <a:extLst>
                <a:ext uri="{FF2B5EF4-FFF2-40B4-BE49-F238E27FC236}">
                  <a16:creationId xmlns:a16="http://schemas.microsoft.com/office/drawing/2014/main" id="{BE4E44DF-8643-4764-8159-58CB59078423}"/>
                </a:ext>
              </a:extLst>
            </p:cNvPr>
            <p:cNvGrpSpPr/>
            <p:nvPr/>
          </p:nvGrpSpPr>
          <p:grpSpPr>
            <a:xfrm>
              <a:off x="8001000" y="2037293"/>
              <a:ext cx="319646" cy="556397"/>
              <a:chOff x="8001000" y="2037293"/>
              <a:chExt cx="319646" cy="556397"/>
            </a:xfrm>
          </p:grpSpPr>
          <p:cxnSp>
            <p:nvCxnSpPr>
              <p:cNvPr id="28" name="Straight Connector 27">
                <a:extLst>
                  <a:ext uri="{FF2B5EF4-FFF2-40B4-BE49-F238E27FC236}">
                    <a16:creationId xmlns:a16="http://schemas.microsoft.com/office/drawing/2014/main" id="{F58C3C67-61A2-4FE6-B51D-BD6A8ED3A0B7}"/>
                  </a:ext>
                </a:extLst>
              </p:cNvPr>
              <p:cNvCxnSpPr/>
              <p:nvPr/>
            </p:nvCxnSpPr>
            <p:spPr>
              <a:xfrm flipH="1">
                <a:off x="8001000" y="2044483"/>
                <a:ext cx="228600" cy="549207"/>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A7C3C04D-1033-4B82-AE41-17E1AAD95901}"/>
                  </a:ext>
                </a:extLst>
              </p:cNvPr>
              <p:cNvCxnSpPr/>
              <p:nvPr/>
            </p:nvCxnSpPr>
            <p:spPr>
              <a:xfrm flipH="1">
                <a:off x="8092046" y="2037293"/>
                <a:ext cx="228600" cy="549207"/>
              </a:xfrm>
              <a:prstGeom prst="line">
                <a:avLst/>
              </a:prstGeom>
            </p:spPr>
            <p:style>
              <a:lnRef idx="3">
                <a:schemeClr val="accent6"/>
              </a:lnRef>
              <a:fillRef idx="0">
                <a:schemeClr val="accent6"/>
              </a:fillRef>
              <a:effectRef idx="2">
                <a:schemeClr val="accent6"/>
              </a:effectRef>
              <a:fontRef idx="minor">
                <a:schemeClr val="tx1"/>
              </a:fontRef>
            </p:style>
          </p:cxnSp>
        </p:grpSp>
      </p:grpSp>
      <p:cxnSp>
        <p:nvCxnSpPr>
          <p:cNvPr id="32" name="Straight Connector 31">
            <a:extLst>
              <a:ext uri="{FF2B5EF4-FFF2-40B4-BE49-F238E27FC236}">
                <a16:creationId xmlns:a16="http://schemas.microsoft.com/office/drawing/2014/main" id="{4D186484-0CFF-4AFD-A395-5E08BB757CA4}"/>
              </a:ext>
            </a:extLst>
          </p:cNvPr>
          <p:cNvCxnSpPr/>
          <p:nvPr/>
        </p:nvCxnSpPr>
        <p:spPr>
          <a:xfrm>
            <a:off x="5410200" y="2514600"/>
            <a:ext cx="1295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5896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A95C18-7D72-4AB8-B090-300055218B79}"/>
              </a:ext>
            </a:extLst>
          </p:cNvPr>
          <p:cNvSpPr txBox="1"/>
          <p:nvPr/>
        </p:nvSpPr>
        <p:spPr>
          <a:xfrm rot="10800000" flipV="1">
            <a:off x="674075" y="1283677"/>
            <a:ext cx="6400800" cy="2862322"/>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a:ea typeface="Arial-Rounded"/>
                <a:cs typeface="+mn-cs"/>
              </a:rPr>
              <a:t>Nhìn căn phòng sáng trưng, bác sĩ rất ngạc nhiên, bắt tay ngay vào việc. Ca mổ thành công, mẹ của Ê – đi – xơn đã được cứu sống.</a:t>
            </a:r>
            <a:endParaRPr kumimoji="0" lang="en-US" sz="36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4" name="Picture 3">
            <a:extLst>
              <a:ext uri="{FF2B5EF4-FFF2-40B4-BE49-F238E27FC236}">
                <a16:creationId xmlns:a16="http://schemas.microsoft.com/office/drawing/2014/main" id="{AA5A308B-A40E-4E8F-B94A-664C6C169550}"/>
              </a:ext>
            </a:extLst>
          </p:cNvPr>
          <p:cNvPicPr>
            <a:picLocks noChangeAspect="1"/>
          </p:cNvPicPr>
          <p:nvPr/>
        </p:nvPicPr>
        <p:blipFill rotWithShape="1">
          <a:blip r:embed="rId2"/>
          <a:srcRect l="20998" t="12792" r="21536" b="30517"/>
          <a:stretch/>
        </p:blipFill>
        <p:spPr>
          <a:xfrm>
            <a:off x="528407" y="1295400"/>
            <a:ext cx="538393" cy="589135"/>
          </a:xfrm>
          <a:prstGeom prst="rect">
            <a:avLst/>
          </a:prstGeom>
        </p:spPr>
      </p:pic>
      <p:pic>
        <p:nvPicPr>
          <p:cNvPr id="5" name="Picture 4">
            <a:extLst>
              <a:ext uri="{FF2B5EF4-FFF2-40B4-BE49-F238E27FC236}">
                <a16:creationId xmlns:a16="http://schemas.microsoft.com/office/drawing/2014/main" id="{5D4B64D1-26CB-458F-99AF-A3DF7A75A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137138"/>
            <a:ext cx="4800599" cy="3587262"/>
          </a:xfrm>
          <a:prstGeom prst="roundRect">
            <a:avLst>
              <a:gd name="adj" fmla="val 13644"/>
            </a:avLst>
          </a:prstGeom>
          <a:effectLst>
            <a:softEdge rad="127000"/>
          </a:effectLst>
        </p:spPr>
      </p:pic>
      <p:pic>
        <p:nvPicPr>
          <p:cNvPr id="6" name="Picture 5">
            <a:extLst>
              <a:ext uri="{FF2B5EF4-FFF2-40B4-BE49-F238E27FC236}">
                <a16:creationId xmlns:a16="http://schemas.microsoft.com/office/drawing/2014/main" id="{49712709-0958-4942-A18A-88292F5E86EF}"/>
              </a:ext>
            </a:extLst>
          </p:cNvPr>
          <p:cNvPicPr>
            <a:picLocks noChangeAspect="1"/>
          </p:cNvPicPr>
          <p:nvPr/>
        </p:nvPicPr>
        <p:blipFill>
          <a:blip r:embed="rId4"/>
          <a:stretch>
            <a:fillRect/>
          </a:stretch>
        </p:blipFill>
        <p:spPr>
          <a:xfrm>
            <a:off x="165970" y="179624"/>
            <a:ext cx="1382364" cy="760872"/>
          </a:xfrm>
          <a:prstGeom prst="rect">
            <a:avLst/>
          </a:prstGeom>
        </p:spPr>
      </p:pic>
    </p:spTree>
    <p:extLst>
      <p:ext uri="{BB962C8B-B14F-4D97-AF65-F5344CB8AC3E}">
        <p14:creationId xmlns:p14="http://schemas.microsoft.com/office/powerpoint/2010/main" val="401003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66C19-C578-4781-B5B9-C7CCEE042C4C}"/>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ÁNH SÁNG CỦA YÊU THƯƠNG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0A1E808-18FF-4213-A05A-86614EBFB0D0}"/>
              </a:ext>
            </a:extLst>
          </p:cNvPr>
          <p:cNvPicPr>
            <a:picLocks noChangeAspect="1"/>
          </p:cNvPicPr>
          <p:nvPr/>
        </p:nvPicPr>
        <p:blipFill>
          <a:blip r:embed="rId2"/>
          <a:stretch>
            <a:fillRect/>
          </a:stretch>
        </p:blipFill>
        <p:spPr>
          <a:xfrm>
            <a:off x="165970" y="179624"/>
            <a:ext cx="1382364" cy="760872"/>
          </a:xfrm>
          <a:prstGeom prst="rect">
            <a:avLst/>
          </a:prstGeom>
        </p:spPr>
      </p:pic>
      <p:pic>
        <p:nvPicPr>
          <p:cNvPr id="4" name="Picture 3">
            <a:extLst>
              <a:ext uri="{FF2B5EF4-FFF2-40B4-BE49-F238E27FC236}">
                <a16:creationId xmlns:a16="http://schemas.microsoft.com/office/drawing/2014/main" id="{D9B13C20-745B-45E1-AF63-5CA580CD5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568" y="865898"/>
            <a:ext cx="4306224" cy="3200400"/>
          </a:xfrm>
          <a:prstGeom prst="roundRect">
            <a:avLst>
              <a:gd name="adj" fmla="val 13644"/>
            </a:avLst>
          </a:prstGeom>
          <a:effectLst>
            <a:softEdge rad="127000"/>
          </a:effectLst>
        </p:spPr>
      </p:pic>
      <p:grpSp>
        <p:nvGrpSpPr>
          <p:cNvPr id="5" name="Group 4">
            <a:extLst>
              <a:ext uri="{FF2B5EF4-FFF2-40B4-BE49-F238E27FC236}">
                <a16:creationId xmlns:a16="http://schemas.microsoft.com/office/drawing/2014/main" id="{34C9D806-3797-4BBB-9CD1-0ED6D796F878}"/>
              </a:ext>
            </a:extLst>
          </p:cNvPr>
          <p:cNvGrpSpPr/>
          <p:nvPr/>
        </p:nvGrpSpPr>
        <p:grpSpPr>
          <a:xfrm>
            <a:off x="257016" y="1079480"/>
            <a:ext cx="11553984" cy="3420785"/>
            <a:chOff x="257016" y="1079480"/>
            <a:chExt cx="11553984" cy="3420785"/>
          </a:xfrm>
        </p:grpSpPr>
        <p:sp>
          <p:nvSpPr>
            <p:cNvPr id="6" name="TextBox 5">
              <a:extLst>
                <a:ext uri="{FF2B5EF4-FFF2-40B4-BE49-F238E27FC236}">
                  <a16:creationId xmlns:a16="http://schemas.microsoft.com/office/drawing/2014/main" id="{70D7729A-202E-4FBC-A826-D4D32606009C}"/>
                </a:ext>
              </a:extLst>
            </p:cNvPr>
            <p:cNvSpPr txBox="1"/>
            <p:nvPr/>
          </p:nvSpPr>
          <p:spPr>
            <a:xfrm>
              <a:off x="287494" y="1079480"/>
              <a:ext cx="6951505" cy="3416320"/>
            </a:xfrm>
            <a:prstGeom prst="rect">
              <a:avLst/>
            </a:prstGeom>
            <a:noFill/>
          </p:spPr>
          <p:txBody>
            <a:bodyPr wrap="square" rtlCol="0">
              <a:spAutoFit/>
            </a:bodyPr>
            <a:lstStyle/>
            <a:p>
              <a:pPr indent="457200" algn="just"/>
              <a:r>
                <a:rPr lang="en-US" sz="2400"/>
                <a:t>Hôm ấy, bố vắng nhà, mẹ bị đau bụng dữ dội. Ê – đi – xơn liền chạy đi mời bác sĩ.</a:t>
              </a:r>
            </a:p>
            <a:p>
              <a:pPr indent="457200" algn="just"/>
              <a:r>
                <a:rPr lang="en-US" sz="2400"/>
                <a:t>Bác sĩ đến khám bệnh và cho biết mẹ của Ê – đi – xơn đau ruột thừa phải mổ gấp. Nhưng trời cứ tối dần, với ánh đèn dầu tù mù, chẳng thể làm gì được. Ê – đi – xơn lo lắng. Thấy mẹ đau đớn, cậu mếu máo: “Xin bác sĩ cứu mẹ cháu!”. Bác sĩ ái ngại nói: “Đủ ánh sáng, bác mới mổ được cháu ạ!”.</a:t>
              </a:r>
            </a:p>
            <a:p>
              <a:pPr indent="457200" algn="just"/>
              <a:r>
                <a:rPr lang="en-US" sz="2400"/>
                <a:t> </a:t>
              </a:r>
            </a:p>
          </p:txBody>
        </p:sp>
        <p:sp>
          <p:nvSpPr>
            <p:cNvPr id="7" name="TextBox 6">
              <a:extLst>
                <a:ext uri="{FF2B5EF4-FFF2-40B4-BE49-F238E27FC236}">
                  <a16:creationId xmlns:a16="http://schemas.microsoft.com/office/drawing/2014/main" id="{A3D76ADB-6399-46E2-87EB-AA99F465EC48}"/>
                </a:ext>
              </a:extLst>
            </p:cNvPr>
            <p:cNvSpPr txBox="1"/>
            <p:nvPr/>
          </p:nvSpPr>
          <p:spPr>
            <a:xfrm>
              <a:off x="257016" y="4038600"/>
              <a:ext cx="11553984" cy="461665"/>
            </a:xfrm>
            <a:prstGeom prst="rect">
              <a:avLst/>
            </a:prstGeom>
            <a:noFill/>
          </p:spPr>
          <p:txBody>
            <a:bodyPr wrap="square" rtlCol="0">
              <a:spAutoFit/>
            </a:bodyPr>
            <a:lstStyle/>
            <a:p>
              <a:pPr algn="just"/>
              <a:endParaRPr lang="en-US" sz="2400" dirty="0"/>
            </a:p>
          </p:txBody>
        </p:sp>
      </p:grpSp>
      <p:sp>
        <p:nvSpPr>
          <p:cNvPr id="8" name="TextBox 7">
            <a:extLst>
              <a:ext uri="{FF2B5EF4-FFF2-40B4-BE49-F238E27FC236}">
                <a16:creationId xmlns:a16="http://schemas.microsoft.com/office/drawing/2014/main" id="{5CED5806-EF77-450B-8F23-6C882C4CB51B}"/>
              </a:ext>
            </a:extLst>
          </p:cNvPr>
          <p:cNvSpPr txBox="1"/>
          <p:nvPr/>
        </p:nvSpPr>
        <p:spPr>
          <a:xfrm>
            <a:off x="228600" y="4027944"/>
            <a:ext cx="11553984" cy="2677656"/>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a:ea typeface="Arial-Rounded"/>
                <a:cs typeface="+mn-cs"/>
              </a:rPr>
              <a:t>Thương mẹ, Ê – đi – xơn ôm đầu suy nghĩ. Làm thế nào để cứu mẹ bây giờ? Đột nhiên, cậu trông thấy ánh sáng của ngọn đèn hắt lại từ mảnh sắt tây trên tủ. Nét mặt cậu rạng rỡ hẳn lên. Ê – đi – xơn vội chạy sang nhà hàng xóm, mượn về một tấm gương. Lát sau, đèn nến trong nhà được cậu thắp lên và đặt trước gương. Căn phòng bỗng ngập tràn ánh sáng.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a:ea typeface="Arial-Rounded"/>
                <a:cs typeface="+mn-cs"/>
              </a:rPr>
              <a:t>Nhìn căn phòng sáng trưng, bác sĩ rất ngạc nhiên, bắt tay ngay vào việc. Ca mổ thành công, mẹ của Ê – đi – xơn đã được cứu sống.</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9" name="TextBox 8">
            <a:extLst>
              <a:ext uri="{FF2B5EF4-FFF2-40B4-BE49-F238E27FC236}">
                <a16:creationId xmlns:a16="http://schemas.microsoft.com/office/drawing/2014/main" id="{4653C61F-D8EC-492C-91DE-E6F1C7E352AA}"/>
              </a:ext>
            </a:extLst>
          </p:cNvPr>
          <p:cNvSpPr txBox="1"/>
          <p:nvPr/>
        </p:nvSpPr>
        <p:spPr>
          <a:xfrm>
            <a:off x="7175405" y="6412468"/>
            <a:ext cx="5092795" cy="369332"/>
          </a:xfrm>
          <a:prstGeom prst="rect">
            <a:avLst/>
          </a:prstGeom>
          <a:noFill/>
        </p:spPr>
        <p:txBody>
          <a:bodyPr wrap="square" rtlCol="0">
            <a:spAutoFit/>
          </a:bodyPr>
          <a:lstStyle/>
          <a:p>
            <a:pPr indent="171450" algn="ctr"/>
            <a:r>
              <a:rPr lang="en-US" i="1" dirty="0">
                <a:latin typeface="+mj-lt"/>
              </a:rPr>
              <a:t>(Theo </a:t>
            </a:r>
            <a:r>
              <a:rPr lang="en-US" i="1" dirty="0" err="1">
                <a:latin typeface="+mj-lt"/>
              </a:rPr>
              <a:t>Truyện</a:t>
            </a:r>
            <a:r>
              <a:rPr lang="en-US" i="1" dirty="0">
                <a:latin typeface="+mj-lt"/>
              </a:rPr>
              <a:t> </a:t>
            </a:r>
            <a:r>
              <a:rPr lang="en-US" i="1" dirty="0" err="1">
                <a:latin typeface="+mj-lt"/>
              </a:rPr>
              <a:t>đọc</a:t>
            </a:r>
            <a:r>
              <a:rPr lang="en-US" i="1" dirty="0">
                <a:latin typeface="+mj-lt"/>
              </a:rPr>
              <a:t> 2, NXB </a:t>
            </a:r>
            <a:r>
              <a:rPr lang="en-US" i="1" dirty="0" err="1">
                <a:latin typeface="+mj-lt"/>
              </a:rPr>
              <a:t>Giáo</a:t>
            </a:r>
            <a:r>
              <a:rPr lang="en-US" i="1" dirty="0">
                <a:latin typeface="+mj-lt"/>
              </a:rPr>
              <a:t> </a:t>
            </a:r>
            <a:r>
              <a:rPr lang="en-US" i="1" dirty="0" err="1">
                <a:latin typeface="+mj-lt"/>
              </a:rPr>
              <a:t>dục</a:t>
            </a:r>
            <a:r>
              <a:rPr lang="en-US" i="1" dirty="0">
                <a:latin typeface="+mj-lt"/>
              </a:rPr>
              <a:t>, 1995)</a:t>
            </a:r>
          </a:p>
        </p:txBody>
      </p:sp>
      <p:pic>
        <p:nvPicPr>
          <p:cNvPr id="10" name="Picture 9">
            <a:extLst>
              <a:ext uri="{FF2B5EF4-FFF2-40B4-BE49-F238E27FC236}">
                <a16:creationId xmlns:a16="http://schemas.microsoft.com/office/drawing/2014/main" id="{7AE4E9EB-E872-4E47-B4E9-1CF70DB1333B}"/>
              </a:ext>
            </a:extLst>
          </p:cNvPr>
          <p:cNvPicPr>
            <a:picLocks noChangeAspect="1"/>
          </p:cNvPicPr>
          <p:nvPr/>
        </p:nvPicPr>
        <p:blipFill rotWithShape="1">
          <a:blip r:embed="rId4"/>
          <a:srcRect l="28414" t="17105" r="9091" b="33057"/>
          <a:stretch/>
        </p:blipFill>
        <p:spPr>
          <a:xfrm>
            <a:off x="352776" y="1134421"/>
            <a:ext cx="409224" cy="389579"/>
          </a:xfrm>
          <a:prstGeom prst="rect">
            <a:avLst/>
          </a:prstGeom>
        </p:spPr>
      </p:pic>
      <p:pic>
        <p:nvPicPr>
          <p:cNvPr id="11" name="Picture 10">
            <a:extLst>
              <a:ext uri="{FF2B5EF4-FFF2-40B4-BE49-F238E27FC236}">
                <a16:creationId xmlns:a16="http://schemas.microsoft.com/office/drawing/2014/main" id="{059D94FD-EDEF-424B-AB4E-B16621D304D3}"/>
              </a:ext>
            </a:extLst>
          </p:cNvPr>
          <p:cNvPicPr>
            <a:picLocks noChangeAspect="1"/>
          </p:cNvPicPr>
          <p:nvPr/>
        </p:nvPicPr>
        <p:blipFill rotWithShape="1">
          <a:blip r:embed="rId5"/>
          <a:srcRect l="23584" t="12406" r="18949" b="29309"/>
          <a:stretch/>
        </p:blipFill>
        <p:spPr>
          <a:xfrm>
            <a:off x="352776" y="1828800"/>
            <a:ext cx="409224" cy="460376"/>
          </a:xfrm>
          <a:prstGeom prst="rect">
            <a:avLst/>
          </a:prstGeom>
        </p:spPr>
      </p:pic>
      <p:pic>
        <p:nvPicPr>
          <p:cNvPr id="12" name="Picture 11">
            <a:extLst>
              <a:ext uri="{FF2B5EF4-FFF2-40B4-BE49-F238E27FC236}">
                <a16:creationId xmlns:a16="http://schemas.microsoft.com/office/drawing/2014/main" id="{4322A3D4-88C1-4F94-87C6-8369B4149159}"/>
              </a:ext>
            </a:extLst>
          </p:cNvPr>
          <p:cNvPicPr>
            <a:picLocks noChangeAspect="1"/>
          </p:cNvPicPr>
          <p:nvPr/>
        </p:nvPicPr>
        <p:blipFill>
          <a:blip r:embed="rId6"/>
          <a:stretch>
            <a:fillRect/>
          </a:stretch>
        </p:blipFill>
        <p:spPr>
          <a:xfrm>
            <a:off x="329362" y="4087804"/>
            <a:ext cx="482945" cy="460377"/>
          </a:xfrm>
          <a:prstGeom prst="rect">
            <a:avLst/>
          </a:prstGeom>
        </p:spPr>
      </p:pic>
      <p:pic>
        <p:nvPicPr>
          <p:cNvPr id="13" name="Picture 12">
            <a:extLst>
              <a:ext uri="{FF2B5EF4-FFF2-40B4-BE49-F238E27FC236}">
                <a16:creationId xmlns:a16="http://schemas.microsoft.com/office/drawing/2014/main" id="{CA569F06-75BD-410C-932E-5ACD5A543E06}"/>
              </a:ext>
            </a:extLst>
          </p:cNvPr>
          <p:cNvPicPr>
            <a:picLocks noChangeAspect="1"/>
          </p:cNvPicPr>
          <p:nvPr/>
        </p:nvPicPr>
        <p:blipFill rotWithShape="1">
          <a:blip r:embed="rId7"/>
          <a:srcRect l="20998" t="12792" r="21536" b="30517"/>
          <a:stretch/>
        </p:blipFill>
        <p:spPr>
          <a:xfrm>
            <a:off x="304800" y="5791200"/>
            <a:ext cx="451312" cy="493847"/>
          </a:xfrm>
          <a:prstGeom prst="rect">
            <a:avLst/>
          </a:prstGeom>
        </p:spPr>
      </p:pic>
    </p:spTree>
    <p:extLst>
      <p:ext uri="{BB962C8B-B14F-4D97-AF65-F5344CB8AC3E}">
        <p14:creationId xmlns:p14="http://schemas.microsoft.com/office/powerpoint/2010/main" val="4171417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80">
                                          <p:stCondLst>
                                            <p:cond delay="0"/>
                                          </p:stCondLst>
                                        </p:cTn>
                                        <p:tgtEl>
                                          <p:spTgt spid="11"/>
                                        </p:tgtEl>
                                      </p:cBhvr>
                                    </p:animEffect>
                                    <p:anim calcmode="lin" valueType="num">
                                      <p:cBhvr>
                                        <p:cTn id="4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2" dur="26">
                                          <p:stCondLst>
                                            <p:cond delay="650"/>
                                          </p:stCondLst>
                                        </p:cTn>
                                        <p:tgtEl>
                                          <p:spTgt spid="11"/>
                                        </p:tgtEl>
                                      </p:cBhvr>
                                      <p:to x="100000" y="60000"/>
                                    </p:animScale>
                                    <p:animScale>
                                      <p:cBhvr>
                                        <p:cTn id="53" dur="166" decel="50000">
                                          <p:stCondLst>
                                            <p:cond delay="676"/>
                                          </p:stCondLst>
                                        </p:cTn>
                                        <p:tgtEl>
                                          <p:spTgt spid="11"/>
                                        </p:tgtEl>
                                      </p:cBhvr>
                                      <p:to x="100000" y="100000"/>
                                    </p:animScale>
                                    <p:animScale>
                                      <p:cBhvr>
                                        <p:cTn id="54" dur="26">
                                          <p:stCondLst>
                                            <p:cond delay="1312"/>
                                          </p:stCondLst>
                                        </p:cTn>
                                        <p:tgtEl>
                                          <p:spTgt spid="11"/>
                                        </p:tgtEl>
                                      </p:cBhvr>
                                      <p:to x="100000" y="80000"/>
                                    </p:animScale>
                                    <p:animScale>
                                      <p:cBhvr>
                                        <p:cTn id="55" dur="166" decel="50000">
                                          <p:stCondLst>
                                            <p:cond delay="1338"/>
                                          </p:stCondLst>
                                        </p:cTn>
                                        <p:tgtEl>
                                          <p:spTgt spid="11"/>
                                        </p:tgtEl>
                                      </p:cBhvr>
                                      <p:to x="100000" y="100000"/>
                                    </p:animScale>
                                    <p:animScale>
                                      <p:cBhvr>
                                        <p:cTn id="56" dur="26">
                                          <p:stCondLst>
                                            <p:cond delay="1642"/>
                                          </p:stCondLst>
                                        </p:cTn>
                                        <p:tgtEl>
                                          <p:spTgt spid="11"/>
                                        </p:tgtEl>
                                      </p:cBhvr>
                                      <p:to x="100000" y="90000"/>
                                    </p:animScale>
                                    <p:animScale>
                                      <p:cBhvr>
                                        <p:cTn id="57" dur="166" decel="50000">
                                          <p:stCondLst>
                                            <p:cond delay="1668"/>
                                          </p:stCondLst>
                                        </p:cTn>
                                        <p:tgtEl>
                                          <p:spTgt spid="11"/>
                                        </p:tgtEl>
                                      </p:cBhvr>
                                      <p:to x="100000" y="100000"/>
                                    </p:animScale>
                                    <p:animScale>
                                      <p:cBhvr>
                                        <p:cTn id="58" dur="26">
                                          <p:stCondLst>
                                            <p:cond delay="1808"/>
                                          </p:stCondLst>
                                        </p:cTn>
                                        <p:tgtEl>
                                          <p:spTgt spid="11"/>
                                        </p:tgtEl>
                                      </p:cBhvr>
                                      <p:to x="100000" y="95000"/>
                                    </p:animScale>
                                    <p:animScale>
                                      <p:cBhvr>
                                        <p:cTn id="59" dur="166" decel="50000">
                                          <p:stCondLst>
                                            <p:cond delay="1834"/>
                                          </p:stCondLst>
                                        </p:cTn>
                                        <p:tgtEl>
                                          <p:spTgt spid="11"/>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80">
                                          <p:stCondLst>
                                            <p:cond delay="0"/>
                                          </p:stCondLst>
                                        </p:cTn>
                                        <p:tgtEl>
                                          <p:spTgt spid="13"/>
                                        </p:tgtEl>
                                      </p:cBhvr>
                                    </p:animEffect>
                                    <p:anim calcmode="lin" valueType="num">
                                      <p:cBhvr>
                                        <p:cTn id="8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8" dur="26">
                                          <p:stCondLst>
                                            <p:cond delay="650"/>
                                          </p:stCondLst>
                                        </p:cTn>
                                        <p:tgtEl>
                                          <p:spTgt spid="13"/>
                                        </p:tgtEl>
                                      </p:cBhvr>
                                      <p:to x="100000" y="60000"/>
                                    </p:animScale>
                                    <p:animScale>
                                      <p:cBhvr>
                                        <p:cTn id="89" dur="166" decel="50000">
                                          <p:stCondLst>
                                            <p:cond delay="676"/>
                                          </p:stCondLst>
                                        </p:cTn>
                                        <p:tgtEl>
                                          <p:spTgt spid="13"/>
                                        </p:tgtEl>
                                      </p:cBhvr>
                                      <p:to x="100000" y="100000"/>
                                    </p:animScale>
                                    <p:animScale>
                                      <p:cBhvr>
                                        <p:cTn id="90" dur="26">
                                          <p:stCondLst>
                                            <p:cond delay="1312"/>
                                          </p:stCondLst>
                                        </p:cTn>
                                        <p:tgtEl>
                                          <p:spTgt spid="13"/>
                                        </p:tgtEl>
                                      </p:cBhvr>
                                      <p:to x="100000" y="80000"/>
                                    </p:animScale>
                                    <p:animScale>
                                      <p:cBhvr>
                                        <p:cTn id="91" dur="166" decel="50000">
                                          <p:stCondLst>
                                            <p:cond delay="1338"/>
                                          </p:stCondLst>
                                        </p:cTn>
                                        <p:tgtEl>
                                          <p:spTgt spid="13"/>
                                        </p:tgtEl>
                                      </p:cBhvr>
                                      <p:to x="100000" y="100000"/>
                                    </p:animScale>
                                    <p:animScale>
                                      <p:cBhvr>
                                        <p:cTn id="92" dur="26">
                                          <p:stCondLst>
                                            <p:cond delay="1642"/>
                                          </p:stCondLst>
                                        </p:cTn>
                                        <p:tgtEl>
                                          <p:spTgt spid="13"/>
                                        </p:tgtEl>
                                      </p:cBhvr>
                                      <p:to x="100000" y="90000"/>
                                    </p:animScale>
                                    <p:animScale>
                                      <p:cBhvr>
                                        <p:cTn id="93" dur="166" decel="50000">
                                          <p:stCondLst>
                                            <p:cond delay="1668"/>
                                          </p:stCondLst>
                                        </p:cTn>
                                        <p:tgtEl>
                                          <p:spTgt spid="13"/>
                                        </p:tgtEl>
                                      </p:cBhvr>
                                      <p:to x="100000" y="100000"/>
                                    </p:animScale>
                                    <p:animScale>
                                      <p:cBhvr>
                                        <p:cTn id="94" dur="26">
                                          <p:stCondLst>
                                            <p:cond delay="1808"/>
                                          </p:stCondLst>
                                        </p:cTn>
                                        <p:tgtEl>
                                          <p:spTgt spid="13"/>
                                        </p:tgtEl>
                                      </p:cBhvr>
                                      <p:to x="100000" y="95000"/>
                                    </p:animScale>
                                    <p:animScale>
                                      <p:cBhvr>
                                        <p:cTn id="9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4">
            <a:extLst>
              <a:ext uri="{FF2B5EF4-FFF2-40B4-BE49-F238E27FC236}">
                <a16:creationId xmlns:a16="http://schemas.microsoft.com/office/drawing/2014/main" id="{D7ACCEA8-C7F9-4A3F-BCE3-60EE0A4EC05C}"/>
              </a:ext>
            </a:extLst>
          </p:cNvPr>
          <p:cNvSpPr txBox="1">
            <a:spLocks/>
          </p:cNvSpPr>
          <p:nvPr/>
        </p:nvSpPr>
        <p:spPr>
          <a:xfrm>
            <a:off x="-22965" y="37409"/>
            <a:ext cx="18288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17</a:t>
            </a:r>
          </a:p>
        </p:txBody>
      </p:sp>
      <p:sp>
        <p:nvSpPr>
          <p:cNvPr id="11" name="1">
            <a:extLst>
              <a:ext uri="{FF2B5EF4-FFF2-40B4-BE49-F238E27FC236}">
                <a16:creationId xmlns:a16="http://schemas.microsoft.com/office/drawing/2014/main" id="{374A0539-4859-4102-9EA9-0F5B0DD1F16D}"/>
              </a:ext>
            </a:extLst>
          </p:cNvPr>
          <p:cNvSpPr>
            <a:spLocks noGrp="1"/>
          </p:cNvSpPr>
          <p:nvPr/>
        </p:nvSpPr>
        <p:spPr>
          <a:xfrm>
            <a:off x="5334000" y="44958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rPr>
              <a:t>TIẾT 2</a:t>
            </a:r>
            <a:endParaRPr lang="zh-CN" altLang="en-US" sz="2800" b="1" i="0" u="none" strike="noStrike" kern="2200" baseline="0" dirty="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12" name="Picture 11">
            <a:extLst>
              <a:ext uri="{FF2B5EF4-FFF2-40B4-BE49-F238E27FC236}">
                <a16:creationId xmlns:a16="http://schemas.microsoft.com/office/drawing/2014/main" id="{9AF514A0-3BC3-4610-9070-5563D90364CB}"/>
              </a:ext>
            </a:extLst>
          </p:cNvPr>
          <p:cNvPicPr>
            <a:picLocks noChangeAspect="1"/>
          </p:cNvPicPr>
          <p:nvPr/>
        </p:nvPicPr>
        <p:blipFill>
          <a:blip r:embed="rId2"/>
          <a:stretch>
            <a:fillRect/>
          </a:stretch>
        </p:blipFill>
        <p:spPr>
          <a:xfrm>
            <a:off x="4153496" y="1371600"/>
            <a:ext cx="3885008" cy="1226143"/>
          </a:xfrm>
          <a:prstGeom prst="rect">
            <a:avLst/>
          </a:prstGeom>
        </p:spPr>
      </p:pic>
      <p:pic>
        <p:nvPicPr>
          <p:cNvPr id="13" name="Picture 12">
            <a:extLst>
              <a:ext uri="{FF2B5EF4-FFF2-40B4-BE49-F238E27FC236}">
                <a16:creationId xmlns:a16="http://schemas.microsoft.com/office/drawing/2014/main" id="{5ABD8DCC-08C4-4566-B72E-A12EC56BCC73}"/>
              </a:ext>
            </a:extLst>
          </p:cNvPr>
          <p:cNvPicPr>
            <a:picLocks noChangeAspect="1"/>
          </p:cNvPicPr>
          <p:nvPr/>
        </p:nvPicPr>
        <p:blipFill>
          <a:blip r:embed="rId3"/>
          <a:stretch>
            <a:fillRect/>
          </a:stretch>
        </p:blipFill>
        <p:spPr>
          <a:xfrm>
            <a:off x="913951" y="2825351"/>
            <a:ext cx="10364098" cy="1670449"/>
          </a:xfrm>
          <a:prstGeom prst="rect">
            <a:avLst/>
          </a:prstGeom>
        </p:spPr>
      </p:pic>
    </p:spTree>
    <p:extLst>
      <p:ext uri="{BB962C8B-B14F-4D97-AF65-F5344CB8AC3E}">
        <p14:creationId xmlns:p14="http://schemas.microsoft.com/office/powerpoint/2010/main" val="170752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750" fill="hold"/>
                                        <p:tgtEl>
                                          <p:spTgt spid="11"/>
                                        </p:tgtEl>
                                        <p:attrNameLst>
                                          <p:attrName>ppt_w</p:attrName>
                                        </p:attrNameLst>
                                      </p:cBhvr>
                                      <p:tavLst>
                                        <p:tav tm="0">
                                          <p:val>
                                            <p:fltVal val="0"/>
                                          </p:val>
                                        </p:tav>
                                        <p:tav tm="100000">
                                          <p:val>
                                            <p:strVal val="#ppt_w"/>
                                          </p:val>
                                        </p:tav>
                                      </p:tavLst>
                                    </p:anim>
                                    <p:anim calcmode="lin" valueType="num">
                                      <p:cBhvr>
                                        <p:cTn id="24" dur="750" fill="hold"/>
                                        <p:tgtEl>
                                          <p:spTgt spid="11"/>
                                        </p:tgtEl>
                                        <p:attrNameLst>
                                          <p:attrName>ppt_h</p:attrName>
                                        </p:attrNameLst>
                                      </p:cBhvr>
                                      <p:tavLst>
                                        <p:tav tm="0">
                                          <p:val>
                                            <p:fltVal val="0"/>
                                          </p:val>
                                        </p:tav>
                                        <p:tav tm="100000">
                                          <p:val>
                                            <p:strVal val="#ppt_h"/>
                                          </p:val>
                                        </p:tav>
                                      </p:tavLst>
                                    </p:anim>
                                    <p:animEffect transition="in" filter="fade">
                                      <p:cBhvr>
                                        <p:cTn id="2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219200"/>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C0014DF6-FCB5-4CB0-9222-314D6448DADD}"/>
              </a:ext>
            </a:extLst>
          </p:cNvPr>
          <p:cNvPicPr>
            <a:picLocks noChangeAspect="1"/>
          </p:cNvPicPr>
          <p:nvPr/>
        </p:nvPicPr>
        <p:blipFill>
          <a:blip r:embed="rId2"/>
          <a:stretch>
            <a:fillRect/>
          </a:stretch>
        </p:blipFill>
        <p:spPr>
          <a:xfrm>
            <a:off x="5049671" y="1336776"/>
            <a:ext cx="2092659" cy="2092659"/>
          </a:xfrm>
          <a:prstGeom prst="rect">
            <a:avLst/>
          </a:prstGeom>
        </p:spPr>
      </p:pic>
      <p:pic>
        <p:nvPicPr>
          <p:cNvPr id="4" name="Picture 3">
            <a:extLst>
              <a:ext uri="{FF2B5EF4-FFF2-40B4-BE49-F238E27FC236}">
                <a16:creationId xmlns:a16="http://schemas.microsoft.com/office/drawing/2014/main" id="{89081B32-F373-4CCC-A52D-928F63AE140F}"/>
              </a:ext>
            </a:extLst>
          </p:cNvPr>
          <p:cNvPicPr>
            <a:picLocks noChangeAspect="1"/>
          </p:cNvPicPr>
          <p:nvPr/>
        </p:nvPicPr>
        <p:blipFill>
          <a:blip r:embed="rId3"/>
          <a:stretch>
            <a:fillRect/>
          </a:stretch>
        </p:blipFill>
        <p:spPr>
          <a:xfrm>
            <a:off x="3453155" y="3776383"/>
            <a:ext cx="5285690" cy="1024217"/>
          </a:xfrm>
          <a:prstGeom prst="rect">
            <a:avLst/>
          </a:prstGeom>
        </p:spPr>
      </p:pic>
    </p:spTree>
    <p:extLst>
      <p:ext uri="{BB962C8B-B14F-4D97-AF65-F5344CB8AC3E}">
        <p14:creationId xmlns:p14="http://schemas.microsoft.com/office/powerpoint/2010/main" val="163751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Khi thấy mẹ đau bụng dữ dội, Ê – đi – xơn đã làm gì?</a:t>
            </a:r>
            <a:endParaRPr lang="vi-VN" sz="4000" b="1">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1828800" y="5012769"/>
            <a:ext cx="9829800" cy="1464231"/>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en-US" sz="4000">
                <a:solidFill>
                  <a:schemeClr val="tx1">
                    <a:lumMod val="65000"/>
                    <a:lumOff val="35000"/>
                  </a:schemeClr>
                </a:solidFill>
              </a:rPr>
              <a:t>Khi thấy mẹ đau bụng dữ dội, Ê – đi – xơn đã chạy đi mời bác sĩ đến khám bệnh cho mẹ.</a:t>
            </a:r>
            <a:endParaRPr lang="en-US" sz="4000" dirty="0">
              <a:solidFill>
                <a:schemeClr val="tx1">
                  <a:lumMod val="65000"/>
                  <a:lumOff val="35000"/>
                </a:schemeClr>
              </a:solidFill>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87860" y="4488851"/>
            <a:ext cx="1556266" cy="1556266"/>
          </a:xfrm>
          <a:prstGeom prst="rect">
            <a:avLst/>
          </a:prstGeom>
        </p:spPr>
      </p:pic>
      <p:pic>
        <p:nvPicPr>
          <p:cNvPr id="10" name="Picture 9">
            <a:extLst>
              <a:ext uri="{FF2B5EF4-FFF2-40B4-BE49-F238E27FC236}">
                <a16:creationId xmlns:a16="http://schemas.microsoft.com/office/drawing/2014/main" id="{B4672A8F-AB38-4856-8475-BF007EE7A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700" y="1305679"/>
            <a:ext cx="6324600" cy="3618289"/>
          </a:xfrm>
          <a:prstGeom prst="roundRect">
            <a:avLst>
              <a:gd name="adj" fmla="val 13644"/>
            </a:avLst>
          </a:prstGeom>
          <a:effectLst>
            <a:softEdge rad="127000"/>
          </a:effectLst>
        </p:spPr>
      </p:pic>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Ê – đi – xơn đã làm cách nào để mẹ được phẫu thuật kịp thời?</a:t>
            </a:r>
            <a:endParaRPr lang="vi-VN" sz="4000" b="1">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1828800" y="4407932"/>
            <a:ext cx="9829800" cy="2145268"/>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en-US" sz="4000">
                <a:solidFill>
                  <a:schemeClr val="tx1">
                    <a:lumMod val="65000"/>
                    <a:lumOff val="35000"/>
                  </a:schemeClr>
                </a:solidFill>
                <a:sym typeface="Wingdings" panose="05000000000000000000" pitchFamily="2" charset="2"/>
              </a:rPr>
              <a:t>Ê – đi – xơn đã tìm cách làm cho căn phòng có đủ ánh sáng. Cậu thắp tất cả đèn nến trong nhà và đặt trước gương.</a:t>
            </a:r>
            <a:endParaRPr lang="en-US" sz="4000" dirty="0">
              <a:solidFill>
                <a:schemeClr val="tx1">
                  <a:lumMod val="65000"/>
                  <a:lumOff val="35000"/>
                </a:schemeClr>
              </a:solidFill>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87860" y="3884014"/>
            <a:ext cx="1556266" cy="1556266"/>
          </a:xfrm>
          <a:prstGeom prst="rect">
            <a:avLst/>
          </a:prstGeom>
        </p:spPr>
      </p:pic>
      <p:pic>
        <p:nvPicPr>
          <p:cNvPr id="10" name="Picture 9">
            <a:extLst>
              <a:ext uri="{FF2B5EF4-FFF2-40B4-BE49-F238E27FC236}">
                <a16:creationId xmlns:a16="http://schemas.microsoft.com/office/drawing/2014/main" id="{CCE1ABBC-CC7A-40BC-B70D-27BA3AC8E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475" y="1537747"/>
            <a:ext cx="4591050" cy="2626529"/>
          </a:xfrm>
          <a:prstGeom prst="roundRect">
            <a:avLst>
              <a:gd name="adj" fmla="val 13644"/>
            </a:avLst>
          </a:prstGeom>
          <a:effectLst>
            <a:softEdge rad="127000"/>
          </a:effectLst>
        </p:spPr>
      </p:pic>
    </p:spTree>
    <p:extLst>
      <p:ext uri="{BB962C8B-B14F-4D97-AF65-F5344CB8AC3E}">
        <p14:creationId xmlns:p14="http://schemas.microsoft.com/office/powerpoint/2010/main" val="240140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Những việc làm của Ê – đi – xơn cho thấy tình cảm của cậu dành cho mẹ như thế nào?</a:t>
            </a:r>
            <a:endParaRPr lang="vi-VN" sz="4000" b="1">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1828800" y="4407932"/>
            <a:ext cx="9829800" cy="1464231"/>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en-US" sz="4000">
                <a:solidFill>
                  <a:schemeClr val="tx1">
                    <a:lumMod val="65000"/>
                    <a:lumOff val="35000"/>
                  </a:schemeClr>
                </a:solidFill>
                <a:sym typeface="Wingdings" panose="05000000000000000000" pitchFamily="2" charset="2"/>
              </a:rPr>
              <a:t>Những việc làm đó cho thấy Ê – đi – xơn rất yêu thương mẹ và hiếu thảo với mẹ.</a:t>
            </a:r>
            <a:endParaRPr lang="en-US" sz="4000" dirty="0">
              <a:solidFill>
                <a:schemeClr val="tx1">
                  <a:lumMod val="65000"/>
                  <a:lumOff val="35000"/>
                </a:schemeClr>
              </a:solidFill>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87860" y="3884014"/>
            <a:ext cx="1556266" cy="1556266"/>
          </a:xfrm>
          <a:prstGeom prst="rect">
            <a:avLst/>
          </a:prstGeom>
        </p:spPr>
      </p:pic>
      <p:pic>
        <p:nvPicPr>
          <p:cNvPr id="10" name="Picture 9">
            <a:extLst>
              <a:ext uri="{FF2B5EF4-FFF2-40B4-BE49-F238E27FC236}">
                <a16:creationId xmlns:a16="http://schemas.microsoft.com/office/drawing/2014/main" id="{CCE1ABBC-CC7A-40BC-B70D-27BA3AC8E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475" y="1640671"/>
            <a:ext cx="4591050" cy="2626529"/>
          </a:xfrm>
          <a:prstGeom prst="roundRect">
            <a:avLst>
              <a:gd name="adj" fmla="val 13644"/>
            </a:avLst>
          </a:prstGeom>
          <a:effectLst>
            <a:softEdge rad="127000"/>
          </a:effectLst>
        </p:spPr>
      </p:pic>
    </p:spTree>
    <p:extLst>
      <p:ext uri="{BB962C8B-B14F-4D97-AF65-F5344CB8AC3E}">
        <p14:creationId xmlns:p14="http://schemas.microsoft.com/office/powerpoint/2010/main" val="719963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t>Trong câu chuyện trên, em thích nhân vật nào nhất? Vì sao? </a:t>
            </a:r>
            <a:endParaRPr lang="en-US" sz="4000"/>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4438650" y="5638800"/>
            <a:ext cx="3314700" cy="783193"/>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ctr"/>
            <a:r>
              <a:rPr lang="en-US" sz="4000">
                <a:solidFill>
                  <a:schemeClr val="tx1">
                    <a:lumMod val="65000"/>
                    <a:lumOff val="35000"/>
                  </a:schemeClr>
                </a:solidFill>
                <a:sym typeface="Wingdings" panose="05000000000000000000" pitchFamily="2" charset="2"/>
              </a:rPr>
              <a:t>(...)</a:t>
            </a:r>
            <a:endParaRPr lang="en-US" sz="4000" dirty="0">
              <a:solidFill>
                <a:schemeClr val="tx1">
                  <a:lumMod val="65000"/>
                  <a:lumOff val="35000"/>
                </a:schemeClr>
              </a:solidFill>
              <a:latin typeface="+mj-lt"/>
              <a:cs typeface="Times New Roman" panose="02020603050405020304" pitchFamily="18" charset="0"/>
            </a:endParaRPr>
          </a:p>
        </p:txBody>
      </p:sp>
      <p:pic>
        <p:nvPicPr>
          <p:cNvPr id="10" name="Picture 9">
            <a:extLst>
              <a:ext uri="{FF2B5EF4-FFF2-40B4-BE49-F238E27FC236}">
                <a16:creationId xmlns:a16="http://schemas.microsoft.com/office/drawing/2014/main" id="{CCE1ABBC-CC7A-40BC-B70D-27BA3AC8E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038" y="1601456"/>
            <a:ext cx="6257925" cy="3580144"/>
          </a:xfrm>
          <a:prstGeom prst="roundRect">
            <a:avLst>
              <a:gd name="adj" fmla="val 13644"/>
            </a:avLst>
          </a:prstGeom>
          <a:effectLst>
            <a:softEdge rad="127000"/>
          </a:effectLst>
        </p:spPr>
      </p:pic>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5">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733800" y="4820164"/>
            <a:ext cx="1556266" cy="1556266"/>
          </a:xfrm>
          <a:prstGeom prst="rect">
            <a:avLst/>
          </a:prstGeom>
        </p:spPr>
      </p:pic>
    </p:spTree>
    <p:extLst>
      <p:ext uri="{BB962C8B-B14F-4D97-AF65-F5344CB8AC3E}">
        <p14:creationId xmlns:p14="http://schemas.microsoft.com/office/powerpoint/2010/main" val="377626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371600"/>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40F65B35-EF4B-4925-88EB-2390FBA59D4A}"/>
              </a:ext>
            </a:extLst>
          </p:cNvPr>
          <p:cNvPicPr>
            <a:picLocks noChangeAspect="1"/>
          </p:cNvPicPr>
          <p:nvPr/>
        </p:nvPicPr>
        <p:blipFill>
          <a:blip r:embed="rId2"/>
          <a:stretch>
            <a:fillRect/>
          </a:stretch>
        </p:blipFill>
        <p:spPr>
          <a:xfrm>
            <a:off x="5083048" y="1510398"/>
            <a:ext cx="2032604" cy="2032604"/>
          </a:xfrm>
          <a:prstGeom prst="rect">
            <a:avLst/>
          </a:prstGeom>
        </p:spPr>
      </p:pic>
      <p:pic>
        <p:nvPicPr>
          <p:cNvPr id="4" name="Picture 3">
            <a:extLst>
              <a:ext uri="{FF2B5EF4-FFF2-40B4-BE49-F238E27FC236}">
                <a16:creationId xmlns:a16="http://schemas.microsoft.com/office/drawing/2014/main" id="{BD0B299F-A737-4791-A559-912DA61A4978}"/>
              </a:ext>
            </a:extLst>
          </p:cNvPr>
          <p:cNvPicPr>
            <a:picLocks noChangeAspect="1"/>
          </p:cNvPicPr>
          <p:nvPr/>
        </p:nvPicPr>
        <p:blipFill>
          <a:blip r:embed="rId3"/>
          <a:stretch>
            <a:fillRect/>
          </a:stretch>
        </p:blipFill>
        <p:spPr>
          <a:xfrm>
            <a:off x="3453155" y="3764190"/>
            <a:ext cx="5285690" cy="1036410"/>
          </a:xfrm>
          <a:prstGeom prst="rect">
            <a:avLst/>
          </a:prstGeom>
        </p:spPr>
      </p:pic>
    </p:spTree>
    <p:extLst>
      <p:ext uri="{BB962C8B-B14F-4D97-AF65-F5344CB8AC3E}">
        <p14:creationId xmlns:p14="http://schemas.microsoft.com/office/powerpoint/2010/main" val="403954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a:extLst>
              <a:ext uri="{FF2B5EF4-FFF2-40B4-BE49-F238E27FC236}">
                <a16:creationId xmlns:a16="http://schemas.microsoft.com/office/drawing/2014/main" id="{B525A5D1-77C6-44B6-BC87-9BFA97983520}"/>
              </a:ext>
            </a:extLst>
          </p:cNvPr>
          <p:cNvSpPr txBox="1">
            <a:spLocks/>
          </p:cNvSpPr>
          <p:nvPr/>
        </p:nvSpPr>
        <p:spPr>
          <a:xfrm>
            <a:off x="-22965" y="37409"/>
            <a:ext cx="18288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17</a:t>
            </a:r>
          </a:p>
        </p:txBody>
      </p:sp>
      <p:sp>
        <p:nvSpPr>
          <p:cNvPr id="7" name="1">
            <a:extLst>
              <a:ext uri="{FF2B5EF4-FFF2-40B4-BE49-F238E27FC236}">
                <a16:creationId xmlns:a16="http://schemas.microsoft.com/office/drawing/2014/main" id="{C6A9F1A6-840F-41E8-AC90-06496B4DBF8E}"/>
              </a:ext>
            </a:extLst>
          </p:cNvPr>
          <p:cNvSpPr>
            <a:spLocks noGrp="1"/>
          </p:cNvSpPr>
          <p:nvPr/>
        </p:nvSpPr>
        <p:spPr>
          <a:xfrm>
            <a:off x="5334000" y="44958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rPr>
              <a:t>TIẾT 1</a:t>
            </a:r>
            <a:endParaRPr lang="zh-CN" altLang="en-US" sz="2800" b="1" i="0" u="none" strike="noStrike" kern="2200" baseline="0" dirty="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8" name="Picture 7">
            <a:extLst>
              <a:ext uri="{FF2B5EF4-FFF2-40B4-BE49-F238E27FC236}">
                <a16:creationId xmlns:a16="http://schemas.microsoft.com/office/drawing/2014/main" id="{0692499C-4EE5-4AE9-851A-8C806F321FD6}"/>
              </a:ext>
            </a:extLst>
          </p:cNvPr>
          <p:cNvPicPr>
            <a:picLocks noChangeAspect="1"/>
          </p:cNvPicPr>
          <p:nvPr/>
        </p:nvPicPr>
        <p:blipFill>
          <a:blip r:embed="rId2"/>
          <a:stretch>
            <a:fillRect/>
          </a:stretch>
        </p:blipFill>
        <p:spPr>
          <a:xfrm>
            <a:off x="4153496" y="1371600"/>
            <a:ext cx="3885008" cy="1226143"/>
          </a:xfrm>
          <a:prstGeom prst="rect">
            <a:avLst/>
          </a:prstGeom>
        </p:spPr>
      </p:pic>
      <p:pic>
        <p:nvPicPr>
          <p:cNvPr id="9" name="Picture 8">
            <a:extLst>
              <a:ext uri="{FF2B5EF4-FFF2-40B4-BE49-F238E27FC236}">
                <a16:creationId xmlns:a16="http://schemas.microsoft.com/office/drawing/2014/main" id="{0650B312-EA2B-4A8C-BC62-E07171027858}"/>
              </a:ext>
            </a:extLst>
          </p:cNvPr>
          <p:cNvPicPr>
            <a:picLocks noChangeAspect="1"/>
          </p:cNvPicPr>
          <p:nvPr/>
        </p:nvPicPr>
        <p:blipFill>
          <a:blip r:embed="rId3"/>
          <a:stretch>
            <a:fillRect/>
          </a:stretch>
        </p:blipFill>
        <p:spPr>
          <a:xfrm>
            <a:off x="913951" y="2825351"/>
            <a:ext cx="10364098" cy="1670449"/>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750" fill="hold"/>
                                        <p:tgtEl>
                                          <p:spTgt spid="7"/>
                                        </p:tgtEl>
                                        <p:attrNameLst>
                                          <p:attrName>ppt_w</p:attrName>
                                        </p:attrNameLst>
                                      </p:cBhvr>
                                      <p:tavLst>
                                        <p:tav tm="0">
                                          <p:val>
                                            <p:fltVal val="0"/>
                                          </p:val>
                                        </p:tav>
                                        <p:tav tm="100000">
                                          <p:val>
                                            <p:strVal val="#ppt_w"/>
                                          </p:val>
                                        </p:tav>
                                      </p:tavLst>
                                    </p:anim>
                                    <p:anim calcmode="lin" valueType="num">
                                      <p:cBhvr>
                                        <p:cTn id="24" dur="750" fill="hold"/>
                                        <p:tgtEl>
                                          <p:spTgt spid="7"/>
                                        </p:tgtEl>
                                        <p:attrNameLst>
                                          <p:attrName>ppt_h</p:attrName>
                                        </p:attrNameLst>
                                      </p:cBhvr>
                                      <p:tavLst>
                                        <p:tav tm="0">
                                          <p:val>
                                            <p:fltVal val="0"/>
                                          </p:val>
                                        </p:tav>
                                        <p:tav tm="100000">
                                          <p:val>
                                            <p:strVal val="#ppt_h"/>
                                          </p:val>
                                        </p:tav>
                                      </p:tavLst>
                                    </p:anim>
                                    <p:animEffect transition="in" filter="fade">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ÁNH SÁNG CỦA YÊU THƯƠNG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pic>
        <p:nvPicPr>
          <p:cNvPr id="12" name="Picture 11">
            <a:extLst>
              <a:ext uri="{FF2B5EF4-FFF2-40B4-BE49-F238E27FC236}">
                <a16:creationId xmlns:a16="http://schemas.microsoft.com/office/drawing/2014/main" id="{94BFE0DE-7489-4A5B-8C01-6F4CE8FF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215283"/>
            <a:ext cx="5029199" cy="2877193"/>
          </a:xfrm>
          <a:prstGeom prst="roundRect">
            <a:avLst>
              <a:gd name="adj" fmla="val 13644"/>
            </a:avLst>
          </a:prstGeom>
          <a:effectLst>
            <a:softEdge rad="127000"/>
          </a:effectLst>
        </p:spPr>
      </p:pic>
      <p:grpSp>
        <p:nvGrpSpPr>
          <p:cNvPr id="3" name="Group 2">
            <a:extLst>
              <a:ext uri="{FF2B5EF4-FFF2-40B4-BE49-F238E27FC236}">
                <a16:creationId xmlns:a16="http://schemas.microsoft.com/office/drawing/2014/main" id="{379E982E-4996-4760-9E57-AE6C557D52E8}"/>
              </a:ext>
            </a:extLst>
          </p:cNvPr>
          <p:cNvGrpSpPr/>
          <p:nvPr/>
        </p:nvGrpSpPr>
        <p:grpSpPr>
          <a:xfrm>
            <a:off x="257016" y="1237762"/>
            <a:ext cx="11553984" cy="5109162"/>
            <a:chOff x="257016" y="1237762"/>
            <a:chExt cx="11553984" cy="5109162"/>
          </a:xfrm>
        </p:grpSpPr>
        <p:sp>
          <p:nvSpPr>
            <p:cNvPr id="6" name="TextBox 5">
              <a:extLst>
                <a:ext uri="{FF2B5EF4-FFF2-40B4-BE49-F238E27FC236}">
                  <a16:creationId xmlns:a16="http://schemas.microsoft.com/office/drawing/2014/main" id="{321458A5-8845-49B9-90CD-BB8D67BCE4B7}"/>
                </a:ext>
              </a:extLst>
            </p:cNvPr>
            <p:cNvSpPr txBox="1"/>
            <p:nvPr/>
          </p:nvSpPr>
          <p:spPr>
            <a:xfrm>
              <a:off x="257016" y="1237762"/>
              <a:ext cx="6524784" cy="2862322"/>
            </a:xfrm>
            <a:prstGeom prst="rect">
              <a:avLst/>
            </a:prstGeom>
            <a:noFill/>
          </p:spPr>
          <p:txBody>
            <a:bodyPr wrap="square" rtlCol="0">
              <a:spAutoFit/>
            </a:bodyPr>
            <a:lstStyle/>
            <a:p>
              <a:pPr indent="457200" algn="just"/>
              <a:r>
                <a:rPr lang="en-US" sz="3600"/>
                <a:t>Hôm ấy, bố vắng nhà, mẹ bị đau bụng dữ dội. Ê – đi – xơn liền chạy đi mời bác sĩ.</a:t>
              </a:r>
            </a:p>
            <a:p>
              <a:pPr indent="457200" algn="just"/>
              <a:r>
                <a:rPr lang="en-US" sz="3600"/>
                <a:t>Bác sĩ đến khám bệnh và cho biết mẹ của Ê – đi – xơn đau ruột</a:t>
              </a:r>
            </a:p>
          </p:txBody>
        </p:sp>
        <p:sp>
          <p:nvSpPr>
            <p:cNvPr id="13" name="TextBox 12">
              <a:extLst>
                <a:ext uri="{FF2B5EF4-FFF2-40B4-BE49-F238E27FC236}">
                  <a16:creationId xmlns:a16="http://schemas.microsoft.com/office/drawing/2014/main" id="{15AF5F17-5164-4D58-B159-CC55937A20B3}"/>
                </a:ext>
              </a:extLst>
            </p:cNvPr>
            <p:cNvSpPr txBox="1"/>
            <p:nvPr/>
          </p:nvSpPr>
          <p:spPr>
            <a:xfrm>
              <a:off x="257016" y="4038600"/>
              <a:ext cx="11553984" cy="2308324"/>
            </a:xfrm>
            <a:prstGeom prst="rect">
              <a:avLst/>
            </a:prstGeom>
            <a:noFill/>
          </p:spPr>
          <p:txBody>
            <a:bodyPr wrap="square" rtlCol="0">
              <a:spAutoFit/>
            </a:bodyPr>
            <a:lstStyle/>
            <a:p>
              <a:pPr algn="just"/>
              <a:r>
                <a:rPr lang="en-US" sz="3600"/>
                <a:t>phải mổ gấp. Nhưng trời cứ tối dần, với ánh đèn dầu tù mù, chẳng thể làm gì được. Ê – đi – xơn lo lắng. Thấy mẹ đau đớn, cậu mếu máo: “Xin bác sĩ cứu mẹ cháu!”. Bác sĩ ái ngại nói: “Đủ ánh sáng, bác mới mổ được cháu ạ!”.</a:t>
              </a:r>
              <a:endParaRPr lang="en-US" sz="3600" dirty="0"/>
            </a:p>
          </p:txBody>
        </p:sp>
      </p:grpSp>
      <p:pic>
        <p:nvPicPr>
          <p:cNvPr id="8" name="Picture 7">
            <a:extLst>
              <a:ext uri="{FF2B5EF4-FFF2-40B4-BE49-F238E27FC236}">
                <a16:creationId xmlns:a16="http://schemas.microsoft.com/office/drawing/2014/main" id="{CB14C3B4-5B33-415F-9A46-0EDE7B92760C}"/>
              </a:ext>
            </a:extLst>
          </p:cNvPr>
          <p:cNvPicPr>
            <a:picLocks noChangeAspect="1"/>
          </p:cNvPicPr>
          <p:nvPr/>
        </p:nvPicPr>
        <p:blipFill rotWithShape="1">
          <a:blip r:embed="rId4"/>
          <a:srcRect l="28414" t="17105" r="9091" b="33057"/>
          <a:stretch/>
        </p:blipFill>
        <p:spPr>
          <a:xfrm>
            <a:off x="276576" y="1327712"/>
            <a:ext cx="538392" cy="512546"/>
          </a:xfrm>
          <a:prstGeom prst="rect">
            <a:avLst/>
          </a:prstGeom>
        </p:spPr>
      </p:pic>
      <p:pic>
        <p:nvPicPr>
          <p:cNvPr id="11" name="Picture 10">
            <a:extLst>
              <a:ext uri="{FF2B5EF4-FFF2-40B4-BE49-F238E27FC236}">
                <a16:creationId xmlns:a16="http://schemas.microsoft.com/office/drawing/2014/main" id="{2DB75E9A-F10F-4C8D-964B-E4A849AC3D06}"/>
              </a:ext>
            </a:extLst>
          </p:cNvPr>
          <p:cNvPicPr>
            <a:picLocks noChangeAspect="1"/>
          </p:cNvPicPr>
          <p:nvPr/>
        </p:nvPicPr>
        <p:blipFill rotWithShape="1">
          <a:blip r:embed="rId5"/>
          <a:srcRect l="23584" t="12406" r="18949" b="29309"/>
          <a:stretch/>
        </p:blipFill>
        <p:spPr>
          <a:xfrm>
            <a:off x="281420" y="2920165"/>
            <a:ext cx="538392" cy="605690"/>
          </a:xfrm>
          <a:prstGeom prst="rect">
            <a:avLst/>
          </a:prstGeom>
        </p:spPr>
      </p:pic>
    </p:spTree>
    <p:extLst>
      <p:ext uri="{BB962C8B-B14F-4D97-AF65-F5344CB8AC3E}">
        <p14:creationId xmlns:p14="http://schemas.microsoft.com/office/powerpoint/2010/main" val="289466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57016" y="838200"/>
            <a:ext cx="11553984"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a:ea typeface="Arial-Rounded"/>
                <a:cs typeface="+mn-cs"/>
              </a:rPr>
              <a:t>Thương mẹ, Ê – đi – xơn ôm đầu suy nghĩ. Làm thế nào để cứu mẹ bây giờ? Đột nhiên, cậu trông thấy ánh sáng của ngọn đèn hắt lại từ mảnh sắt tây trên tủ. Nét mặt cậu rạng rỡ hẳn lên. Ê – đi – xơn vội chạy sang nhà hàng xóm, mượn về một tấm gương. Lát sau, đèn nến trong nhà được cậu thắp lên và đặt trước gương. Căn phòng bỗng ngập tràn ánh sáng.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a:ea typeface="Arial-Rounded"/>
                <a:cs typeface="+mn-cs"/>
              </a:rPr>
              <a:t>Nhìn căn phòng sáng trưng, bác sĩ rất ngạc nhiên, bắt tay ngay vào việc. Ca mổ thành công, mẹ của Ê – đi – xơn đã được cứu sống.</a:t>
            </a:r>
            <a:endParaRPr kumimoji="0" lang="en-US"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8" name="TextBox 7">
            <a:extLst>
              <a:ext uri="{FF2B5EF4-FFF2-40B4-BE49-F238E27FC236}">
                <a16:creationId xmlns:a16="http://schemas.microsoft.com/office/drawing/2014/main" id="{B0B83A2B-EEB9-4E6B-96E7-6BEA95001920}"/>
              </a:ext>
            </a:extLst>
          </p:cNvPr>
          <p:cNvSpPr txBox="1"/>
          <p:nvPr/>
        </p:nvSpPr>
        <p:spPr>
          <a:xfrm>
            <a:off x="6023011" y="6303315"/>
            <a:ext cx="5092795" cy="430887"/>
          </a:xfrm>
          <a:prstGeom prst="rect">
            <a:avLst/>
          </a:prstGeom>
          <a:noFill/>
        </p:spPr>
        <p:txBody>
          <a:bodyPr wrap="square" rtlCol="0">
            <a:spAutoFit/>
          </a:bodyPr>
          <a:lstStyle/>
          <a:p>
            <a:pPr indent="171450" algn="ctr"/>
            <a:r>
              <a:rPr lang="en-US" sz="2200" i="1" dirty="0">
                <a:latin typeface="+mj-lt"/>
              </a:rPr>
              <a:t>(Theo </a:t>
            </a:r>
            <a:r>
              <a:rPr lang="en-US" sz="2200" i="1" dirty="0" err="1">
                <a:latin typeface="+mj-lt"/>
              </a:rPr>
              <a:t>Truyện</a:t>
            </a:r>
            <a:r>
              <a:rPr lang="en-US" sz="2200" i="1" dirty="0">
                <a:latin typeface="+mj-lt"/>
              </a:rPr>
              <a:t> </a:t>
            </a:r>
            <a:r>
              <a:rPr lang="en-US" sz="2200" i="1" dirty="0" err="1">
                <a:latin typeface="+mj-lt"/>
              </a:rPr>
              <a:t>đọc</a:t>
            </a:r>
            <a:r>
              <a:rPr lang="en-US" sz="2200" i="1" dirty="0">
                <a:latin typeface="+mj-lt"/>
              </a:rPr>
              <a:t> 2, NXB </a:t>
            </a:r>
            <a:r>
              <a:rPr lang="en-US" sz="2200" i="1" dirty="0" err="1">
                <a:latin typeface="+mj-lt"/>
              </a:rPr>
              <a:t>Giáo</a:t>
            </a:r>
            <a:r>
              <a:rPr lang="en-US" sz="2200" i="1" dirty="0">
                <a:latin typeface="+mj-lt"/>
              </a:rPr>
              <a:t> </a:t>
            </a:r>
            <a:r>
              <a:rPr lang="en-US" sz="2200" i="1" dirty="0" err="1">
                <a:latin typeface="+mj-lt"/>
              </a:rPr>
              <a:t>dục</a:t>
            </a:r>
            <a:r>
              <a:rPr lang="en-US" sz="2200" i="1" dirty="0">
                <a:latin typeface="+mj-lt"/>
              </a:rPr>
              <a:t>, 1995)</a:t>
            </a:r>
          </a:p>
        </p:txBody>
      </p:sp>
      <p:pic>
        <p:nvPicPr>
          <p:cNvPr id="5" name="Picture 4">
            <a:extLst>
              <a:ext uri="{FF2B5EF4-FFF2-40B4-BE49-F238E27FC236}">
                <a16:creationId xmlns:a16="http://schemas.microsoft.com/office/drawing/2014/main" id="{DF0CFC2A-FD61-482C-9A2E-C5814CF07EE7}"/>
              </a:ext>
            </a:extLst>
          </p:cNvPr>
          <p:cNvPicPr>
            <a:picLocks noChangeAspect="1"/>
          </p:cNvPicPr>
          <p:nvPr/>
        </p:nvPicPr>
        <p:blipFill>
          <a:blip r:embed="rId3"/>
          <a:stretch>
            <a:fillRect/>
          </a:stretch>
        </p:blipFill>
        <p:spPr>
          <a:xfrm>
            <a:off x="251334" y="917074"/>
            <a:ext cx="576129" cy="549207"/>
          </a:xfrm>
          <a:prstGeom prst="rect">
            <a:avLst/>
          </a:prstGeom>
        </p:spPr>
      </p:pic>
      <p:pic>
        <p:nvPicPr>
          <p:cNvPr id="7" name="Picture 6">
            <a:extLst>
              <a:ext uri="{FF2B5EF4-FFF2-40B4-BE49-F238E27FC236}">
                <a16:creationId xmlns:a16="http://schemas.microsoft.com/office/drawing/2014/main" id="{5A2A7B74-9C3A-43E2-B980-3C69FF445AD2}"/>
              </a:ext>
            </a:extLst>
          </p:cNvPr>
          <p:cNvPicPr>
            <a:picLocks noChangeAspect="1"/>
          </p:cNvPicPr>
          <p:nvPr/>
        </p:nvPicPr>
        <p:blipFill rotWithShape="1">
          <a:blip r:embed="rId4"/>
          <a:srcRect l="20998" t="12792" r="21536" b="30517"/>
          <a:stretch/>
        </p:blipFill>
        <p:spPr>
          <a:xfrm>
            <a:off x="243809" y="4715484"/>
            <a:ext cx="538393" cy="589135"/>
          </a:xfrm>
          <a:prstGeom prst="rect">
            <a:avLst/>
          </a:prstGeom>
        </p:spPr>
      </p:pic>
    </p:spTree>
    <p:extLst>
      <p:ext uri="{BB962C8B-B14F-4D97-AF65-F5344CB8AC3E}">
        <p14:creationId xmlns:p14="http://schemas.microsoft.com/office/powerpoint/2010/main" val="2615574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506724"/>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B41236D5-199E-4D85-A37A-3B911C8CDE7A}"/>
              </a:ext>
            </a:extLst>
          </p:cNvPr>
          <p:cNvPicPr>
            <a:picLocks noChangeAspect="1"/>
          </p:cNvPicPr>
          <p:nvPr/>
        </p:nvPicPr>
        <p:blipFill>
          <a:blip r:embed="rId2"/>
          <a:stretch>
            <a:fillRect/>
          </a:stretch>
        </p:blipFill>
        <p:spPr>
          <a:xfrm>
            <a:off x="5041218" y="1588195"/>
            <a:ext cx="2133600" cy="2133600"/>
          </a:xfrm>
          <a:prstGeom prst="rect">
            <a:avLst/>
          </a:prstGeom>
        </p:spPr>
      </p:pic>
      <p:pic>
        <p:nvPicPr>
          <p:cNvPr id="4" name="Picture 3">
            <a:extLst>
              <a:ext uri="{FF2B5EF4-FFF2-40B4-BE49-F238E27FC236}">
                <a16:creationId xmlns:a16="http://schemas.microsoft.com/office/drawing/2014/main" id="{95175DD7-0D4F-4545-BB70-481D61D5CC12}"/>
              </a:ext>
            </a:extLst>
          </p:cNvPr>
          <p:cNvPicPr>
            <a:picLocks noChangeAspect="1"/>
          </p:cNvPicPr>
          <p:nvPr/>
        </p:nvPicPr>
        <p:blipFill>
          <a:blip r:embed="rId3"/>
          <a:stretch>
            <a:fillRect/>
          </a:stretch>
        </p:blipFill>
        <p:spPr>
          <a:xfrm>
            <a:off x="3453155" y="3931142"/>
            <a:ext cx="5285690" cy="1036410"/>
          </a:xfrm>
          <a:prstGeom prst="rect">
            <a:avLst/>
          </a:prstGeom>
        </p:spPr>
      </p:pic>
    </p:spTree>
    <p:extLst>
      <p:ext uri="{BB962C8B-B14F-4D97-AF65-F5344CB8AC3E}">
        <p14:creationId xmlns:p14="http://schemas.microsoft.com/office/powerpoint/2010/main" val="91035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776088" cy="1446550"/>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vi-VN" sz="4400" b="1"/>
              <a:t> </a:t>
            </a:r>
            <a:r>
              <a:rPr lang="en-US" sz="4400"/>
              <a:t>Những chi tiết nào cho thấy Ê – đi – xơn rất lo cho sức khỏe của mẹ?</a:t>
            </a:r>
            <a:endParaRPr lang="vi-VN" sz="42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33" name="Rectangle: Rounded Corners 32">
            <a:extLst>
              <a:ext uri="{FF2B5EF4-FFF2-40B4-BE49-F238E27FC236}">
                <a16:creationId xmlns:a16="http://schemas.microsoft.com/office/drawing/2014/main" id="{96251170-AFF0-4D23-B812-EA42B66E399B}"/>
              </a:ext>
            </a:extLst>
          </p:cNvPr>
          <p:cNvSpPr/>
          <p:nvPr/>
        </p:nvSpPr>
        <p:spPr>
          <a:xfrm>
            <a:off x="499846" y="2240042"/>
            <a:ext cx="11192308" cy="3779758"/>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en-US" sz="3600">
                <a:solidFill>
                  <a:schemeClr val="tx1">
                    <a:lumMod val="75000"/>
                    <a:lumOff val="25000"/>
                  </a:schemeClr>
                </a:solidFill>
                <a:sym typeface="Wingdings" panose="05000000000000000000" pitchFamily="2" charset="2"/>
              </a:rPr>
              <a:t>- Thấy mẹ đau bụng, Ê – đi – xơn khẩn trương đi tìm bác sĩ (</a:t>
            </a:r>
            <a:r>
              <a:rPr lang="en-US" sz="3600" i="1">
                <a:solidFill>
                  <a:schemeClr val="tx1">
                    <a:lumMod val="75000"/>
                    <a:lumOff val="25000"/>
                  </a:schemeClr>
                </a:solidFill>
                <a:sym typeface="Wingdings" panose="05000000000000000000" pitchFamily="2" charset="2"/>
              </a:rPr>
              <a:t>liền chạy đi).</a:t>
            </a:r>
          </a:p>
          <a:p>
            <a:pPr algn="just"/>
            <a:r>
              <a:rPr lang="en-US" sz="3600">
                <a:solidFill>
                  <a:schemeClr val="tx1">
                    <a:lumMod val="75000"/>
                    <a:lumOff val="25000"/>
                  </a:schemeClr>
                </a:solidFill>
              </a:rPr>
              <a:t>- Khi mẹ chưa được phẫu thuật, Ê – đi – xơn rất lo lắng. Nhìn mẹ đau đớn, cậu mếu máo và xin bác sĩ cứu mẹ.</a:t>
            </a:r>
          </a:p>
          <a:p>
            <a:pPr algn="just"/>
            <a:r>
              <a:rPr lang="en-US" sz="3600">
                <a:solidFill>
                  <a:schemeClr val="tx1">
                    <a:lumMod val="75000"/>
                    <a:lumOff val="25000"/>
                  </a:schemeClr>
                </a:solidFill>
              </a:rPr>
              <a:t>- Tìm được cách tạo ánh sáng, cậu khẩn trương sang mượn gương nhà hàng xóm (</a:t>
            </a:r>
            <a:r>
              <a:rPr lang="en-US" sz="3600" i="1">
                <a:solidFill>
                  <a:schemeClr val="tx1">
                    <a:lumMod val="75000"/>
                    <a:lumOff val="25000"/>
                  </a:schemeClr>
                </a:solidFill>
              </a:rPr>
              <a:t>vội chạy sang…)</a:t>
            </a:r>
            <a:endParaRPr lang="vi-VN" sz="3600" dirty="0">
              <a:solidFill>
                <a:schemeClr val="tx1">
                  <a:lumMod val="75000"/>
                  <a:lumOff val="25000"/>
                </a:schemeClr>
              </a:solidFill>
            </a:endParaRPr>
          </a:p>
        </p:txBody>
      </p:sp>
      <p:pic>
        <p:nvPicPr>
          <p:cNvPr id="34" name="Picture 33">
            <a:extLst>
              <a:ext uri="{FF2B5EF4-FFF2-40B4-BE49-F238E27FC236}">
                <a16:creationId xmlns:a16="http://schemas.microsoft.com/office/drawing/2014/main" id="{6D8E6130-4963-4A3F-B4AE-D2BE6125FA54}"/>
              </a:ext>
            </a:extLst>
          </p:cNvPr>
          <p:cNvPicPr>
            <a:picLocks noChangeAspect="1"/>
          </p:cNvPicPr>
          <p:nvPr/>
        </p:nvPicPr>
        <p:blipFill>
          <a:blip r:embed="rId3">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499846" y="1463074"/>
            <a:ext cx="1556266" cy="1556266"/>
          </a:xfrm>
          <a:prstGeom prst="rect">
            <a:avLst/>
          </a:prstGeom>
        </p:spPr>
      </p:pic>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Effect transition="in" filter="wipe(left)">
                                      <p:cBhvr>
                                        <p:cTn id="25" dur="500"/>
                                        <p:tgtEl>
                                          <p:spTgt spid="3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wipe(left)">
                                      <p:cBhvr>
                                        <p:cTn id="30" dur="500"/>
                                        <p:tgtEl>
                                          <p:spTgt spid="3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xEl>
                                              <p:pRg st="2" end="2"/>
                                            </p:txEl>
                                          </p:spTgt>
                                        </p:tgtEl>
                                        <p:attrNameLst>
                                          <p:attrName>style.visibility</p:attrName>
                                        </p:attrNameLst>
                                      </p:cBhvr>
                                      <p:to>
                                        <p:strVal val="visible"/>
                                      </p:to>
                                    </p:set>
                                    <p:animEffect transition="in" filter="wipe(left)">
                                      <p:cBhvr>
                                        <p:cTn id="35"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746D6-28A5-4CAF-BCA5-DAAFE1B140EA}"/>
              </a:ext>
            </a:extLst>
          </p:cNvPr>
          <p:cNvPicPr>
            <a:picLocks noChangeAspect="1"/>
          </p:cNvPicPr>
          <p:nvPr/>
        </p:nvPicPr>
        <p:blipFill>
          <a:blip r:embed="rId2"/>
          <a:stretch>
            <a:fillRect/>
          </a:stretch>
        </p:blipFill>
        <p:spPr>
          <a:xfrm>
            <a:off x="1605524" y="1533971"/>
            <a:ext cx="8980952" cy="3571429"/>
          </a:xfrm>
          <a:prstGeom prst="roundRect">
            <a:avLst/>
          </a:prstGeom>
          <a:effectLst>
            <a:softEdge rad="127000"/>
          </a:effectLst>
        </p:spPr>
      </p:pic>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776088" cy="1446550"/>
          </a:xfrm>
          <a:prstGeom prst="rect">
            <a:avLst/>
          </a:prstGeom>
          <a:noFill/>
        </p:spPr>
        <p:txBody>
          <a:bodyPr wrap="square">
            <a:spAutoFit/>
          </a:bodyPr>
          <a:lstStyle/>
          <a:p>
            <a:pPr algn="just"/>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vi-VN" sz="4400" b="1"/>
              <a:t> </a:t>
            </a:r>
            <a:r>
              <a:rPr lang="en-US" sz="4400"/>
              <a:t>Tìm câu văn trong bài phù hợp với bức tranh sau:</a:t>
            </a:r>
            <a:endParaRPr lang="vi-VN" sz="42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3"/>
            <a:stretch>
              <a:fillRect/>
            </a:stretch>
          </p:blipFill>
          <p:spPr>
            <a:xfrm>
              <a:off x="425879" y="646791"/>
              <a:ext cx="681862" cy="681862"/>
            </a:xfrm>
            <a:prstGeom prst="rect">
              <a:avLst/>
            </a:prstGeom>
          </p:spPr>
        </p:pic>
      </p:grpSp>
      <p:sp>
        <p:nvSpPr>
          <p:cNvPr id="33" name="Rectangle: Rounded Corners 32">
            <a:extLst>
              <a:ext uri="{FF2B5EF4-FFF2-40B4-BE49-F238E27FC236}">
                <a16:creationId xmlns:a16="http://schemas.microsoft.com/office/drawing/2014/main" id="{96251170-AFF0-4D23-B812-EA42B66E399B}"/>
              </a:ext>
            </a:extLst>
          </p:cNvPr>
          <p:cNvSpPr/>
          <p:nvPr/>
        </p:nvSpPr>
        <p:spPr>
          <a:xfrm>
            <a:off x="499846" y="5165169"/>
            <a:ext cx="11192308" cy="1464231"/>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en-US" sz="4000">
                <a:solidFill>
                  <a:schemeClr val="tx1">
                    <a:lumMod val="75000"/>
                    <a:lumOff val="25000"/>
                  </a:schemeClr>
                </a:solidFill>
                <a:ea typeface="Arial-Rounded"/>
              </a:rPr>
              <a:t>Thương mẹ, Ê – đi – xơn ôm đầu suy nghĩ. Làm thế nào để cứu mẹ bây giờ?</a:t>
            </a:r>
            <a:endParaRPr lang="en-US" sz="3900">
              <a:solidFill>
                <a:schemeClr val="tx1">
                  <a:lumMod val="75000"/>
                  <a:lumOff val="25000"/>
                </a:schemeClr>
              </a:solidFill>
            </a:endParaRPr>
          </a:p>
        </p:txBody>
      </p:sp>
      <p:pic>
        <p:nvPicPr>
          <p:cNvPr id="34" name="Picture 33">
            <a:extLst>
              <a:ext uri="{FF2B5EF4-FFF2-40B4-BE49-F238E27FC236}">
                <a16:creationId xmlns:a16="http://schemas.microsoft.com/office/drawing/2014/main" id="{6D8E6130-4963-4A3F-B4AE-D2BE6125FA54}"/>
              </a:ext>
            </a:extLst>
          </p:cNvPr>
          <p:cNvPicPr>
            <a:picLocks noChangeAspect="1"/>
          </p:cNvPicPr>
          <p:nvPr/>
        </p:nvPicPr>
        <p:blipFill>
          <a:blip r:embed="rId4">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86725" y="4331641"/>
            <a:ext cx="1556266" cy="1556266"/>
          </a:xfrm>
          <a:prstGeom prst="rect">
            <a:avLst/>
          </a:prstGeom>
        </p:spPr>
      </p:pic>
    </p:spTree>
    <p:extLst>
      <p:ext uri="{BB962C8B-B14F-4D97-AF65-F5344CB8AC3E}">
        <p14:creationId xmlns:p14="http://schemas.microsoft.com/office/powerpoint/2010/main" val="101569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F5C10-F4BF-4EC3-A6CD-30A0432E233B}"/>
              </a:ext>
            </a:extLst>
          </p:cNvPr>
          <p:cNvPicPr>
            <a:picLocks noChangeAspect="1"/>
          </p:cNvPicPr>
          <p:nvPr/>
        </p:nvPicPr>
        <p:blipFill>
          <a:blip r:embed="rId2"/>
          <a:stretch>
            <a:fillRect/>
          </a:stretch>
        </p:blipFill>
        <p:spPr>
          <a:xfrm>
            <a:off x="3200400" y="1972987"/>
            <a:ext cx="5500492" cy="2912026"/>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6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3"/>
          <a:stretch>
            <a:fillRect/>
          </a:stretch>
        </p:blipFill>
        <p:spPr>
          <a:xfrm>
            <a:off x="5062595" y="1591034"/>
            <a:ext cx="2066811" cy="2048108"/>
          </a:xfrm>
          <a:prstGeom prst="rect">
            <a:avLst/>
          </a:prstGeom>
        </p:spPr>
      </p:pic>
      <p:pic>
        <p:nvPicPr>
          <p:cNvPr id="6" name="Picture 5">
            <a:extLst>
              <a:ext uri="{FF2B5EF4-FFF2-40B4-BE49-F238E27FC236}">
                <a16:creationId xmlns:a16="http://schemas.microsoft.com/office/drawing/2014/main" id="{07D2EEF7-32DE-4899-BB53-A194FEB2E50B}"/>
              </a:ext>
            </a:extLst>
          </p:cNvPr>
          <p:cNvPicPr>
            <a:picLocks noChangeAspect="1"/>
          </p:cNvPicPr>
          <p:nvPr/>
        </p:nvPicPr>
        <p:blipFill>
          <a:blip r:embed="rId4"/>
          <a:stretch>
            <a:fillRect/>
          </a:stretch>
        </p:blipFill>
        <p:spPr>
          <a:xfrm>
            <a:off x="3605997" y="3774589"/>
            <a:ext cx="4980006" cy="1147683"/>
          </a:xfrm>
          <a:prstGeom prst="rect">
            <a:avLst/>
          </a:prstGeom>
        </p:spPr>
      </p:pic>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3"/>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90EC58-8975-4CEC-9C5C-C07A1EAEE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50664"/>
            <a:ext cx="6380790" cy="6554935"/>
          </a:xfrm>
          <a:prstGeom prst="rect">
            <a:avLst/>
          </a:prstGeom>
          <a:effectLst>
            <a:softEdge rad="31750"/>
          </a:effectLst>
        </p:spPr>
      </p:pic>
      <p:grpSp>
        <p:nvGrpSpPr>
          <p:cNvPr id="3" name="Group 2">
            <a:extLst>
              <a:ext uri="{FF2B5EF4-FFF2-40B4-BE49-F238E27FC236}">
                <a16:creationId xmlns:a16="http://schemas.microsoft.com/office/drawing/2014/main" id="{2CA125FC-999E-4396-B9FE-100CFCD365BB}"/>
              </a:ext>
            </a:extLst>
          </p:cNvPr>
          <p:cNvGrpSpPr/>
          <p:nvPr/>
        </p:nvGrpSpPr>
        <p:grpSpPr>
          <a:xfrm>
            <a:off x="228600" y="240464"/>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4"/>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111769" y="263935"/>
            <a:ext cx="8489431" cy="1323439"/>
          </a:xfrm>
          <a:prstGeom prst="rect">
            <a:avLst/>
          </a:prstGeom>
          <a:noFill/>
        </p:spPr>
        <p:txBody>
          <a:bodyPr wrap="square">
            <a:spAutoFit/>
          </a:bodyPr>
          <a:lstStyle/>
          <a:p>
            <a:pPr algn="just"/>
            <a:r>
              <a:rPr lang="en-US" sz="4000" b="1"/>
              <a:t>Nếu người thân bị mệt, em có thể làm gì để giúp đỡ, động viên?</a:t>
            </a:r>
            <a:endParaRPr lang="en-US" sz="7200" b="1">
              <a:latin typeface="+mj-lt"/>
            </a:endParaRPr>
          </a:p>
        </p:txBody>
      </p:sp>
      <p:sp>
        <p:nvSpPr>
          <p:cNvPr id="32" name="Subtitle 2">
            <a:extLst>
              <a:ext uri="{FF2B5EF4-FFF2-40B4-BE49-F238E27FC236}">
                <a16:creationId xmlns:a16="http://schemas.microsoft.com/office/drawing/2014/main" id="{9C4182E6-1C6D-4745-873F-2EC2F923EEB1}"/>
              </a:ext>
            </a:extLst>
          </p:cNvPr>
          <p:cNvSpPr txBox="1">
            <a:spLocks/>
          </p:cNvSpPr>
          <p:nvPr/>
        </p:nvSpPr>
        <p:spPr>
          <a:xfrm>
            <a:off x="283056" y="1981200"/>
            <a:ext cx="6803544" cy="18437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a:solidFill>
                  <a:srgbClr val="366EC9"/>
                </a:solidFill>
              </a:rPr>
              <a:t>- Lấy nước, lấy thuốc, lấy cháo</a:t>
            </a:r>
          </a:p>
          <a:p>
            <a:pPr marL="0" indent="0">
              <a:buNone/>
            </a:pPr>
            <a:r>
              <a:rPr lang="vi-VN" sz="4000">
                <a:solidFill>
                  <a:srgbClr val="366EC9"/>
                </a:solidFill>
              </a:rPr>
              <a:t>- Đọc truyện</a:t>
            </a:r>
          </a:p>
          <a:p>
            <a:pPr marL="0" indent="0">
              <a:buNone/>
            </a:pPr>
            <a:r>
              <a:rPr lang="vi-VN" sz="4000">
                <a:solidFill>
                  <a:srgbClr val="366EC9"/>
                </a:solidFill>
              </a:rPr>
              <a:t>- Nói chuyện, động viên</a:t>
            </a:r>
          </a:p>
        </p:txBody>
      </p:sp>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1425"/>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wipe(left)">
                                      <p:cBhvr>
                                        <p:cTn id="22" dur="500"/>
                                        <p:tgtEl>
                                          <p:spTgt spid="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xEl>
                                              <p:pRg st="1" end="1"/>
                                            </p:txEl>
                                          </p:spTgt>
                                        </p:tgtEl>
                                        <p:attrNameLst>
                                          <p:attrName>style.visibility</p:attrName>
                                        </p:attrNameLst>
                                      </p:cBhvr>
                                      <p:to>
                                        <p:strVal val="visible"/>
                                      </p:to>
                                    </p:set>
                                    <p:animEffect transition="in" filter="wipe(left)">
                                      <p:cBhvr>
                                        <p:cTn id="27" dur="500"/>
                                        <p:tgtEl>
                                          <p:spTgt spid="3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2" end="2"/>
                                            </p:txEl>
                                          </p:spTgt>
                                        </p:tgtEl>
                                        <p:attrNameLst>
                                          <p:attrName>style.visibility</p:attrName>
                                        </p:attrNameLst>
                                      </p:cBhvr>
                                      <p:to>
                                        <p:strVal val="visible"/>
                                      </p:to>
                                    </p:set>
                                    <p:animEffect transition="in" filter="wipe(left)">
                                      <p:cBhvr>
                                        <p:cTn id="3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186197"/>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8" y="1329396"/>
            <a:ext cx="2032604" cy="2032604"/>
          </a:xfrm>
          <a:prstGeom prst="rect">
            <a:avLst/>
          </a:prstGeom>
        </p:spPr>
      </p:pic>
      <p:pic>
        <p:nvPicPr>
          <p:cNvPr id="4" name="Picture 3">
            <a:extLst>
              <a:ext uri="{FF2B5EF4-FFF2-40B4-BE49-F238E27FC236}">
                <a16:creationId xmlns:a16="http://schemas.microsoft.com/office/drawing/2014/main" id="{A5CA5C20-FB3D-4A6E-95D9-9DDD1FFEA852}"/>
              </a:ext>
            </a:extLst>
          </p:cNvPr>
          <p:cNvPicPr>
            <a:picLocks noChangeAspect="1"/>
          </p:cNvPicPr>
          <p:nvPr/>
        </p:nvPicPr>
        <p:blipFill>
          <a:blip r:embed="rId3"/>
          <a:stretch>
            <a:fillRect/>
          </a:stretch>
        </p:blipFill>
        <p:spPr>
          <a:xfrm>
            <a:off x="3477189" y="3745947"/>
            <a:ext cx="5237623" cy="1207053"/>
          </a:xfrm>
          <a:prstGeom prst="rect">
            <a:avLst/>
          </a:prstGeom>
        </p:spPr>
      </p:pic>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AAC80-B5A8-4611-A689-7820AA251771}"/>
              </a:ext>
            </a:extLst>
          </p:cNvPr>
          <p:cNvPicPr>
            <a:picLocks noChangeAspect="1"/>
          </p:cNvPicPr>
          <p:nvPr/>
        </p:nvPicPr>
        <p:blipFill>
          <a:blip r:embed="rId3"/>
          <a:stretch>
            <a:fillRect/>
          </a:stretch>
        </p:blipFill>
        <p:spPr>
          <a:xfrm>
            <a:off x="165970" y="179624"/>
            <a:ext cx="1382364" cy="760872"/>
          </a:xfrm>
          <a:prstGeom prst="rect">
            <a:avLst/>
          </a:prstGeom>
        </p:spPr>
      </p:pic>
      <p:pic>
        <p:nvPicPr>
          <p:cNvPr id="5" name="Picture 4">
            <a:extLst>
              <a:ext uri="{FF2B5EF4-FFF2-40B4-BE49-F238E27FC236}">
                <a16:creationId xmlns:a16="http://schemas.microsoft.com/office/drawing/2014/main" id="{654C64ED-201F-492E-949C-DABDC5043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551807"/>
            <a:ext cx="9448800" cy="5283069"/>
          </a:xfrm>
          <a:prstGeom prst="roundRect">
            <a:avLst>
              <a:gd name="adj" fmla="val 13644"/>
            </a:avLst>
          </a:prstGeom>
          <a:effectLst>
            <a:softEdge rad="127000"/>
          </a:effectLst>
        </p:spPr>
      </p:pic>
      <p:sp>
        <p:nvSpPr>
          <p:cNvPr id="12" name="TextBox 11">
            <a:extLst>
              <a:ext uri="{FF2B5EF4-FFF2-40B4-BE49-F238E27FC236}">
                <a16:creationId xmlns:a16="http://schemas.microsoft.com/office/drawing/2014/main" id="{75E43132-C426-46FB-B761-CE33E54F8182}"/>
              </a:ext>
            </a:extLst>
          </p:cNvPr>
          <p:cNvSpPr txBox="1"/>
          <p:nvPr/>
        </p:nvSpPr>
        <p:spPr>
          <a:xfrm>
            <a:off x="971550" y="5845314"/>
            <a:ext cx="10248900" cy="707886"/>
          </a:xfrm>
          <a:prstGeom prst="rect">
            <a:avLst/>
          </a:prstGeom>
          <a:noFill/>
        </p:spPr>
        <p:txBody>
          <a:bodyPr wrap="square" rtlCol="0">
            <a:spAutoFit/>
          </a:bodyPr>
          <a:lstStyle/>
          <a:p>
            <a:pPr algn="ctr"/>
            <a:r>
              <a:rPr lang="en-US" sz="4000">
                <a:solidFill>
                  <a:schemeClr val="tx1">
                    <a:lumMod val="75000"/>
                    <a:lumOff val="25000"/>
                  </a:schemeClr>
                </a:solidFill>
              </a:rPr>
              <a:t>Quan sát tranh và nêu nội dung của bức tranh.</a:t>
            </a:r>
            <a:endParaRPr lang="en-US" sz="4000" i="1">
              <a:solidFill>
                <a:schemeClr val="tx1">
                  <a:lumMod val="75000"/>
                  <a:lumOff val="25000"/>
                </a:schemeClr>
              </a:solidFill>
            </a:endParaRPr>
          </a:p>
        </p:txBody>
      </p:sp>
    </p:spTree>
    <p:extLst>
      <p:ext uri="{BB962C8B-B14F-4D97-AF65-F5344CB8AC3E}">
        <p14:creationId xmlns:p14="http://schemas.microsoft.com/office/powerpoint/2010/main" val="31710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ÁNH SÁNG CỦA YÊU THƯƠNG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pic>
        <p:nvPicPr>
          <p:cNvPr id="12" name="Picture 11">
            <a:extLst>
              <a:ext uri="{FF2B5EF4-FFF2-40B4-BE49-F238E27FC236}">
                <a16:creationId xmlns:a16="http://schemas.microsoft.com/office/drawing/2014/main" id="{94BFE0DE-7489-4A5B-8C01-6F4CE8FF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568" y="865898"/>
            <a:ext cx="4306224" cy="3200400"/>
          </a:xfrm>
          <a:prstGeom prst="roundRect">
            <a:avLst>
              <a:gd name="adj" fmla="val 13644"/>
            </a:avLst>
          </a:prstGeom>
          <a:effectLst>
            <a:softEdge rad="127000"/>
          </a:effectLst>
        </p:spPr>
      </p:pic>
      <p:grpSp>
        <p:nvGrpSpPr>
          <p:cNvPr id="3" name="Group 2">
            <a:extLst>
              <a:ext uri="{FF2B5EF4-FFF2-40B4-BE49-F238E27FC236}">
                <a16:creationId xmlns:a16="http://schemas.microsoft.com/office/drawing/2014/main" id="{379E982E-4996-4760-9E57-AE6C557D52E8}"/>
              </a:ext>
            </a:extLst>
          </p:cNvPr>
          <p:cNvGrpSpPr/>
          <p:nvPr/>
        </p:nvGrpSpPr>
        <p:grpSpPr>
          <a:xfrm>
            <a:off x="257016" y="1079480"/>
            <a:ext cx="11553984" cy="3420785"/>
            <a:chOff x="257016" y="1079480"/>
            <a:chExt cx="11553984" cy="3420785"/>
          </a:xfrm>
        </p:grpSpPr>
        <p:sp>
          <p:nvSpPr>
            <p:cNvPr id="6" name="TextBox 5">
              <a:extLst>
                <a:ext uri="{FF2B5EF4-FFF2-40B4-BE49-F238E27FC236}">
                  <a16:creationId xmlns:a16="http://schemas.microsoft.com/office/drawing/2014/main" id="{321458A5-8845-49B9-90CD-BB8D67BCE4B7}"/>
                </a:ext>
              </a:extLst>
            </p:cNvPr>
            <p:cNvSpPr txBox="1"/>
            <p:nvPr/>
          </p:nvSpPr>
          <p:spPr>
            <a:xfrm>
              <a:off x="287494" y="1079480"/>
              <a:ext cx="6951505" cy="3416320"/>
            </a:xfrm>
            <a:prstGeom prst="rect">
              <a:avLst/>
            </a:prstGeom>
            <a:noFill/>
          </p:spPr>
          <p:txBody>
            <a:bodyPr wrap="square" rtlCol="0">
              <a:spAutoFit/>
            </a:bodyPr>
            <a:lstStyle/>
            <a:p>
              <a:pPr indent="457200" algn="just"/>
              <a:r>
                <a:rPr lang="en-US" sz="2400"/>
                <a:t>Hôm ấy, bố vắng nhà, mẹ bị đau bụng dữ dội. Ê – đi – xơn liền chạy đi mời bác sĩ.</a:t>
              </a:r>
            </a:p>
            <a:p>
              <a:pPr indent="457200" algn="just"/>
              <a:r>
                <a:rPr lang="en-US" sz="2400"/>
                <a:t>Bác sĩ đến khám bệnh và cho biết mẹ của Ê – đi – xơn đau ruột thừa phải mổ gấp. Nhưng trời cứ tối dần, với ánh đèn dầu tù mù, chẳng thể làm gì được. Ê – đi – xơn lo lắng. Thấy mẹ đau đớn, cậu mếu máo: “Xin bác sĩ cứu mẹ cháu!”. Bác sĩ ái ngại nói: “Đủ ánh sáng, bác mới mổ được cháu ạ!”.</a:t>
              </a:r>
            </a:p>
            <a:p>
              <a:pPr indent="457200" algn="just"/>
              <a:r>
                <a:rPr lang="en-US" sz="2400"/>
                <a:t> </a:t>
              </a:r>
            </a:p>
          </p:txBody>
        </p:sp>
        <p:sp>
          <p:nvSpPr>
            <p:cNvPr id="13" name="TextBox 12">
              <a:extLst>
                <a:ext uri="{FF2B5EF4-FFF2-40B4-BE49-F238E27FC236}">
                  <a16:creationId xmlns:a16="http://schemas.microsoft.com/office/drawing/2014/main" id="{15AF5F17-5164-4D58-B159-CC55937A20B3}"/>
                </a:ext>
              </a:extLst>
            </p:cNvPr>
            <p:cNvSpPr txBox="1"/>
            <p:nvPr/>
          </p:nvSpPr>
          <p:spPr>
            <a:xfrm>
              <a:off x="257016" y="4038600"/>
              <a:ext cx="11553984" cy="461665"/>
            </a:xfrm>
            <a:prstGeom prst="rect">
              <a:avLst/>
            </a:prstGeom>
            <a:noFill/>
          </p:spPr>
          <p:txBody>
            <a:bodyPr wrap="square" rtlCol="0">
              <a:spAutoFit/>
            </a:bodyPr>
            <a:lstStyle/>
            <a:p>
              <a:pPr algn="just"/>
              <a:endParaRPr lang="en-US" sz="2400" dirty="0"/>
            </a:p>
          </p:txBody>
        </p:sp>
      </p:grpSp>
      <p:sp>
        <p:nvSpPr>
          <p:cNvPr id="8" name="TextBox 7">
            <a:extLst>
              <a:ext uri="{FF2B5EF4-FFF2-40B4-BE49-F238E27FC236}">
                <a16:creationId xmlns:a16="http://schemas.microsoft.com/office/drawing/2014/main" id="{B6597727-D891-4B23-BBB6-633098D8F3AD}"/>
              </a:ext>
            </a:extLst>
          </p:cNvPr>
          <p:cNvSpPr txBox="1"/>
          <p:nvPr/>
        </p:nvSpPr>
        <p:spPr>
          <a:xfrm>
            <a:off x="228600" y="4027944"/>
            <a:ext cx="11553984" cy="2677656"/>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a:ea typeface="Arial-Rounded"/>
                <a:cs typeface="+mn-cs"/>
              </a:rPr>
              <a:t>Thương mẹ, Ê – đi – xơn ôm đầu suy nghĩ. Làm thế nào để cứu mẹ bây giờ? Đột nhiên, cậu trông thấy ánh sáng của ngọn đèn hắt lại từ mảnh sắt tây trên tủ. Nét mặt cậu rạng rỡ hẳn lên. Ê – đi – xơn vội chạy sang nhà hàng xóm, mượn về một tấm gương. Lát sau, đèn nến trong nhà được cậu thắp lên và đặt trước gương. Căn phòng bỗng ngập tràn ánh sáng.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a:ea typeface="Arial-Rounded"/>
                <a:cs typeface="+mn-cs"/>
              </a:rPr>
              <a:t>Nhìn căn phòng sáng trưng, bác sĩ rất ngạc nhiên, bắt tay ngay vào việc. Ca mổ thành công, mẹ của Ê – đi – xơn đã được cứu sống.</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11" name="TextBox 10">
            <a:extLst>
              <a:ext uri="{FF2B5EF4-FFF2-40B4-BE49-F238E27FC236}">
                <a16:creationId xmlns:a16="http://schemas.microsoft.com/office/drawing/2014/main" id="{40576F1E-1C04-47B5-B683-57EAA7CE83F7}"/>
              </a:ext>
            </a:extLst>
          </p:cNvPr>
          <p:cNvSpPr txBox="1"/>
          <p:nvPr/>
        </p:nvSpPr>
        <p:spPr>
          <a:xfrm>
            <a:off x="7175405" y="6412468"/>
            <a:ext cx="5092795" cy="369332"/>
          </a:xfrm>
          <a:prstGeom prst="rect">
            <a:avLst/>
          </a:prstGeom>
          <a:noFill/>
        </p:spPr>
        <p:txBody>
          <a:bodyPr wrap="square" rtlCol="0">
            <a:spAutoFit/>
          </a:bodyPr>
          <a:lstStyle/>
          <a:p>
            <a:pPr indent="171450" algn="ctr"/>
            <a:r>
              <a:rPr lang="en-US" i="1" dirty="0">
                <a:latin typeface="+mj-lt"/>
              </a:rPr>
              <a:t>(Theo </a:t>
            </a:r>
            <a:r>
              <a:rPr lang="en-US" i="1" dirty="0" err="1">
                <a:latin typeface="+mj-lt"/>
              </a:rPr>
              <a:t>Truyện</a:t>
            </a:r>
            <a:r>
              <a:rPr lang="en-US" i="1" dirty="0">
                <a:latin typeface="+mj-lt"/>
              </a:rPr>
              <a:t> </a:t>
            </a:r>
            <a:r>
              <a:rPr lang="en-US" i="1" dirty="0" err="1">
                <a:latin typeface="+mj-lt"/>
              </a:rPr>
              <a:t>đọc</a:t>
            </a:r>
            <a:r>
              <a:rPr lang="en-US" i="1" dirty="0">
                <a:latin typeface="+mj-lt"/>
              </a:rPr>
              <a:t> 2, NXB </a:t>
            </a:r>
            <a:r>
              <a:rPr lang="en-US" i="1" dirty="0" err="1">
                <a:latin typeface="+mj-lt"/>
              </a:rPr>
              <a:t>Giáo</a:t>
            </a:r>
            <a:r>
              <a:rPr lang="en-US" i="1" dirty="0">
                <a:latin typeface="+mj-lt"/>
              </a:rPr>
              <a:t> </a:t>
            </a:r>
            <a:r>
              <a:rPr lang="en-US" i="1" dirty="0" err="1">
                <a:latin typeface="+mj-lt"/>
              </a:rPr>
              <a:t>dục</a:t>
            </a:r>
            <a:r>
              <a:rPr lang="en-US" i="1" dirty="0">
                <a:latin typeface="+mj-lt"/>
              </a:rPr>
              <a:t>, 1995)</a:t>
            </a:r>
          </a:p>
        </p:txBody>
      </p:sp>
      <p:pic>
        <p:nvPicPr>
          <p:cNvPr id="14" name="Picture 13">
            <a:extLst>
              <a:ext uri="{FF2B5EF4-FFF2-40B4-BE49-F238E27FC236}">
                <a16:creationId xmlns:a16="http://schemas.microsoft.com/office/drawing/2014/main" id="{AE1FE685-1EF9-4C47-A614-4C95F06DC23A}"/>
              </a:ext>
            </a:extLst>
          </p:cNvPr>
          <p:cNvPicPr>
            <a:picLocks noChangeAspect="1"/>
          </p:cNvPicPr>
          <p:nvPr/>
        </p:nvPicPr>
        <p:blipFill rotWithShape="1">
          <a:blip r:embed="rId4"/>
          <a:srcRect l="28414" t="17105" r="9091" b="33057"/>
          <a:stretch/>
        </p:blipFill>
        <p:spPr>
          <a:xfrm>
            <a:off x="352776" y="1134421"/>
            <a:ext cx="409224" cy="389579"/>
          </a:xfrm>
          <a:prstGeom prst="rect">
            <a:avLst/>
          </a:prstGeom>
        </p:spPr>
      </p:pic>
      <p:pic>
        <p:nvPicPr>
          <p:cNvPr id="15" name="Picture 14">
            <a:extLst>
              <a:ext uri="{FF2B5EF4-FFF2-40B4-BE49-F238E27FC236}">
                <a16:creationId xmlns:a16="http://schemas.microsoft.com/office/drawing/2014/main" id="{E8A632E1-D74B-4DDA-B444-96CF35819768}"/>
              </a:ext>
            </a:extLst>
          </p:cNvPr>
          <p:cNvPicPr>
            <a:picLocks noChangeAspect="1"/>
          </p:cNvPicPr>
          <p:nvPr/>
        </p:nvPicPr>
        <p:blipFill rotWithShape="1">
          <a:blip r:embed="rId5"/>
          <a:srcRect l="23584" t="12406" r="18949" b="29309"/>
          <a:stretch/>
        </p:blipFill>
        <p:spPr>
          <a:xfrm>
            <a:off x="352776" y="1828800"/>
            <a:ext cx="409224" cy="460376"/>
          </a:xfrm>
          <a:prstGeom prst="rect">
            <a:avLst/>
          </a:prstGeom>
        </p:spPr>
      </p:pic>
      <p:pic>
        <p:nvPicPr>
          <p:cNvPr id="16" name="Picture 15">
            <a:extLst>
              <a:ext uri="{FF2B5EF4-FFF2-40B4-BE49-F238E27FC236}">
                <a16:creationId xmlns:a16="http://schemas.microsoft.com/office/drawing/2014/main" id="{10B34A1A-4BE0-461D-878B-DB299E491A72}"/>
              </a:ext>
            </a:extLst>
          </p:cNvPr>
          <p:cNvPicPr>
            <a:picLocks noChangeAspect="1"/>
          </p:cNvPicPr>
          <p:nvPr/>
        </p:nvPicPr>
        <p:blipFill>
          <a:blip r:embed="rId6"/>
          <a:stretch>
            <a:fillRect/>
          </a:stretch>
        </p:blipFill>
        <p:spPr>
          <a:xfrm>
            <a:off x="329362" y="4087804"/>
            <a:ext cx="482945" cy="460377"/>
          </a:xfrm>
          <a:prstGeom prst="rect">
            <a:avLst/>
          </a:prstGeom>
        </p:spPr>
      </p:pic>
      <p:pic>
        <p:nvPicPr>
          <p:cNvPr id="17" name="Picture 16">
            <a:extLst>
              <a:ext uri="{FF2B5EF4-FFF2-40B4-BE49-F238E27FC236}">
                <a16:creationId xmlns:a16="http://schemas.microsoft.com/office/drawing/2014/main" id="{6D9EA92D-A197-40E8-AFDF-396DCD81634B}"/>
              </a:ext>
            </a:extLst>
          </p:cNvPr>
          <p:cNvPicPr>
            <a:picLocks noChangeAspect="1"/>
          </p:cNvPicPr>
          <p:nvPr/>
        </p:nvPicPr>
        <p:blipFill rotWithShape="1">
          <a:blip r:embed="rId7"/>
          <a:srcRect l="20998" t="12792" r="21536" b="30517"/>
          <a:stretch/>
        </p:blipFill>
        <p:spPr>
          <a:xfrm>
            <a:off x="304800" y="5791200"/>
            <a:ext cx="451312" cy="493847"/>
          </a:xfrm>
          <a:prstGeom prst="rect">
            <a:avLst/>
          </a:prstGeom>
        </p:spPr>
      </p:pic>
      <p:sp>
        <p:nvSpPr>
          <p:cNvPr id="18" name="Rectangle: Rounded Corners 17">
            <a:extLst>
              <a:ext uri="{FF2B5EF4-FFF2-40B4-BE49-F238E27FC236}">
                <a16:creationId xmlns:a16="http://schemas.microsoft.com/office/drawing/2014/main" id="{DF67937E-DF25-4781-ACE6-71EFA49639B1}"/>
              </a:ext>
            </a:extLst>
          </p:cNvPr>
          <p:cNvSpPr/>
          <p:nvPr/>
        </p:nvSpPr>
        <p:spPr>
          <a:xfrm>
            <a:off x="257016" y="2919263"/>
            <a:ext cx="1647984" cy="383995"/>
          </a:xfrm>
          <a:prstGeom prst="roundRect">
            <a:avLst/>
          </a:prstGeom>
          <a:solidFill>
            <a:srgbClr val="F499A3">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DFEC4E9-9034-45CA-BE6A-E4E18BF31A42}"/>
              </a:ext>
            </a:extLst>
          </p:cNvPr>
          <p:cNvSpPr/>
          <p:nvPr/>
        </p:nvSpPr>
        <p:spPr>
          <a:xfrm>
            <a:off x="5828376" y="2919263"/>
            <a:ext cx="1410623" cy="383995"/>
          </a:xfrm>
          <a:prstGeom prst="roundRect">
            <a:avLst/>
          </a:prstGeom>
          <a:solidFill>
            <a:srgbClr val="F499A3">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01588F0-AA8E-4160-8171-F212EACBDEE3}"/>
              </a:ext>
            </a:extLst>
          </p:cNvPr>
          <p:cNvSpPr/>
          <p:nvPr/>
        </p:nvSpPr>
        <p:spPr>
          <a:xfrm>
            <a:off x="1484977" y="2220224"/>
            <a:ext cx="1410623" cy="383995"/>
          </a:xfrm>
          <a:prstGeom prst="roundRect">
            <a:avLst/>
          </a:prstGeom>
          <a:solidFill>
            <a:srgbClr val="F499A3">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DCB0EB8-3F8D-471B-AB5B-0F8BA335E3CA}"/>
              </a:ext>
            </a:extLst>
          </p:cNvPr>
          <p:cNvSpPr/>
          <p:nvPr/>
        </p:nvSpPr>
        <p:spPr>
          <a:xfrm>
            <a:off x="5390689" y="4442786"/>
            <a:ext cx="933912" cy="383995"/>
          </a:xfrm>
          <a:prstGeom prst="roundRect">
            <a:avLst/>
          </a:prstGeom>
          <a:solidFill>
            <a:srgbClr val="F499A3">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77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80">
                                          <p:stCondLst>
                                            <p:cond delay="0"/>
                                          </p:stCondLst>
                                        </p:cTn>
                                        <p:tgtEl>
                                          <p:spTgt spid="15"/>
                                        </p:tgtEl>
                                      </p:cBhvr>
                                    </p:animEffect>
                                    <p:anim calcmode="lin" valueType="num">
                                      <p:cBhvr>
                                        <p:cTn id="4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2" dur="26">
                                          <p:stCondLst>
                                            <p:cond delay="650"/>
                                          </p:stCondLst>
                                        </p:cTn>
                                        <p:tgtEl>
                                          <p:spTgt spid="15"/>
                                        </p:tgtEl>
                                      </p:cBhvr>
                                      <p:to x="100000" y="60000"/>
                                    </p:animScale>
                                    <p:animScale>
                                      <p:cBhvr>
                                        <p:cTn id="53" dur="166" decel="50000">
                                          <p:stCondLst>
                                            <p:cond delay="676"/>
                                          </p:stCondLst>
                                        </p:cTn>
                                        <p:tgtEl>
                                          <p:spTgt spid="15"/>
                                        </p:tgtEl>
                                      </p:cBhvr>
                                      <p:to x="100000" y="100000"/>
                                    </p:animScale>
                                    <p:animScale>
                                      <p:cBhvr>
                                        <p:cTn id="54" dur="26">
                                          <p:stCondLst>
                                            <p:cond delay="1312"/>
                                          </p:stCondLst>
                                        </p:cTn>
                                        <p:tgtEl>
                                          <p:spTgt spid="15"/>
                                        </p:tgtEl>
                                      </p:cBhvr>
                                      <p:to x="100000" y="80000"/>
                                    </p:animScale>
                                    <p:animScale>
                                      <p:cBhvr>
                                        <p:cTn id="55" dur="166" decel="50000">
                                          <p:stCondLst>
                                            <p:cond delay="1338"/>
                                          </p:stCondLst>
                                        </p:cTn>
                                        <p:tgtEl>
                                          <p:spTgt spid="15"/>
                                        </p:tgtEl>
                                      </p:cBhvr>
                                      <p:to x="100000" y="100000"/>
                                    </p:animScale>
                                    <p:animScale>
                                      <p:cBhvr>
                                        <p:cTn id="56" dur="26">
                                          <p:stCondLst>
                                            <p:cond delay="1642"/>
                                          </p:stCondLst>
                                        </p:cTn>
                                        <p:tgtEl>
                                          <p:spTgt spid="15"/>
                                        </p:tgtEl>
                                      </p:cBhvr>
                                      <p:to x="100000" y="90000"/>
                                    </p:animScale>
                                    <p:animScale>
                                      <p:cBhvr>
                                        <p:cTn id="57" dur="166" decel="50000">
                                          <p:stCondLst>
                                            <p:cond delay="1668"/>
                                          </p:stCondLst>
                                        </p:cTn>
                                        <p:tgtEl>
                                          <p:spTgt spid="15"/>
                                        </p:tgtEl>
                                      </p:cBhvr>
                                      <p:to x="100000" y="100000"/>
                                    </p:animScale>
                                    <p:animScale>
                                      <p:cBhvr>
                                        <p:cTn id="58" dur="26">
                                          <p:stCondLst>
                                            <p:cond delay="1808"/>
                                          </p:stCondLst>
                                        </p:cTn>
                                        <p:tgtEl>
                                          <p:spTgt spid="15"/>
                                        </p:tgtEl>
                                      </p:cBhvr>
                                      <p:to x="100000" y="95000"/>
                                    </p:animScale>
                                    <p:animScale>
                                      <p:cBhvr>
                                        <p:cTn id="59" dur="166" decel="50000">
                                          <p:stCondLst>
                                            <p:cond delay="1834"/>
                                          </p:stCondLst>
                                        </p:cTn>
                                        <p:tgtEl>
                                          <p:spTgt spid="15"/>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80">
                                          <p:stCondLst>
                                            <p:cond delay="0"/>
                                          </p:stCondLst>
                                        </p:cTn>
                                        <p:tgtEl>
                                          <p:spTgt spid="16"/>
                                        </p:tgtEl>
                                      </p:cBhvr>
                                    </p:animEffect>
                                    <p:anim calcmode="lin" valueType="num">
                                      <p:cBhvr>
                                        <p:cTn id="6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0" dur="26">
                                          <p:stCondLst>
                                            <p:cond delay="650"/>
                                          </p:stCondLst>
                                        </p:cTn>
                                        <p:tgtEl>
                                          <p:spTgt spid="16"/>
                                        </p:tgtEl>
                                      </p:cBhvr>
                                      <p:to x="100000" y="60000"/>
                                    </p:animScale>
                                    <p:animScale>
                                      <p:cBhvr>
                                        <p:cTn id="71" dur="166" decel="50000">
                                          <p:stCondLst>
                                            <p:cond delay="676"/>
                                          </p:stCondLst>
                                        </p:cTn>
                                        <p:tgtEl>
                                          <p:spTgt spid="16"/>
                                        </p:tgtEl>
                                      </p:cBhvr>
                                      <p:to x="100000" y="100000"/>
                                    </p:animScale>
                                    <p:animScale>
                                      <p:cBhvr>
                                        <p:cTn id="72" dur="26">
                                          <p:stCondLst>
                                            <p:cond delay="1312"/>
                                          </p:stCondLst>
                                        </p:cTn>
                                        <p:tgtEl>
                                          <p:spTgt spid="16"/>
                                        </p:tgtEl>
                                      </p:cBhvr>
                                      <p:to x="100000" y="80000"/>
                                    </p:animScale>
                                    <p:animScale>
                                      <p:cBhvr>
                                        <p:cTn id="73" dur="166" decel="50000">
                                          <p:stCondLst>
                                            <p:cond delay="1338"/>
                                          </p:stCondLst>
                                        </p:cTn>
                                        <p:tgtEl>
                                          <p:spTgt spid="16"/>
                                        </p:tgtEl>
                                      </p:cBhvr>
                                      <p:to x="100000" y="100000"/>
                                    </p:animScale>
                                    <p:animScale>
                                      <p:cBhvr>
                                        <p:cTn id="74" dur="26">
                                          <p:stCondLst>
                                            <p:cond delay="1642"/>
                                          </p:stCondLst>
                                        </p:cTn>
                                        <p:tgtEl>
                                          <p:spTgt spid="16"/>
                                        </p:tgtEl>
                                      </p:cBhvr>
                                      <p:to x="100000" y="90000"/>
                                    </p:animScale>
                                    <p:animScale>
                                      <p:cBhvr>
                                        <p:cTn id="75" dur="166" decel="50000">
                                          <p:stCondLst>
                                            <p:cond delay="1668"/>
                                          </p:stCondLst>
                                        </p:cTn>
                                        <p:tgtEl>
                                          <p:spTgt spid="16"/>
                                        </p:tgtEl>
                                      </p:cBhvr>
                                      <p:to x="100000" y="100000"/>
                                    </p:animScale>
                                    <p:animScale>
                                      <p:cBhvr>
                                        <p:cTn id="76" dur="26">
                                          <p:stCondLst>
                                            <p:cond delay="1808"/>
                                          </p:stCondLst>
                                        </p:cTn>
                                        <p:tgtEl>
                                          <p:spTgt spid="16"/>
                                        </p:tgtEl>
                                      </p:cBhvr>
                                      <p:to x="100000" y="95000"/>
                                    </p:animScale>
                                    <p:animScale>
                                      <p:cBhvr>
                                        <p:cTn id="77" dur="166" decel="50000">
                                          <p:stCondLst>
                                            <p:cond delay="1834"/>
                                          </p:stCondLst>
                                        </p:cTn>
                                        <p:tgtEl>
                                          <p:spTgt spid="16"/>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down)">
                                      <p:cBhvr>
                                        <p:cTn id="82" dur="580">
                                          <p:stCondLst>
                                            <p:cond delay="0"/>
                                          </p:stCondLst>
                                        </p:cTn>
                                        <p:tgtEl>
                                          <p:spTgt spid="17"/>
                                        </p:tgtEl>
                                      </p:cBhvr>
                                    </p:animEffect>
                                    <p:anim calcmode="lin" valueType="num">
                                      <p:cBhvr>
                                        <p:cTn id="8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8" dur="26">
                                          <p:stCondLst>
                                            <p:cond delay="650"/>
                                          </p:stCondLst>
                                        </p:cTn>
                                        <p:tgtEl>
                                          <p:spTgt spid="17"/>
                                        </p:tgtEl>
                                      </p:cBhvr>
                                      <p:to x="100000" y="60000"/>
                                    </p:animScale>
                                    <p:animScale>
                                      <p:cBhvr>
                                        <p:cTn id="89" dur="166" decel="50000">
                                          <p:stCondLst>
                                            <p:cond delay="676"/>
                                          </p:stCondLst>
                                        </p:cTn>
                                        <p:tgtEl>
                                          <p:spTgt spid="17"/>
                                        </p:tgtEl>
                                      </p:cBhvr>
                                      <p:to x="100000" y="100000"/>
                                    </p:animScale>
                                    <p:animScale>
                                      <p:cBhvr>
                                        <p:cTn id="90" dur="26">
                                          <p:stCondLst>
                                            <p:cond delay="1312"/>
                                          </p:stCondLst>
                                        </p:cTn>
                                        <p:tgtEl>
                                          <p:spTgt spid="17"/>
                                        </p:tgtEl>
                                      </p:cBhvr>
                                      <p:to x="100000" y="80000"/>
                                    </p:animScale>
                                    <p:animScale>
                                      <p:cBhvr>
                                        <p:cTn id="91" dur="166" decel="50000">
                                          <p:stCondLst>
                                            <p:cond delay="1338"/>
                                          </p:stCondLst>
                                        </p:cTn>
                                        <p:tgtEl>
                                          <p:spTgt spid="17"/>
                                        </p:tgtEl>
                                      </p:cBhvr>
                                      <p:to x="100000" y="100000"/>
                                    </p:animScale>
                                    <p:animScale>
                                      <p:cBhvr>
                                        <p:cTn id="92" dur="26">
                                          <p:stCondLst>
                                            <p:cond delay="1642"/>
                                          </p:stCondLst>
                                        </p:cTn>
                                        <p:tgtEl>
                                          <p:spTgt spid="17"/>
                                        </p:tgtEl>
                                      </p:cBhvr>
                                      <p:to x="100000" y="90000"/>
                                    </p:animScale>
                                    <p:animScale>
                                      <p:cBhvr>
                                        <p:cTn id="93" dur="166" decel="50000">
                                          <p:stCondLst>
                                            <p:cond delay="1668"/>
                                          </p:stCondLst>
                                        </p:cTn>
                                        <p:tgtEl>
                                          <p:spTgt spid="17"/>
                                        </p:tgtEl>
                                      </p:cBhvr>
                                      <p:to x="100000" y="100000"/>
                                    </p:animScale>
                                    <p:animScale>
                                      <p:cBhvr>
                                        <p:cTn id="94" dur="26">
                                          <p:stCondLst>
                                            <p:cond delay="1808"/>
                                          </p:stCondLst>
                                        </p:cTn>
                                        <p:tgtEl>
                                          <p:spTgt spid="17"/>
                                        </p:tgtEl>
                                      </p:cBhvr>
                                      <p:to x="100000" y="95000"/>
                                    </p:animScale>
                                    <p:animScale>
                                      <p:cBhvr>
                                        <p:cTn id="95" dur="166" decel="50000">
                                          <p:stCondLst>
                                            <p:cond delay="1834"/>
                                          </p:stCondLst>
                                        </p:cTn>
                                        <p:tgtEl>
                                          <p:spTgt spid="17"/>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ppt_x</p:attrName>
                                        </p:attrNameLst>
                                      </p:cBhvr>
                                      <p:tavLst>
                                        <p:tav tm="0">
                                          <p:val>
                                            <p:strVal val="#ppt_x"/>
                                          </p:val>
                                        </p:tav>
                                        <p:tav tm="100000">
                                          <p:val>
                                            <p:strVal val="#ppt_x"/>
                                          </p:val>
                                        </p:tav>
                                      </p:tavLst>
                                    </p:anim>
                                    <p:anim calcmode="lin" valueType="num">
                                      <p:cBhvr>
                                        <p:cTn id="102" dur="1000" fill="hold"/>
                                        <p:tgtEl>
                                          <p:spTgt spid="2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1000"/>
                                        <p:tgtEl>
                                          <p:spTgt spid="18"/>
                                        </p:tgtEl>
                                      </p:cBhvr>
                                    </p:animEffect>
                                    <p:anim calcmode="lin" valueType="num">
                                      <p:cBhvr>
                                        <p:cTn id="106" dur="1000" fill="hold"/>
                                        <p:tgtEl>
                                          <p:spTgt spid="18"/>
                                        </p:tgtEl>
                                        <p:attrNameLst>
                                          <p:attrName>ppt_x</p:attrName>
                                        </p:attrNameLst>
                                      </p:cBhvr>
                                      <p:tavLst>
                                        <p:tav tm="0">
                                          <p:val>
                                            <p:strVal val="#ppt_x"/>
                                          </p:val>
                                        </p:tav>
                                        <p:tav tm="100000">
                                          <p:val>
                                            <p:strVal val="#ppt_x"/>
                                          </p:val>
                                        </p:tav>
                                      </p:tavLst>
                                    </p:anim>
                                    <p:anim calcmode="lin" valueType="num">
                                      <p:cBhvr>
                                        <p:cTn id="107" dur="1000" fill="hold"/>
                                        <p:tgtEl>
                                          <p:spTgt spid="1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1000"/>
                                        <p:tgtEl>
                                          <p:spTgt spid="20"/>
                                        </p:tgtEl>
                                      </p:cBhvr>
                                    </p:animEffect>
                                    <p:anim calcmode="lin" valueType="num">
                                      <p:cBhvr>
                                        <p:cTn id="111" dur="1000" fill="hold"/>
                                        <p:tgtEl>
                                          <p:spTgt spid="20"/>
                                        </p:tgtEl>
                                        <p:attrNameLst>
                                          <p:attrName>ppt_x</p:attrName>
                                        </p:attrNameLst>
                                      </p:cBhvr>
                                      <p:tavLst>
                                        <p:tav tm="0">
                                          <p:val>
                                            <p:strVal val="#ppt_x"/>
                                          </p:val>
                                        </p:tav>
                                        <p:tav tm="100000">
                                          <p:val>
                                            <p:strVal val="#ppt_x"/>
                                          </p:val>
                                        </p:tav>
                                      </p:tavLst>
                                    </p:anim>
                                    <p:anim calcmode="lin" valueType="num">
                                      <p:cBhvr>
                                        <p:cTn id="112" dur="1000" fill="hold"/>
                                        <p:tgtEl>
                                          <p:spTgt spid="2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1000"/>
                                        <p:tgtEl>
                                          <p:spTgt spid="22"/>
                                        </p:tgtEl>
                                      </p:cBhvr>
                                    </p:animEffect>
                                    <p:anim calcmode="lin" valueType="num">
                                      <p:cBhvr>
                                        <p:cTn id="116" dur="1000" fill="hold"/>
                                        <p:tgtEl>
                                          <p:spTgt spid="22"/>
                                        </p:tgtEl>
                                        <p:attrNameLst>
                                          <p:attrName>ppt_x</p:attrName>
                                        </p:attrNameLst>
                                      </p:cBhvr>
                                      <p:tavLst>
                                        <p:tav tm="0">
                                          <p:val>
                                            <p:strVal val="#ppt_x"/>
                                          </p:val>
                                        </p:tav>
                                        <p:tav tm="100000">
                                          <p:val>
                                            <p:strVal val="#ppt_x"/>
                                          </p:val>
                                        </p:tav>
                                      </p:tavLst>
                                    </p:anim>
                                    <p:anim calcmode="lin" valueType="num">
                                      <p:cBhvr>
                                        <p:cTn id="1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P spid="18"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ÁNH SÁNG CỦA YÊU THƯƠNG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pic>
        <p:nvPicPr>
          <p:cNvPr id="12" name="Picture 11">
            <a:extLst>
              <a:ext uri="{FF2B5EF4-FFF2-40B4-BE49-F238E27FC236}">
                <a16:creationId xmlns:a16="http://schemas.microsoft.com/office/drawing/2014/main" id="{94BFE0DE-7489-4A5B-8C01-6F4CE8FF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334" y="940496"/>
            <a:ext cx="5029199" cy="2328440"/>
          </a:xfrm>
          <a:prstGeom prst="roundRect">
            <a:avLst>
              <a:gd name="adj" fmla="val 13644"/>
            </a:avLst>
          </a:prstGeom>
          <a:effectLst>
            <a:softEdge rad="127000"/>
          </a:effectLst>
        </p:spPr>
      </p:pic>
      <p:grpSp>
        <p:nvGrpSpPr>
          <p:cNvPr id="3" name="Group 2">
            <a:extLst>
              <a:ext uri="{FF2B5EF4-FFF2-40B4-BE49-F238E27FC236}">
                <a16:creationId xmlns:a16="http://schemas.microsoft.com/office/drawing/2014/main" id="{379E982E-4996-4760-9E57-AE6C557D52E8}"/>
              </a:ext>
            </a:extLst>
          </p:cNvPr>
          <p:cNvGrpSpPr/>
          <p:nvPr/>
        </p:nvGrpSpPr>
        <p:grpSpPr>
          <a:xfrm>
            <a:off x="257016" y="1237762"/>
            <a:ext cx="11553984" cy="3324058"/>
            <a:chOff x="257016" y="1237762"/>
            <a:chExt cx="11553984" cy="3324058"/>
          </a:xfrm>
        </p:grpSpPr>
        <p:sp>
          <p:nvSpPr>
            <p:cNvPr id="6" name="TextBox 5">
              <a:extLst>
                <a:ext uri="{FF2B5EF4-FFF2-40B4-BE49-F238E27FC236}">
                  <a16:creationId xmlns:a16="http://schemas.microsoft.com/office/drawing/2014/main" id="{321458A5-8845-49B9-90CD-BB8D67BCE4B7}"/>
                </a:ext>
              </a:extLst>
            </p:cNvPr>
            <p:cNvSpPr txBox="1"/>
            <p:nvPr/>
          </p:nvSpPr>
          <p:spPr>
            <a:xfrm>
              <a:off x="257016" y="1237762"/>
              <a:ext cx="6524784" cy="2062103"/>
            </a:xfrm>
            <a:prstGeom prst="rect">
              <a:avLst/>
            </a:prstGeom>
            <a:noFill/>
          </p:spPr>
          <p:txBody>
            <a:bodyPr wrap="square" rtlCol="0">
              <a:spAutoFit/>
            </a:bodyPr>
            <a:lstStyle/>
            <a:p>
              <a:pPr indent="457200" algn="just"/>
              <a:r>
                <a:rPr lang="en-US" sz="3200"/>
                <a:t>Hôm ấy, bố vắng nhà, mẹ bị đau bụng dữ dội. Ê – đi – xơn liền chạy đi mời bác sĩ.</a:t>
              </a:r>
            </a:p>
            <a:p>
              <a:pPr indent="457200" algn="just"/>
              <a:endParaRPr lang="en-US" sz="3200"/>
            </a:p>
          </p:txBody>
        </p:sp>
        <p:sp>
          <p:nvSpPr>
            <p:cNvPr id="13" name="TextBox 12">
              <a:extLst>
                <a:ext uri="{FF2B5EF4-FFF2-40B4-BE49-F238E27FC236}">
                  <a16:creationId xmlns:a16="http://schemas.microsoft.com/office/drawing/2014/main" id="{15AF5F17-5164-4D58-B159-CC55937A20B3}"/>
                </a:ext>
              </a:extLst>
            </p:cNvPr>
            <p:cNvSpPr txBox="1"/>
            <p:nvPr/>
          </p:nvSpPr>
          <p:spPr>
            <a:xfrm>
              <a:off x="257016" y="4038600"/>
              <a:ext cx="11553984" cy="523220"/>
            </a:xfrm>
            <a:prstGeom prst="rect">
              <a:avLst/>
            </a:prstGeom>
            <a:noFill/>
          </p:spPr>
          <p:txBody>
            <a:bodyPr wrap="square" rtlCol="0">
              <a:spAutoFit/>
            </a:bodyPr>
            <a:lstStyle/>
            <a:p>
              <a:pPr algn="just"/>
              <a:endParaRPr lang="en-US" sz="2800" dirty="0"/>
            </a:p>
          </p:txBody>
        </p:sp>
      </p:grpSp>
      <p:pic>
        <p:nvPicPr>
          <p:cNvPr id="8" name="Picture 7">
            <a:extLst>
              <a:ext uri="{FF2B5EF4-FFF2-40B4-BE49-F238E27FC236}">
                <a16:creationId xmlns:a16="http://schemas.microsoft.com/office/drawing/2014/main" id="{CB14C3B4-5B33-415F-9A46-0EDE7B92760C}"/>
              </a:ext>
            </a:extLst>
          </p:cNvPr>
          <p:cNvPicPr>
            <a:picLocks noChangeAspect="1"/>
          </p:cNvPicPr>
          <p:nvPr/>
        </p:nvPicPr>
        <p:blipFill rotWithShape="1">
          <a:blip r:embed="rId4"/>
          <a:srcRect l="28414" t="17105" r="9091" b="33057"/>
          <a:stretch/>
        </p:blipFill>
        <p:spPr>
          <a:xfrm>
            <a:off x="276576" y="1219200"/>
            <a:ext cx="538392" cy="512546"/>
          </a:xfrm>
          <a:prstGeom prst="rect">
            <a:avLst/>
          </a:prstGeom>
        </p:spPr>
      </p:pic>
      <p:grpSp>
        <p:nvGrpSpPr>
          <p:cNvPr id="15" name="8">
            <a:extLst>
              <a:ext uri="{FF2B5EF4-FFF2-40B4-BE49-F238E27FC236}">
                <a16:creationId xmlns:a16="http://schemas.microsoft.com/office/drawing/2014/main" id="{02E158AC-DAAD-40E0-9024-13D5A37A9842}"/>
              </a:ext>
            </a:extLst>
          </p:cNvPr>
          <p:cNvGrpSpPr/>
          <p:nvPr/>
        </p:nvGrpSpPr>
        <p:grpSpPr>
          <a:xfrm>
            <a:off x="545772" y="3834190"/>
            <a:ext cx="6759651" cy="2871410"/>
            <a:chOff x="1154046" y="2040663"/>
            <a:chExt cx="6759651" cy="2871410"/>
          </a:xfrm>
        </p:grpSpPr>
        <p:sp>
          <p:nvSpPr>
            <p:cNvPr id="16" name="5">
              <a:extLst>
                <a:ext uri="{FF2B5EF4-FFF2-40B4-BE49-F238E27FC236}">
                  <a16:creationId xmlns:a16="http://schemas.microsoft.com/office/drawing/2014/main" id="{A2A86D12-B494-4545-A181-D016E432B218}"/>
                </a:ext>
              </a:extLst>
            </p:cNvPr>
            <p:cNvSpPr/>
            <p:nvPr/>
          </p:nvSpPr>
          <p:spPr>
            <a:xfrm>
              <a:off x="2208474" y="2419083"/>
              <a:ext cx="5705223" cy="2492990"/>
            </a:xfrm>
            <a:prstGeom prst="rect">
              <a:avLst/>
            </a:prstGeom>
          </p:spPr>
          <p:txBody>
            <a:bodyPr wrap="square">
              <a:spAutoFit/>
            </a:bodyPr>
            <a:lstStyle/>
            <a:p>
              <a:pPr algn="just"/>
              <a:r>
                <a:rPr kumimoji="0" lang="en-US" sz="3600" b="0" i="0" u="none" strike="noStrike" kern="1200" cap="none" spc="0" normalizeH="0" baseline="0" noProof="0">
                  <a:ln>
                    <a:noFill/>
                  </a:ln>
                  <a:solidFill>
                    <a:srgbClr val="316BC9"/>
                  </a:solidFill>
                  <a:effectLst/>
                  <a:uLnTx/>
                  <a:uFillTx/>
                  <a:latin typeface="Arial-Rounded"/>
                  <a:ea typeface="Arial-Rounded"/>
                  <a:cs typeface="+mn-cs"/>
                </a:rPr>
                <a:t>Ê – đi – xơn:</a:t>
              </a:r>
              <a:r>
                <a:rPr lang="vi-VN" sz="3000">
                  <a:solidFill>
                    <a:srgbClr val="316BC9"/>
                  </a:solidFill>
                  <a:latin typeface="+mj-lt"/>
                  <a:cs typeface="Times New Roman" panose="02020603050405020304" pitchFamily="18" charset="0"/>
                </a:rPr>
                <a:t> </a:t>
              </a:r>
              <a:r>
                <a:rPr lang="en-US" sz="3000">
                  <a:solidFill>
                    <a:schemeClr val="tx1">
                      <a:lumMod val="75000"/>
                      <a:lumOff val="25000"/>
                    </a:schemeClr>
                  </a:solidFill>
                  <a:latin typeface="+mj-lt"/>
                </a:rPr>
                <a:t>nhà bác học người Mỹ,  người đã phát minh ra đèn điện, ống nghe điện thoại, máy chiếu phim, máy hát và nhiều vật dụng khác.</a:t>
              </a:r>
            </a:p>
          </p:txBody>
        </p:sp>
        <p:pic>
          <p:nvPicPr>
            <p:cNvPr id="17" name="6">
              <a:extLst>
                <a:ext uri="{FF2B5EF4-FFF2-40B4-BE49-F238E27FC236}">
                  <a16:creationId xmlns:a16="http://schemas.microsoft.com/office/drawing/2014/main" id="{D3F4DCBF-0D9F-49C6-BA6F-E388841F9F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sp>
          <p:nvSpPr>
            <p:cNvPr id="18" name="7">
              <a:extLst>
                <a:ext uri="{FF2B5EF4-FFF2-40B4-BE49-F238E27FC236}">
                  <a16:creationId xmlns:a16="http://schemas.microsoft.com/office/drawing/2014/main" id="{E6DE8F31-BD1F-4276-BBB7-E4653B726C86}"/>
                </a:ext>
              </a:extLst>
            </p:cNvPr>
            <p:cNvSpPr txBox="1"/>
            <p:nvPr/>
          </p:nvSpPr>
          <p:spPr>
            <a:xfrm>
              <a:off x="1572256" y="2578216"/>
              <a:ext cx="328936" cy="584775"/>
            </a:xfrm>
            <a:prstGeom prst="rect">
              <a:avLst/>
            </a:prstGeom>
            <a:noFill/>
          </p:spPr>
          <p:txBody>
            <a:bodyPr wrap="none" rtlCol="0">
              <a:spAutoFit/>
            </a:bodyPr>
            <a:lstStyle/>
            <a:p>
              <a:r>
                <a:rPr lang="en-US" altLang="zh-CN" sz="3200" dirty="0"/>
                <a:t>1</a:t>
              </a:r>
              <a:endParaRPr lang="zh-CN" altLang="en-US" sz="3200" dirty="0"/>
            </a:p>
          </p:txBody>
        </p:sp>
      </p:grpSp>
      <p:grpSp>
        <p:nvGrpSpPr>
          <p:cNvPr id="19" name="Group 18">
            <a:extLst>
              <a:ext uri="{FF2B5EF4-FFF2-40B4-BE49-F238E27FC236}">
                <a16:creationId xmlns:a16="http://schemas.microsoft.com/office/drawing/2014/main" id="{8835DF78-638D-420C-9B23-CA6A10D4A23E}"/>
              </a:ext>
            </a:extLst>
          </p:cNvPr>
          <p:cNvGrpSpPr/>
          <p:nvPr/>
        </p:nvGrpSpPr>
        <p:grpSpPr>
          <a:xfrm>
            <a:off x="276576" y="2900549"/>
            <a:ext cx="2510356" cy="1486706"/>
            <a:chOff x="156644" y="245064"/>
            <a:chExt cx="3331584" cy="1973061"/>
          </a:xfrm>
        </p:grpSpPr>
        <p:pic>
          <p:nvPicPr>
            <p:cNvPr id="20" name="31">
              <a:extLst>
                <a:ext uri="{FF2B5EF4-FFF2-40B4-BE49-F238E27FC236}">
                  <a16:creationId xmlns:a16="http://schemas.microsoft.com/office/drawing/2014/main" id="{E2C776AA-1DF9-4508-936C-FA845B1693DA}"/>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156644" y="245064"/>
              <a:ext cx="3331584" cy="1973061"/>
            </a:xfrm>
            <a:prstGeom prst="rect">
              <a:avLst/>
            </a:prstGeom>
          </p:spPr>
        </p:pic>
        <p:pic>
          <p:nvPicPr>
            <p:cNvPr id="21" name="Picture 20">
              <a:extLst>
                <a:ext uri="{FF2B5EF4-FFF2-40B4-BE49-F238E27FC236}">
                  <a16:creationId xmlns:a16="http://schemas.microsoft.com/office/drawing/2014/main" id="{F85A0CF6-6F97-47BE-BAA4-7CE668107DF0}"/>
                </a:ext>
              </a:extLst>
            </p:cNvPr>
            <p:cNvPicPr>
              <a:picLocks noChangeAspect="1"/>
            </p:cNvPicPr>
            <p:nvPr/>
          </p:nvPicPr>
          <p:blipFill>
            <a:blip r:embed="rId8"/>
            <a:stretch>
              <a:fillRect/>
            </a:stretch>
          </p:blipFill>
          <p:spPr>
            <a:xfrm>
              <a:off x="458613" y="790444"/>
              <a:ext cx="2785353" cy="542935"/>
            </a:xfrm>
            <a:prstGeom prst="rect">
              <a:avLst/>
            </a:prstGeom>
          </p:spPr>
        </p:pic>
      </p:grpSp>
      <p:pic>
        <p:nvPicPr>
          <p:cNvPr id="22" name="Picture 2" descr="Thomas Edison: Nhà phát minh vĩ đại hay chỉ là một kẻ lừa đảo?">
            <a:extLst>
              <a:ext uri="{FF2B5EF4-FFF2-40B4-BE49-F238E27FC236}">
                <a16:creationId xmlns:a16="http://schemas.microsoft.com/office/drawing/2014/main" id="{64051A06-1EC0-467F-8341-782A235265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7621" y="3442705"/>
            <a:ext cx="4359519" cy="3238500"/>
          </a:xfrm>
          <a:prstGeom prst="roundRect">
            <a:avLst>
              <a:gd name="adj" fmla="val 14100"/>
            </a:avLst>
          </a:prstGeom>
          <a:noFill/>
          <a:effectLst>
            <a:softEdge rad="63500"/>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6942A67-8D37-4A19-AC89-A3C14316210A}"/>
              </a:ext>
            </a:extLst>
          </p:cNvPr>
          <p:cNvCxnSpPr/>
          <p:nvPr/>
        </p:nvCxnSpPr>
        <p:spPr>
          <a:xfrm>
            <a:off x="2602880" y="2286000"/>
            <a:ext cx="196912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3397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17" presetClass="entr" presetSubtype="1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83C909-7A23-4947-9DE3-060F8B16E600}"/>
              </a:ext>
            </a:extLst>
          </p:cNvPr>
          <p:cNvSpPr txBox="1"/>
          <p:nvPr/>
        </p:nvSpPr>
        <p:spPr>
          <a:xfrm>
            <a:off x="304800" y="990600"/>
            <a:ext cx="6705600" cy="4031873"/>
          </a:xfrm>
          <a:prstGeom prst="rect">
            <a:avLst/>
          </a:prstGeom>
          <a:noFill/>
        </p:spPr>
        <p:txBody>
          <a:bodyPr wrap="square">
            <a:spAutoFit/>
          </a:bodyPr>
          <a:lstStyle/>
          <a:p>
            <a:pPr indent="457200" algn="just"/>
            <a:r>
              <a:rPr lang="en-US" sz="3200"/>
              <a:t>Bác sĩ đến khám bệnh và cho biết mẹ của Ê – đi – xơn đau ruột thừa phải mổ gấp. Nhưng trời cứ tối dần, với ánh đèn dầu tù mù, chẳng thể làm gì được. Ê – đi – xơn lo lắng. Thấy mẹ đau đớn, cậu mếu máo: “Xin bác sĩ cứu mẹ cháu!”. Bác sĩ ái ngại nói: “Đủ ánh sáng, bác mới mổ được cháu ạ!”.</a:t>
            </a:r>
          </a:p>
        </p:txBody>
      </p:sp>
      <p:pic>
        <p:nvPicPr>
          <p:cNvPr id="4" name="Picture 3">
            <a:extLst>
              <a:ext uri="{FF2B5EF4-FFF2-40B4-BE49-F238E27FC236}">
                <a16:creationId xmlns:a16="http://schemas.microsoft.com/office/drawing/2014/main" id="{BF55B841-FBDF-482B-83A3-F43D4AC71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137138"/>
            <a:ext cx="4800599" cy="3587262"/>
          </a:xfrm>
          <a:prstGeom prst="roundRect">
            <a:avLst>
              <a:gd name="adj" fmla="val 13644"/>
            </a:avLst>
          </a:prstGeom>
          <a:effectLst>
            <a:softEdge rad="127000"/>
          </a:effectLst>
        </p:spPr>
      </p:pic>
      <p:grpSp>
        <p:nvGrpSpPr>
          <p:cNvPr id="5" name="8">
            <a:extLst>
              <a:ext uri="{FF2B5EF4-FFF2-40B4-BE49-F238E27FC236}">
                <a16:creationId xmlns:a16="http://schemas.microsoft.com/office/drawing/2014/main" id="{D55BF936-133A-49CC-89DD-97A7BDE549BA}"/>
              </a:ext>
            </a:extLst>
          </p:cNvPr>
          <p:cNvGrpSpPr/>
          <p:nvPr/>
        </p:nvGrpSpPr>
        <p:grpSpPr>
          <a:xfrm>
            <a:off x="2661342" y="5100682"/>
            <a:ext cx="9184826" cy="1533435"/>
            <a:chOff x="1154046" y="2040663"/>
            <a:chExt cx="9184826" cy="1533435"/>
          </a:xfrm>
        </p:grpSpPr>
        <p:sp>
          <p:nvSpPr>
            <p:cNvPr id="6" name="5">
              <a:extLst>
                <a:ext uri="{FF2B5EF4-FFF2-40B4-BE49-F238E27FC236}">
                  <a16:creationId xmlns:a16="http://schemas.microsoft.com/office/drawing/2014/main" id="{90CFEDEF-ED5E-43CE-B556-148E45A7A6EA}"/>
                </a:ext>
              </a:extLst>
            </p:cNvPr>
            <p:cNvSpPr/>
            <p:nvPr/>
          </p:nvSpPr>
          <p:spPr>
            <a:xfrm>
              <a:off x="2349828" y="2253382"/>
              <a:ext cx="7989044" cy="1107996"/>
            </a:xfrm>
            <a:prstGeom prst="rect">
              <a:avLst/>
            </a:prstGeom>
          </p:spPr>
          <p:txBody>
            <a:bodyPr wrap="square">
              <a:spAutoFit/>
            </a:bodyPr>
            <a:lstStyle/>
            <a:p>
              <a:pPr marL="0" marR="0" lvl="0" indent="0" algn="just"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Ái ngại:</a:t>
              </a:r>
              <a:r>
                <a:rPr kumimoji="0" lang="en-US" sz="3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0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Thương cảm, có phần lo lắng và không đành long trước tình cảnh người khác</a:t>
              </a:r>
              <a:endParaRPr kumimoji="0" lang="en-US" altLang="vi-VN" sz="30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6">
              <a:extLst>
                <a:ext uri="{FF2B5EF4-FFF2-40B4-BE49-F238E27FC236}">
                  <a16:creationId xmlns:a16="http://schemas.microsoft.com/office/drawing/2014/main" id="{F7BC30F1-3629-4433-8E06-56A16AF7A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sp>
          <p:nvSpPr>
            <p:cNvPr id="8" name="7">
              <a:extLst>
                <a:ext uri="{FF2B5EF4-FFF2-40B4-BE49-F238E27FC236}">
                  <a16:creationId xmlns:a16="http://schemas.microsoft.com/office/drawing/2014/main" id="{F9B0B081-2AA4-43F5-ADE8-D1ED6B9D22A5}"/>
                </a:ext>
              </a:extLst>
            </p:cNvPr>
            <p:cNvSpPr txBox="1"/>
            <p:nvPr/>
          </p:nvSpPr>
          <p:spPr>
            <a:xfrm>
              <a:off x="1572256" y="2578216"/>
              <a:ext cx="404278" cy="584775"/>
            </a:xfrm>
            <a:prstGeom prst="rect">
              <a:avLst/>
            </a:prstGeom>
            <a:noFill/>
          </p:spPr>
          <p:txBody>
            <a:bodyPr wrap="none" rtlCol="0">
              <a:spAutoFit/>
            </a:bodyPr>
            <a:lstStyle/>
            <a:p>
              <a:r>
                <a:rPr lang="en-US" altLang="zh-CN" sz="3200" dirty="0"/>
                <a:t>2</a:t>
              </a:r>
              <a:endParaRPr lang="zh-CN" altLang="en-US" sz="3200" dirty="0"/>
            </a:p>
          </p:txBody>
        </p:sp>
      </p:grpSp>
      <p:grpSp>
        <p:nvGrpSpPr>
          <p:cNvPr id="9" name="Group 8">
            <a:extLst>
              <a:ext uri="{FF2B5EF4-FFF2-40B4-BE49-F238E27FC236}">
                <a16:creationId xmlns:a16="http://schemas.microsoft.com/office/drawing/2014/main" id="{43F97DD9-995B-4DFD-BC7D-CBB37E59DE56}"/>
              </a:ext>
            </a:extLst>
          </p:cNvPr>
          <p:cNvGrpSpPr/>
          <p:nvPr/>
        </p:nvGrpSpPr>
        <p:grpSpPr>
          <a:xfrm>
            <a:off x="150986" y="4934691"/>
            <a:ext cx="2510356" cy="1486706"/>
            <a:chOff x="156644" y="245064"/>
            <a:chExt cx="3331584" cy="1973061"/>
          </a:xfrm>
        </p:grpSpPr>
        <p:pic>
          <p:nvPicPr>
            <p:cNvPr id="10" name="31">
              <a:extLst>
                <a:ext uri="{FF2B5EF4-FFF2-40B4-BE49-F238E27FC236}">
                  <a16:creationId xmlns:a16="http://schemas.microsoft.com/office/drawing/2014/main" id="{4AA8D0CA-F2A9-4D9A-82A5-F6B3CC2E779E}"/>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156644" y="245064"/>
              <a:ext cx="3331584" cy="1973061"/>
            </a:xfrm>
            <a:prstGeom prst="rect">
              <a:avLst/>
            </a:prstGeom>
          </p:spPr>
        </p:pic>
        <p:pic>
          <p:nvPicPr>
            <p:cNvPr id="11" name="Picture 10">
              <a:extLst>
                <a:ext uri="{FF2B5EF4-FFF2-40B4-BE49-F238E27FC236}">
                  <a16:creationId xmlns:a16="http://schemas.microsoft.com/office/drawing/2014/main" id="{7232E645-095E-4938-B18F-BE13E3694490}"/>
                </a:ext>
              </a:extLst>
            </p:cNvPr>
            <p:cNvPicPr>
              <a:picLocks noChangeAspect="1"/>
            </p:cNvPicPr>
            <p:nvPr/>
          </p:nvPicPr>
          <p:blipFill>
            <a:blip r:embed="rId6"/>
            <a:stretch>
              <a:fillRect/>
            </a:stretch>
          </p:blipFill>
          <p:spPr>
            <a:xfrm>
              <a:off x="458613" y="790444"/>
              <a:ext cx="2785353" cy="542935"/>
            </a:xfrm>
            <a:prstGeom prst="rect">
              <a:avLst/>
            </a:prstGeom>
          </p:spPr>
        </p:pic>
      </p:grpSp>
      <p:pic>
        <p:nvPicPr>
          <p:cNvPr id="12" name="Picture 11">
            <a:extLst>
              <a:ext uri="{FF2B5EF4-FFF2-40B4-BE49-F238E27FC236}">
                <a16:creationId xmlns:a16="http://schemas.microsoft.com/office/drawing/2014/main" id="{4FAD6ABC-DD5A-448E-894F-8F70207A7098}"/>
              </a:ext>
            </a:extLst>
          </p:cNvPr>
          <p:cNvPicPr>
            <a:picLocks noChangeAspect="1"/>
          </p:cNvPicPr>
          <p:nvPr/>
        </p:nvPicPr>
        <p:blipFill>
          <a:blip r:embed="rId7"/>
          <a:stretch>
            <a:fillRect/>
          </a:stretch>
        </p:blipFill>
        <p:spPr>
          <a:xfrm>
            <a:off x="165970" y="179624"/>
            <a:ext cx="1382364" cy="760872"/>
          </a:xfrm>
          <a:prstGeom prst="rect">
            <a:avLst/>
          </a:prstGeom>
        </p:spPr>
      </p:pic>
      <p:pic>
        <p:nvPicPr>
          <p:cNvPr id="13" name="Picture 12">
            <a:extLst>
              <a:ext uri="{FF2B5EF4-FFF2-40B4-BE49-F238E27FC236}">
                <a16:creationId xmlns:a16="http://schemas.microsoft.com/office/drawing/2014/main" id="{F669E306-B458-45E3-9888-A06DF52BA43F}"/>
              </a:ext>
            </a:extLst>
          </p:cNvPr>
          <p:cNvPicPr>
            <a:picLocks noChangeAspect="1"/>
          </p:cNvPicPr>
          <p:nvPr/>
        </p:nvPicPr>
        <p:blipFill rotWithShape="1">
          <a:blip r:embed="rId8"/>
          <a:srcRect l="23584" t="12406" r="18949" b="29309"/>
          <a:stretch/>
        </p:blipFill>
        <p:spPr>
          <a:xfrm>
            <a:off x="299808" y="994510"/>
            <a:ext cx="538392" cy="605690"/>
          </a:xfrm>
          <a:prstGeom prst="rect">
            <a:avLst/>
          </a:prstGeom>
        </p:spPr>
      </p:pic>
      <p:cxnSp>
        <p:nvCxnSpPr>
          <p:cNvPr id="15" name="Straight Connector 14">
            <a:extLst>
              <a:ext uri="{FF2B5EF4-FFF2-40B4-BE49-F238E27FC236}">
                <a16:creationId xmlns:a16="http://schemas.microsoft.com/office/drawing/2014/main" id="{BF58B41A-B7F9-40C1-A559-89334937ABB0}"/>
              </a:ext>
            </a:extLst>
          </p:cNvPr>
          <p:cNvCxnSpPr>
            <a:cxnSpLocks/>
          </p:cNvCxnSpPr>
          <p:nvPr/>
        </p:nvCxnSpPr>
        <p:spPr>
          <a:xfrm>
            <a:off x="4267200" y="4419600"/>
            <a:ext cx="121920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Rectangle: Rounded Corners 16">
            <a:extLst>
              <a:ext uri="{FF2B5EF4-FFF2-40B4-BE49-F238E27FC236}">
                <a16:creationId xmlns:a16="http://schemas.microsoft.com/office/drawing/2014/main" id="{BC2968E1-3AC4-42FF-B564-F0366D5C3AA3}"/>
              </a:ext>
            </a:extLst>
          </p:cNvPr>
          <p:cNvSpPr/>
          <p:nvPr/>
        </p:nvSpPr>
        <p:spPr>
          <a:xfrm>
            <a:off x="4876800" y="3508382"/>
            <a:ext cx="2133600" cy="469825"/>
          </a:xfrm>
          <a:prstGeom prst="roundRect">
            <a:avLst/>
          </a:prstGeom>
          <a:solidFill>
            <a:schemeClr val="accent5">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1505DCA-C43E-4A75-9DC8-FE6330373DBE}"/>
              </a:ext>
            </a:extLst>
          </p:cNvPr>
          <p:cNvSpPr/>
          <p:nvPr/>
        </p:nvSpPr>
        <p:spPr>
          <a:xfrm>
            <a:off x="299808" y="4028681"/>
            <a:ext cx="2779744" cy="469825"/>
          </a:xfrm>
          <a:prstGeom prst="roundRect">
            <a:avLst/>
          </a:prstGeom>
          <a:solidFill>
            <a:schemeClr val="accent5">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C061277-29F7-448B-BDCD-13C20965F6DA}"/>
              </a:ext>
            </a:extLst>
          </p:cNvPr>
          <p:cNvSpPr/>
          <p:nvPr/>
        </p:nvSpPr>
        <p:spPr>
          <a:xfrm>
            <a:off x="299808" y="4492617"/>
            <a:ext cx="6558192" cy="469825"/>
          </a:xfrm>
          <a:prstGeom prst="roundRect">
            <a:avLst/>
          </a:prstGeom>
          <a:solidFill>
            <a:schemeClr val="accent5">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017641D-E332-48F1-A8D9-29082B82B25C}"/>
              </a:ext>
            </a:extLst>
          </p:cNvPr>
          <p:cNvSpPr/>
          <p:nvPr/>
        </p:nvSpPr>
        <p:spPr>
          <a:xfrm>
            <a:off x="6149685" y="3962400"/>
            <a:ext cx="865707" cy="469825"/>
          </a:xfrm>
          <a:prstGeom prst="roundRect">
            <a:avLst/>
          </a:prstGeom>
          <a:solidFill>
            <a:schemeClr val="accent5">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695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1079</TotalTime>
  <Words>1544</Words>
  <Application>Microsoft Office PowerPoint</Application>
  <PresentationFormat>Widescreen</PresentationFormat>
  <Paragraphs>64</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#9Slide03 IcielNovecento sans E</vt:lpstr>
      <vt:lpstr>Arial</vt:lpstr>
      <vt:lpstr>Arial-Rounded</vt:lpstr>
      <vt:lpstr>Calibri</vt:lpstr>
      <vt:lpstr>HP-167</vt:lpstr>
      <vt:lpstr>HP-168</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584</cp:revision>
  <dcterms:created xsi:type="dcterms:W3CDTF">2021-10-03T06:52:05Z</dcterms:created>
  <dcterms:modified xsi:type="dcterms:W3CDTF">2021-12-27T08:05:13Z</dcterms:modified>
  <cp:category>9Slide.vn</cp:category>
</cp:coreProperties>
</file>