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59" r:id="rId2"/>
    <p:sldId id="303" r:id="rId3"/>
    <p:sldId id="263" r:id="rId4"/>
    <p:sldId id="304" r:id="rId5"/>
    <p:sldId id="269" r:id="rId6"/>
    <p:sldId id="265" r:id="rId7"/>
    <p:sldId id="275" r:id="rId8"/>
    <p:sldId id="270" r:id="rId9"/>
    <p:sldId id="276" r:id="rId10"/>
    <p:sldId id="277" r:id="rId11"/>
    <p:sldId id="278" r:id="rId12"/>
    <p:sldId id="271" r:id="rId13"/>
    <p:sldId id="300" r:id="rId14"/>
    <p:sldId id="273" r:id="rId15"/>
    <p:sldId id="280" r:id="rId16"/>
    <p:sldId id="281" r:id="rId17"/>
    <p:sldId id="283" r:id="rId18"/>
    <p:sldId id="274" r:id="rId19"/>
    <p:sldId id="285" r:id="rId20"/>
    <p:sldId id="288" r:id="rId21"/>
    <p:sldId id="289" r:id="rId22"/>
    <p:sldId id="295" r:id="rId23"/>
    <p:sldId id="294" r:id="rId24"/>
    <p:sldId id="293" r:id="rId25"/>
    <p:sldId id="301" r:id="rId26"/>
    <p:sldId id="298" r:id="rId27"/>
  </p:sldIdLst>
  <p:sldSz cx="12192000" cy="6858000"/>
  <p:notesSz cx="6858000" cy="9144000"/>
  <p:embeddedFontLst>
    <p:embeddedFont>
      <p:font typeface=".VnTime" panose="020B7200000000000000" pitchFamily="3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BDC9"/>
    <a:srgbClr val="FE2F4D"/>
    <a:srgbClr val="1E2979"/>
    <a:srgbClr val="49BCF5"/>
    <a:srgbClr val="48DEB0"/>
    <a:srgbClr val="FEE620"/>
    <a:srgbClr val="89DDF7"/>
    <a:srgbClr val="47DFB0"/>
    <a:srgbClr val="FFE723"/>
    <a:srgbClr val="78F5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>
      <p:cViewPr varScale="1">
        <p:scale>
          <a:sx n="63" d="100"/>
          <a:sy n="63" d="100"/>
        </p:scale>
        <p:origin x="6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A322A4-D07E-4DE3-80AB-1BB08BBA0C3E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F26C0A-3F90-4ED2-82A2-6324B8431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514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A45B2-5C55-4935-9ED4-24F08C659F1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2256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439F7-ED50-48FA-BBC9-C912488C1C3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34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439F7-ED50-48FA-BBC9-C912488C1C3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82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A058-405A-4FD3-9AC8-B664441B476E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9F43B-9AA1-4DE1-BD84-54C62F9EE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614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A058-405A-4FD3-9AC8-B664441B476E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9F43B-9AA1-4DE1-BD84-54C62F9EE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44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A058-405A-4FD3-9AC8-B664441B476E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9F43B-9AA1-4DE1-BD84-54C62F9EE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1811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56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warp dir="in"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A058-405A-4FD3-9AC8-B664441B476E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9F43B-9AA1-4DE1-BD84-54C62F9EE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22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A058-405A-4FD3-9AC8-B664441B476E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9F43B-9AA1-4DE1-BD84-54C62F9EE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74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A058-405A-4FD3-9AC8-B664441B476E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9F43B-9AA1-4DE1-BD84-54C62F9EE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15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A058-405A-4FD3-9AC8-B664441B476E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9F43B-9AA1-4DE1-BD84-54C62F9EE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754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A058-405A-4FD3-9AC8-B664441B476E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9F43B-9AA1-4DE1-BD84-54C62F9EE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590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A058-405A-4FD3-9AC8-B664441B476E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9F43B-9AA1-4DE1-BD84-54C62F9EE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202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A058-405A-4FD3-9AC8-B664441B476E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9F43B-9AA1-4DE1-BD84-54C62F9EE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A058-405A-4FD3-9AC8-B664441B476E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9F43B-9AA1-4DE1-BD84-54C62F9EE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82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6A058-405A-4FD3-9AC8-B664441B476E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9F43B-9AA1-4DE1-BD84-54C62F9EE31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B384F2-D82D-4B34-836A-C4DF0F5676C0}"/>
              </a:ext>
            </a:extLst>
          </p:cNvPr>
          <p:cNvSpPr txBox="1"/>
          <p:nvPr userDrawn="1"/>
        </p:nvSpPr>
        <p:spPr>
          <a:xfrm>
            <a:off x="0" y="0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20000"/>
                    <a:lumOff val="80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C31FEE-373C-469C-ABF1-3AC8D8CF2CBE}"/>
              </a:ext>
            </a:extLst>
          </p:cNvPr>
          <p:cNvSpPr txBox="1"/>
          <p:nvPr userDrawn="1"/>
        </p:nvSpPr>
        <p:spPr>
          <a:xfrm>
            <a:off x="11234687" y="6370493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20000"/>
                    <a:lumOff val="80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5624ACE7-DCA1-47C2-A82D-09EAE02F7F3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7087" y="6433412"/>
            <a:ext cx="957313" cy="70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9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7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4.wdp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10.jpg"/><Relationship Id="rId9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4.wdp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10.jpg"/><Relationship Id="rId9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032" y="1409992"/>
            <a:ext cx="4541914" cy="31519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245" y="3211262"/>
            <a:ext cx="6035563" cy="556003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3721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5800" y="0"/>
            <a:ext cx="4573721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59"/>
          <a:stretch/>
        </p:blipFill>
        <p:spPr>
          <a:xfrm>
            <a:off x="9029701" y="0"/>
            <a:ext cx="3162300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7187">
            <a:off x="1755716" y="3380939"/>
            <a:ext cx="1975640" cy="314446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64" y="23771"/>
            <a:ext cx="12191999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63"/>
          <a:stretch/>
        </p:blipFill>
        <p:spPr>
          <a:xfrm>
            <a:off x="0" y="0"/>
            <a:ext cx="8134350" cy="681045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550" y="-1"/>
            <a:ext cx="2076450" cy="28973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1402325">
            <a:off x="4108989" y="1529510"/>
            <a:ext cx="502775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>
                  <a:solidFill>
                    <a:srgbClr val="FBF6C4"/>
                  </a:solidFill>
                </a:ln>
                <a:solidFill>
                  <a:srgbClr val="9C712B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Karate" panose="02040603050506020204" pitchFamily="18" charset="0"/>
              </a:rPr>
              <a:t>LỊCH SỬ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1E40F8-3D74-CD23-C7F3-8C43EFA8DB56}"/>
              </a:ext>
            </a:extLst>
          </p:cNvPr>
          <p:cNvSpPr/>
          <p:nvPr/>
        </p:nvSpPr>
        <p:spPr>
          <a:xfrm rot="21402325">
            <a:off x="7344900" y="3236772"/>
            <a:ext cx="307347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Karate" panose="02040603050506020204" pitchFamily="18" charset="0"/>
              </a:rPr>
              <a:t>LỚP 4</a:t>
            </a:r>
          </a:p>
        </p:txBody>
      </p:sp>
    </p:spTree>
    <p:extLst>
      <p:ext uri="{BB962C8B-B14F-4D97-AF65-F5344CB8AC3E}">
        <p14:creationId xmlns:p14="http://schemas.microsoft.com/office/powerpoint/2010/main" val="108740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flas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524000" y="533401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800" b="1">
              <a:solidFill>
                <a:srgbClr val="0000FF"/>
              </a:solidFill>
            </a:endParaRPr>
          </a:p>
        </p:txBody>
      </p:sp>
      <p:pic>
        <p:nvPicPr>
          <p:cNvPr id="16391" name="Picture 25" descr="Slid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12" r="14423"/>
          <a:stretch>
            <a:fillRect/>
          </a:stretch>
        </p:blipFill>
        <p:spPr bwMode="auto">
          <a:xfrm>
            <a:off x="198306" y="1359546"/>
            <a:ext cx="5830711" cy="4956104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74" name="Arc 26"/>
          <p:cNvSpPr>
            <a:spLocks/>
          </p:cNvSpPr>
          <p:nvPr/>
        </p:nvSpPr>
        <p:spPr bwMode="auto">
          <a:xfrm rot="6550852">
            <a:off x="4529435" y="3617133"/>
            <a:ext cx="1407794" cy="994646"/>
          </a:xfrm>
          <a:custGeom>
            <a:avLst/>
            <a:gdLst>
              <a:gd name="T0" fmla="*/ 0 w 37683"/>
              <a:gd name="T1" fmla="*/ 2147483647 h 25422"/>
              <a:gd name="T2" fmla="*/ 2147483647 w 37683"/>
              <a:gd name="T3" fmla="*/ 2147483647 h 25422"/>
              <a:gd name="T4" fmla="*/ 2147483647 w 37683"/>
              <a:gd name="T5" fmla="*/ 2147483647 h 25422"/>
              <a:gd name="T6" fmla="*/ 0 60000 65536"/>
              <a:gd name="T7" fmla="*/ 0 60000 65536"/>
              <a:gd name="T8" fmla="*/ 0 60000 65536"/>
              <a:gd name="T9" fmla="*/ 0 w 37683"/>
              <a:gd name="T10" fmla="*/ 0 h 25422"/>
              <a:gd name="T11" fmla="*/ 37683 w 37683"/>
              <a:gd name="T12" fmla="*/ 25422 h 2542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83" h="25422" fill="none" extrusionOk="0">
                <a:moveTo>
                  <a:pt x="-1" y="7181"/>
                </a:moveTo>
                <a:cubicBezTo>
                  <a:pt x="4096" y="2611"/>
                  <a:pt x="9945" y="-1"/>
                  <a:pt x="16083" y="0"/>
                </a:cubicBezTo>
                <a:cubicBezTo>
                  <a:pt x="28012" y="0"/>
                  <a:pt x="37683" y="9670"/>
                  <a:pt x="37683" y="21600"/>
                </a:cubicBezTo>
                <a:cubicBezTo>
                  <a:pt x="37683" y="22881"/>
                  <a:pt x="37568" y="24160"/>
                  <a:pt x="37342" y="25422"/>
                </a:cubicBezTo>
              </a:path>
              <a:path w="37683" h="25422" stroke="0" extrusionOk="0">
                <a:moveTo>
                  <a:pt x="-1" y="7181"/>
                </a:moveTo>
                <a:cubicBezTo>
                  <a:pt x="4096" y="2611"/>
                  <a:pt x="9945" y="-1"/>
                  <a:pt x="16083" y="0"/>
                </a:cubicBezTo>
                <a:cubicBezTo>
                  <a:pt x="28012" y="0"/>
                  <a:pt x="37683" y="9670"/>
                  <a:pt x="37683" y="21600"/>
                </a:cubicBezTo>
                <a:cubicBezTo>
                  <a:pt x="37683" y="22881"/>
                  <a:pt x="37568" y="24160"/>
                  <a:pt x="37342" y="25422"/>
                </a:cubicBezTo>
                <a:lnTo>
                  <a:pt x="16083" y="21600"/>
                </a:lnTo>
                <a:close/>
              </a:path>
            </a:pathLst>
          </a:custGeom>
          <a:noFill/>
          <a:ln w="88900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53275" name="Oval 27"/>
          <p:cNvSpPr>
            <a:spLocks noChangeArrowheads="1"/>
          </p:cNvSpPr>
          <p:nvPr/>
        </p:nvSpPr>
        <p:spPr bwMode="auto">
          <a:xfrm>
            <a:off x="1848575" y="1868005"/>
            <a:ext cx="185786" cy="202675"/>
          </a:xfrm>
          <a:prstGeom prst="ellipse">
            <a:avLst/>
          </a:prstGeom>
          <a:solidFill>
            <a:srgbClr val="990033"/>
          </a:solidFill>
          <a:ln w="9525">
            <a:solidFill>
              <a:srgbClr val="990033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53277" name="Text Box 29"/>
          <p:cNvSpPr txBox="1">
            <a:spLocks noChangeArrowheads="1"/>
          </p:cNvSpPr>
          <p:nvPr/>
        </p:nvSpPr>
        <p:spPr bwMode="auto">
          <a:xfrm>
            <a:off x="941961" y="6334450"/>
            <a:ext cx="4343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Lược</a:t>
            </a:r>
            <a:r>
              <a:rPr lang="en-US" alt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dồ</a:t>
            </a:r>
            <a:r>
              <a:rPr lang="en-US" alt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chống</a:t>
            </a:r>
            <a:r>
              <a:rPr lang="en-US" alt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quân</a:t>
            </a:r>
            <a:r>
              <a:rPr lang="en-US" alt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Nam </a:t>
            </a:r>
            <a:r>
              <a:rPr lang="en-US" alt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Hán</a:t>
            </a:r>
            <a:endParaRPr lang="en-US" altLang="en-US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5" name="Round Diagonal Corner Rectangle 14"/>
          <p:cNvSpPr/>
          <p:nvPr/>
        </p:nvSpPr>
        <p:spPr>
          <a:xfrm>
            <a:off x="6287962" y="1783020"/>
            <a:ext cx="5628996" cy="4109156"/>
          </a:xfrm>
          <a:prstGeom prst="round2DiagRect">
            <a:avLst/>
          </a:prstGeom>
          <a:solidFill>
            <a:schemeClr val="bg1">
              <a:alpha val="90000"/>
            </a:schemeClr>
          </a:solidFill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Sang đánh nước ta lần này, quân Nam Hán đưa một đội quân rất đông h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vi-VN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v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ạn</a:t>
            </a:r>
            <a:r>
              <a:rPr lang="vi-VN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vi-VN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ái</a:t>
            </a: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oằng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Tháo</a:t>
            </a: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chỉ huy.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6" y="1255304"/>
            <a:ext cx="1956986" cy="1225402"/>
          </a:xfrm>
          <a:prstGeom prst="rect">
            <a:avLst/>
          </a:prstGeom>
        </p:spPr>
      </p:pic>
      <p:sp>
        <p:nvSpPr>
          <p:cNvPr id="17" name="Round Diagonal Corner Rectangle 16"/>
          <p:cNvSpPr/>
          <p:nvPr/>
        </p:nvSpPr>
        <p:spPr>
          <a:xfrm>
            <a:off x="6287962" y="1751452"/>
            <a:ext cx="5628996" cy="4109156"/>
          </a:xfrm>
          <a:prstGeom prst="round2DiagRect">
            <a:avLst/>
          </a:prstGeom>
          <a:solidFill>
            <a:schemeClr val="bg1">
              <a:alpha val="91000"/>
            </a:schemeClr>
          </a:solidFill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600" b="1" dirty="0">
                <a:solidFill>
                  <a:srgbClr val="002060"/>
                </a:solidFill>
                <a:cs typeface="Arial" panose="020B0604020202020204" pitchFamily="34" charset="0"/>
              </a:rPr>
              <a:t>Mũi tiến công chính do Hoằng Tháo chỉ huy đã vượt biển, ngược </a:t>
            </a:r>
            <a:r>
              <a:rPr lang="vi-VN" sz="3600" b="1" dirty="0">
                <a:solidFill>
                  <a:srgbClr val="FF0000"/>
                </a:solidFill>
                <a:cs typeface="Arial" panose="020B0604020202020204" pitchFamily="34" charset="0"/>
              </a:rPr>
              <a:t>sông Bạch Đằng (Quảng Ninh) </a:t>
            </a:r>
            <a:r>
              <a:rPr lang="vi-VN" sz="3600" b="1" dirty="0">
                <a:solidFill>
                  <a:srgbClr val="002060"/>
                </a:solidFill>
                <a:cs typeface="Arial" panose="020B0604020202020204" pitchFamily="34" charset="0"/>
              </a:rPr>
              <a:t>tiến vào nước ta.</a:t>
            </a:r>
          </a:p>
        </p:txBody>
      </p:sp>
    </p:spTree>
    <p:extLst>
      <p:ext uri="{BB962C8B-B14F-4D97-AF65-F5344CB8AC3E}">
        <p14:creationId xmlns:p14="http://schemas.microsoft.com/office/powerpoint/2010/main" val="163743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1500"/>
                                        <p:tgtEl>
                                          <p:spTgt spid="53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3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30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74" grpId="0" animBg="1"/>
      <p:bldP spid="53274" grpId="1" animBg="1"/>
      <p:bldP spid="53275" grpId="0" animBg="1"/>
      <p:bldP spid="53275" grpId="1" animBg="1"/>
      <p:bldP spid="15" grpId="0" animBg="1"/>
      <p:bldP spid="15" grpId="1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560" y="-466916"/>
            <a:ext cx="8906420" cy="874789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2621"/>
            <a:ext cx="5120640" cy="85880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64" y="510926"/>
            <a:ext cx="12187436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71500" indent="-571500" algn="ctr">
              <a:spcBef>
                <a:spcPct val="20000"/>
              </a:spcBef>
              <a:defRPr/>
            </a:pP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giặc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76322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144189" y="1188720"/>
            <a:ext cx="7782522" cy="1143000"/>
          </a:xfrm>
          <a:prstGeom prst="rect">
            <a:avLst/>
          </a:prstGeom>
          <a:solidFill>
            <a:srgbClr val="FEE62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solidFill>
                  <a:srgbClr val="1E2979"/>
                </a:solidFill>
              </a:rPr>
              <a:t>Lợi</a:t>
            </a:r>
            <a:r>
              <a:rPr lang="en-US" altLang="en-US" sz="3200" b="1" dirty="0">
                <a:solidFill>
                  <a:srgbClr val="1E2979"/>
                </a:solidFill>
              </a:rPr>
              <a:t> </a:t>
            </a:r>
            <a:r>
              <a:rPr lang="en-US" altLang="en-US" sz="3200" b="1" dirty="0" err="1">
                <a:solidFill>
                  <a:srgbClr val="1E2979"/>
                </a:solidFill>
              </a:rPr>
              <a:t>dụng</a:t>
            </a:r>
            <a:r>
              <a:rPr lang="en-US" altLang="en-US" sz="3200" b="1" dirty="0">
                <a:solidFill>
                  <a:srgbClr val="1E2979"/>
                </a:solidFill>
              </a:rPr>
              <a:t> </a:t>
            </a:r>
            <a:r>
              <a:rPr lang="en-US" altLang="en-US" sz="3200" b="1" dirty="0" err="1">
                <a:solidFill>
                  <a:srgbClr val="1E2979"/>
                </a:solidFill>
              </a:rPr>
              <a:t>lúc</a:t>
            </a:r>
            <a:r>
              <a:rPr lang="en-US" altLang="en-US" sz="3200" b="1" dirty="0">
                <a:solidFill>
                  <a:srgbClr val="1E2979"/>
                </a:solidFill>
              </a:rPr>
              <a:t> </a:t>
            </a:r>
            <a:r>
              <a:rPr lang="en-US" altLang="en-US" sz="3200" b="1" dirty="0" err="1">
                <a:solidFill>
                  <a:srgbClr val="1E2979"/>
                </a:solidFill>
              </a:rPr>
              <a:t>thuỷ</a:t>
            </a:r>
            <a:r>
              <a:rPr lang="en-US" altLang="en-US" sz="3200" b="1" dirty="0">
                <a:solidFill>
                  <a:srgbClr val="1E2979"/>
                </a:solidFill>
              </a:rPr>
              <a:t> </a:t>
            </a:r>
            <a:r>
              <a:rPr lang="en-US" altLang="en-US" sz="3200" b="1" dirty="0" err="1">
                <a:solidFill>
                  <a:srgbClr val="1E2979"/>
                </a:solidFill>
              </a:rPr>
              <a:t>triều</a:t>
            </a:r>
            <a:r>
              <a:rPr lang="en-US" altLang="en-US" sz="3200" b="1" dirty="0">
                <a:solidFill>
                  <a:srgbClr val="1E2979"/>
                </a:solidFill>
              </a:rPr>
              <a:t> </a:t>
            </a:r>
            <a:r>
              <a:rPr lang="en-US" altLang="en-US" sz="3200" b="1" dirty="0" err="1">
                <a:solidFill>
                  <a:srgbClr val="1E2979"/>
                </a:solidFill>
              </a:rPr>
              <a:t>lên</a:t>
            </a:r>
            <a:r>
              <a:rPr lang="en-US" altLang="en-US" sz="3200" b="1" dirty="0">
                <a:solidFill>
                  <a:srgbClr val="1E2979"/>
                </a:solidFill>
              </a:rPr>
              <a:t>, </a:t>
            </a:r>
            <a:r>
              <a:rPr lang="en-US" altLang="en-US" sz="3200" b="1" dirty="0" err="1">
                <a:solidFill>
                  <a:srgbClr val="1E2979"/>
                </a:solidFill>
              </a:rPr>
              <a:t>xuống</a:t>
            </a:r>
            <a:r>
              <a:rPr lang="en-US" altLang="en-US" sz="3200" b="1" dirty="0">
                <a:solidFill>
                  <a:srgbClr val="1E2979"/>
                </a:solidFill>
              </a:rPr>
              <a:t>.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144189" y="2570375"/>
            <a:ext cx="7782522" cy="1219200"/>
          </a:xfrm>
          <a:prstGeom prst="rect">
            <a:avLst/>
          </a:prstGeom>
          <a:solidFill>
            <a:srgbClr val="48DEB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solidFill>
                  <a:srgbClr val="1E2979"/>
                </a:solidFill>
              </a:rPr>
              <a:t>Cắm</a:t>
            </a:r>
            <a:r>
              <a:rPr lang="en-US" altLang="en-US" sz="3200" b="1" dirty="0">
                <a:solidFill>
                  <a:srgbClr val="1E2979"/>
                </a:solidFill>
              </a:rPr>
              <a:t> </a:t>
            </a:r>
            <a:r>
              <a:rPr lang="en-US" altLang="en-US" sz="3200" b="1" dirty="0" err="1">
                <a:solidFill>
                  <a:srgbClr val="1E2979"/>
                </a:solidFill>
              </a:rPr>
              <a:t>cọc</a:t>
            </a:r>
            <a:r>
              <a:rPr lang="en-US" altLang="en-US" sz="3200" b="1" dirty="0">
                <a:solidFill>
                  <a:srgbClr val="1E2979"/>
                </a:solidFill>
              </a:rPr>
              <a:t> </a:t>
            </a:r>
            <a:r>
              <a:rPr lang="en-US" altLang="en-US" sz="3200" b="1" dirty="0" err="1">
                <a:solidFill>
                  <a:srgbClr val="1E2979"/>
                </a:solidFill>
              </a:rPr>
              <a:t>gỗ</a:t>
            </a:r>
            <a:r>
              <a:rPr lang="en-US" altLang="en-US" sz="3200" b="1" dirty="0">
                <a:solidFill>
                  <a:srgbClr val="1E2979"/>
                </a:solidFill>
              </a:rPr>
              <a:t> </a:t>
            </a:r>
            <a:r>
              <a:rPr lang="en-US" altLang="en-US" sz="3200" b="1" dirty="0" err="1">
                <a:solidFill>
                  <a:srgbClr val="1E2979"/>
                </a:solidFill>
              </a:rPr>
              <a:t>đầu</a:t>
            </a:r>
            <a:r>
              <a:rPr lang="en-US" altLang="en-US" sz="3200" b="1" dirty="0">
                <a:solidFill>
                  <a:srgbClr val="1E2979"/>
                </a:solidFill>
              </a:rPr>
              <a:t> </a:t>
            </a:r>
            <a:r>
              <a:rPr lang="en-US" altLang="en-US" sz="3200" b="1" dirty="0" err="1">
                <a:solidFill>
                  <a:srgbClr val="1E2979"/>
                </a:solidFill>
              </a:rPr>
              <a:t>nhọn</a:t>
            </a:r>
            <a:r>
              <a:rPr lang="en-US" altLang="en-US" sz="3200" b="1" dirty="0">
                <a:solidFill>
                  <a:srgbClr val="1E2979"/>
                </a:solidFill>
              </a:rPr>
              <a:t> </a:t>
            </a:r>
            <a:r>
              <a:rPr lang="en-US" altLang="en-US" sz="3200" b="1" dirty="0" err="1">
                <a:solidFill>
                  <a:srgbClr val="1E2979"/>
                </a:solidFill>
              </a:rPr>
              <a:t>xuống</a:t>
            </a:r>
            <a:r>
              <a:rPr lang="en-US" altLang="en-US" sz="3200" b="1" dirty="0">
                <a:solidFill>
                  <a:srgbClr val="1E2979"/>
                </a:solidFill>
              </a:rPr>
              <a:t> </a:t>
            </a:r>
          </a:p>
          <a:p>
            <a:pPr algn="ctr" eaLnBrk="1" hangingPunct="1"/>
            <a:r>
              <a:rPr lang="en-US" altLang="en-US" sz="3200" b="1" dirty="0" err="1">
                <a:solidFill>
                  <a:srgbClr val="1E2979"/>
                </a:solidFill>
              </a:rPr>
              <a:t>nơi</a:t>
            </a:r>
            <a:r>
              <a:rPr lang="en-US" altLang="en-US" sz="3200" b="1" dirty="0">
                <a:solidFill>
                  <a:srgbClr val="1E2979"/>
                </a:solidFill>
              </a:rPr>
              <a:t> </a:t>
            </a:r>
            <a:r>
              <a:rPr lang="en-US" altLang="en-US" sz="3200" b="1" dirty="0" err="1">
                <a:solidFill>
                  <a:srgbClr val="1E2979"/>
                </a:solidFill>
              </a:rPr>
              <a:t>hiểm</a:t>
            </a:r>
            <a:r>
              <a:rPr lang="en-US" altLang="en-US" sz="3200" b="1" dirty="0">
                <a:solidFill>
                  <a:srgbClr val="1E2979"/>
                </a:solidFill>
              </a:rPr>
              <a:t> </a:t>
            </a:r>
            <a:r>
              <a:rPr lang="en-US" altLang="en-US" sz="3200" b="1" dirty="0" err="1">
                <a:solidFill>
                  <a:srgbClr val="1E2979"/>
                </a:solidFill>
              </a:rPr>
              <a:t>yếu</a:t>
            </a:r>
            <a:r>
              <a:rPr lang="en-US" altLang="en-US" sz="3200" b="1" dirty="0">
                <a:solidFill>
                  <a:srgbClr val="1E2979"/>
                </a:solidFill>
              </a:rPr>
              <a:t> ở</a:t>
            </a:r>
            <a:r>
              <a:rPr lang="en-US" altLang="en-US" sz="4400" b="1" dirty="0">
                <a:solidFill>
                  <a:srgbClr val="1E2979"/>
                </a:solidFill>
              </a:rPr>
              <a:t> </a:t>
            </a:r>
            <a:r>
              <a:rPr lang="en-US" altLang="en-US" sz="3200" b="1" dirty="0" err="1">
                <a:solidFill>
                  <a:srgbClr val="1E2979"/>
                </a:solidFill>
              </a:rPr>
              <a:t>sông</a:t>
            </a:r>
            <a:r>
              <a:rPr lang="en-US" altLang="en-US" sz="3200" b="1" dirty="0">
                <a:solidFill>
                  <a:srgbClr val="1E2979"/>
                </a:solidFill>
              </a:rPr>
              <a:t> </a:t>
            </a:r>
            <a:r>
              <a:rPr lang="en-US" altLang="en-US" sz="3200" b="1" dirty="0" err="1">
                <a:solidFill>
                  <a:srgbClr val="1E2979"/>
                </a:solidFill>
              </a:rPr>
              <a:t>Bạch</a:t>
            </a:r>
            <a:r>
              <a:rPr lang="en-US" altLang="en-US" sz="3200" b="1" dirty="0">
                <a:solidFill>
                  <a:srgbClr val="1E2979"/>
                </a:solidFill>
              </a:rPr>
              <a:t> </a:t>
            </a:r>
            <a:r>
              <a:rPr lang="en-US" altLang="en-US" sz="3200" b="1" dirty="0" err="1">
                <a:solidFill>
                  <a:srgbClr val="1E2979"/>
                </a:solidFill>
              </a:rPr>
              <a:t>Đằng</a:t>
            </a:r>
            <a:r>
              <a:rPr lang="en-US" altLang="en-US" sz="3200" b="1" dirty="0">
                <a:solidFill>
                  <a:srgbClr val="1E2979"/>
                </a:solidFill>
              </a:rPr>
              <a:t>.</a:t>
            </a: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4144189" y="4028230"/>
            <a:ext cx="7782522" cy="1219200"/>
          </a:xfrm>
          <a:prstGeom prst="rect">
            <a:avLst/>
          </a:prstGeom>
          <a:solidFill>
            <a:srgbClr val="49BCF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solidFill>
                  <a:srgbClr val="1E2979"/>
                </a:solidFill>
              </a:rPr>
              <a:t>Quân</a:t>
            </a:r>
            <a:r>
              <a:rPr lang="en-US" altLang="en-US" sz="3200" b="1" dirty="0">
                <a:solidFill>
                  <a:srgbClr val="1E2979"/>
                </a:solidFill>
              </a:rPr>
              <a:t> ta </a:t>
            </a:r>
            <a:r>
              <a:rPr lang="en-US" altLang="en-US" sz="3200" b="1" dirty="0" err="1">
                <a:solidFill>
                  <a:srgbClr val="1E2979"/>
                </a:solidFill>
              </a:rPr>
              <a:t>mai</a:t>
            </a:r>
            <a:r>
              <a:rPr lang="en-US" altLang="en-US" sz="3200" b="1" dirty="0">
                <a:solidFill>
                  <a:srgbClr val="1E2979"/>
                </a:solidFill>
              </a:rPr>
              <a:t> </a:t>
            </a:r>
            <a:r>
              <a:rPr lang="en-US" altLang="en-US" sz="3200" b="1" dirty="0" err="1">
                <a:solidFill>
                  <a:srgbClr val="1E2979"/>
                </a:solidFill>
              </a:rPr>
              <a:t>phục</a:t>
            </a:r>
            <a:r>
              <a:rPr lang="en-US" altLang="en-US" sz="3200" b="1" dirty="0">
                <a:solidFill>
                  <a:srgbClr val="1E2979"/>
                </a:solidFill>
              </a:rPr>
              <a:t> ở </a:t>
            </a:r>
            <a:r>
              <a:rPr lang="en-US" altLang="en-US" sz="3200" b="1" dirty="0" err="1">
                <a:solidFill>
                  <a:srgbClr val="1E2979"/>
                </a:solidFill>
              </a:rPr>
              <a:t>hai</a:t>
            </a:r>
            <a:r>
              <a:rPr lang="en-US" altLang="en-US" sz="3200" b="1" dirty="0">
                <a:solidFill>
                  <a:srgbClr val="1E2979"/>
                </a:solidFill>
              </a:rPr>
              <a:t> </a:t>
            </a:r>
            <a:r>
              <a:rPr lang="en-US" altLang="en-US" sz="3200" b="1" dirty="0" err="1">
                <a:solidFill>
                  <a:srgbClr val="1E2979"/>
                </a:solidFill>
              </a:rPr>
              <a:t>bên</a:t>
            </a:r>
            <a:r>
              <a:rPr lang="en-US" altLang="en-US" sz="2000" b="1" dirty="0">
                <a:solidFill>
                  <a:srgbClr val="1E2979"/>
                </a:solidFill>
              </a:rPr>
              <a:t> </a:t>
            </a:r>
            <a:r>
              <a:rPr lang="en-US" altLang="en-US" sz="3200" b="1" dirty="0" err="1">
                <a:solidFill>
                  <a:srgbClr val="1E2979"/>
                </a:solidFill>
              </a:rPr>
              <a:t>bờ</a:t>
            </a:r>
            <a:r>
              <a:rPr lang="en-US" altLang="en-US" sz="3200" b="1" dirty="0">
                <a:solidFill>
                  <a:srgbClr val="1E2979"/>
                </a:solidFill>
              </a:rPr>
              <a:t> </a:t>
            </a:r>
            <a:r>
              <a:rPr lang="en-US" altLang="en-US" sz="3200" b="1" dirty="0" err="1">
                <a:solidFill>
                  <a:srgbClr val="1E2979"/>
                </a:solidFill>
              </a:rPr>
              <a:t>sông</a:t>
            </a:r>
            <a:r>
              <a:rPr lang="en-US" altLang="en-US" sz="3200" b="1" dirty="0">
                <a:solidFill>
                  <a:srgbClr val="1E2979"/>
                </a:solidFill>
              </a:rPr>
              <a:t>.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929465" y="1760220"/>
            <a:ext cx="1214722" cy="1419755"/>
          </a:xfrm>
          <a:prstGeom prst="straightConnector1">
            <a:avLst/>
          </a:prstGeom>
          <a:ln w="76200">
            <a:solidFill>
              <a:srgbClr val="1E29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929465" y="3179975"/>
            <a:ext cx="1214722" cy="14995"/>
          </a:xfrm>
          <a:prstGeom prst="straightConnector1">
            <a:avLst/>
          </a:prstGeom>
          <a:ln w="76200">
            <a:solidFill>
              <a:srgbClr val="1E29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929465" y="3187473"/>
            <a:ext cx="1214722" cy="1450357"/>
          </a:xfrm>
          <a:prstGeom prst="straightConnector1">
            <a:avLst/>
          </a:prstGeom>
          <a:ln w="76200">
            <a:solidFill>
              <a:srgbClr val="1E29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355600" y="1843476"/>
            <a:ext cx="2675467" cy="2553352"/>
            <a:chOff x="304800" y="1923805"/>
            <a:chExt cx="2573867" cy="2433706"/>
          </a:xfrm>
        </p:grpSpPr>
        <p:sp>
          <p:nvSpPr>
            <p:cNvPr id="2" name="Rectangle 3"/>
            <p:cNvSpPr>
              <a:spLocks noChangeArrowheads="1"/>
            </p:cNvSpPr>
            <p:nvPr/>
          </p:nvSpPr>
          <p:spPr bwMode="auto">
            <a:xfrm>
              <a:off x="304800" y="1923805"/>
              <a:ext cx="2573867" cy="2433706"/>
            </a:xfrm>
            <a:prstGeom prst="rect">
              <a:avLst/>
            </a:prstGeom>
            <a:solidFill>
              <a:srgbClr val="FE2F4D"/>
            </a:solidFill>
            <a:ln w="76200" cmpd="tri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67896" y="2171162"/>
              <a:ext cx="184767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KẾ ĐÁNH GIẶC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000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49" y="1216347"/>
            <a:ext cx="3609624" cy="54848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648" y="4212028"/>
            <a:ext cx="3516884" cy="248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208" y="4212028"/>
            <a:ext cx="3962028" cy="248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950" y="1216347"/>
            <a:ext cx="5806515" cy="2742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0" y="160970"/>
            <a:ext cx="12187436" cy="707886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>
            <a:spAutoFit/>
          </a:bodyPr>
          <a:lstStyle/>
          <a:p>
            <a:pPr marL="571500" indent="-571500" algn="ctr">
              <a:spcBef>
                <a:spcPct val="20000"/>
              </a:spcBef>
              <a:defRPr/>
            </a:pP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bãi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Đằng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678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4" descr="slide0089_image0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087" y="286853"/>
            <a:ext cx="7177433" cy="51039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25"/>
          <p:cNvSpPr txBox="1">
            <a:spLocks noChangeArrowheads="1"/>
          </p:cNvSpPr>
          <p:nvPr/>
        </p:nvSpPr>
        <p:spPr bwMode="auto">
          <a:xfrm>
            <a:off x="0" y="5517444"/>
            <a:ext cx="12192000" cy="120032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1E2979"/>
                </a:solidFill>
              </a:rPr>
              <a:t>Quân</a:t>
            </a:r>
            <a:r>
              <a:rPr lang="en-US" altLang="en-US" sz="3600" b="1" dirty="0">
                <a:solidFill>
                  <a:srgbClr val="1E2979"/>
                </a:solidFill>
              </a:rPr>
              <a:t> Nam </a:t>
            </a:r>
            <a:r>
              <a:rPr lang="en-US" altLang="en-US" sz="3600" b="1" dirty="0" err="1">
                <a:solidFill>
                  <a:srgbClr val="1E2979"/>
                </a:solidFill>
              </a:rPr>
              <a:t>Hán</a:t>
            </a:r>
            <a:r>
              <a:rPr lang="en-US" altLang="en-US" sz="3600" b="1" dirty="0">
                <a:solidFill>
                  <a:srgbClr val="1E2979"/>
                </a:solidFill>
              </a:rPr>
              <a:t> </a:t>
            </a:r>
            <a:r>
              <a:rPr lang="en-US" altLang="en-US" sz="3600" b="1" dirty="0" err="1">
                <a:solidFill>
                  <a:srgbClr val="1E2979"/>
                </a:solidFill>
              </a:rPr>
              <a:t>đến</a:t>
            </a:r>
            <a:r>
              <a:rPr lang="en-US" altLang="en-US" sz="3600" b="1" dirty="0">
                <a:solidFill>
                  <a:srgbClr val="1E2979"/>
                </a:solidFill>
              </a:rPr>
              <a:t> </a:t>
            </a:r>
            <a:r>
              <a:rPr lang="en-US" altLang="en-US" sz="3600" b="1" dirty="0" err="1">
                <a:solidFill>
                  <a:srgbClr val="1E2979"/>
                </a:solidFill>
              </a:rPr>
              <a:t>cửa</a:t>
            </a:r>
            <a:r>
              <a:rPr lang="en-US" altLang="en-US" sz="3600" b="1" dirty="0">
                <a:solidFill>
                  <a:srgbClr val="1E2979"/>
                </a:solidFill>
              </a:rPr>
              <a:t> </a:t>
            </a:r>
            <a:r>
              <a:rPr lang="en-US" altLang="en-US" sz="3600" b="1" dirty="0" err="1">
                <a:solidFill>
                  <a:srgbClr val="1E2979"/>
                </a:solidFill>
              </a:rPr>
              <a:t>sông</a:t>
            </a:r>
            <a:r>
              <a:rPr lang="en-US" altLang="en-US" sz="3600" b="1" dirty="0">
                <a:solidFill>
                  <a:srgbClr val="1E2979"/>
                </a:solidFill>
              </a:rPr>
              <a:t> </a:t>
            </a:r>
            <a:r>
              <a:rPr lang="en-US" altLang="en-US" sz="3600" b="1" dirty="0" err="1">
                <a:solidFill>
                  <a:srgbClr val="1E2979"/>
                </a:solidFill>
              </a:rPr>
              <a:t>vào</a:t>
            </a:r>
            <a:r>
              <a:rPr lang="en-US" altLang="en-US" sz="3600" b="1" dirty="0">
                <a:solidFill>
                  <a:srgbClr val="1E2979"/>
                </a:solidFill>
              </a:rPr>
              <a:t> </a:t>
            </a:r>
            <a:r>
              <a:rPr lang="en-US" altLang="en-US" sz="3600" b="1" dirty="0" err="1">
                <a:solidFill>
                  <a:srgbClr val="1E2979"/>
                </a:solidFill>
              </a:rPr>
              <a:t>lúc</a:t>
            </a:r>
            <a:r>
              <a:rPr lang="en-US" altLang="en-US" sz="3600" b="1" dirty="0">
                <a:solidFill>
                  <a:srgbClr val="1E2979"/>
                </a:solidFill>
              </a:rPr>
              <a:t> </a:t>
            </a:r>
            <a:r>
              <a:rPr lang="en-US" altLang="en-US" sz="3600" b="1" dirty="0" err="1">
                <a:solidFill>
                  <a:srgbClr val="1E2979"/>
                </a:solidFill>
              </a:rPr>
              <a:t>thủy</a:t>
            </a:r>
            <a:r>
              <a:rPr lang="en-US" altLang="en-US" sz="3600" b="1" dirty="0">
                <a:solidFill>
                  <a:srgbClr val="1E2979"/>
                </a:solidFill>
              </a:rPr>
              <a:t> </a:t>
            </a:r>
            <a:r>
              <a:rPr lang="en-US" altLang="en-US" sz="3600" b="1" dirty="0" err="1">
                <a:solidFill>
                  <a:srgbClr val="1E2979"/>
                </a:solidFill>
              </a:rPr>
              <a:t>triều</a:t>
            </a:r>
            <a:r>
              <a:rPr lang="en-US" altLang="en-US" sz="3600" b="1" dirty="0">
                <a:solidFill>
                  <a:srgbClr val="1E2979"/>
                </a:solidFill>
              </a:rPr>
              <a:t> </a:t>
            </a:r>
            <a:r>
              <a:rPr lang="en-US" altLang="en-US" sz="3600" b="1" dirty="0" err="1">
                <a:solidFill>
                  <a:srgbClr val="1E2979"/>
                </a:solidFill>
              </a:rPr>
              <a:t>lên</a:t>
            </a:r>
            <a:r>
              <a:rPr lang="en-US" altLang="en-US" sz="3600" b="1" dirty="0">
                <a:solidFill>
                  <a:srgbClr val="1E2979"/>
                </a:solidFill>
              </a:rPr>
              <a:t>, </a:t>
            </a:r>
            <a:r>
              <a:rPr lang="en-US" altLang="en-US" sz="3600" b="1" dirty="0" err="1">
                <a:solidFill>
                  <a:srgbClr val="1E2979"/>
                </a:solidFill>
              </a:rPr>
              <a:t>nước</a:t>
            </a:r>
            <a:r>
              <a:rPr lang="en-US" altLang="en-US" sz="3600" b="1" dirty="0">
                <a:solidFill>
                  <a:srgbClr val="1E2979"/>
                </a:solidFill>
              </a:rPr>
              <a:t> </a:t>
            </a:r>
            <a:r>
              <a:rPr lang="en-US" altLang="en-US" sz="3600" b="1" dirty="0" err="1">
                <a:solidFill>
                  <a:srgbClr val="1E2979"/>
                </a:solidFill>
              </a:rPr>
              <a:t>che</a:t>
            </a:r>
            <a:r>
              <a:rPr lang="en-US" altLang="en-US" sz="3600" b="1" dirty="0">
                <a:solidFill>
                  <a:srgbClr val="1E2979"/>
                </a:solidFill>
              </a:rPr>
              <a:t> </a:t>
            </a:r>
            <a:r>
              <a:rPr lang="en-US" altLang="en-US" sz="3600" b="1" dirty="0" err="1">
                <a:solidFill>
                  <a:srgbClr val="1E2979"/>
                </a:solidFill>
              </a:rPr>
              <a:t>lấp</a:t>
            </a:r>
            <a:r>
              <a:rPr lang="en-US" altLang="en-US" sz="3600" b="1" dirty="0">
                <a:solidFill>
                  <a:srgbClr val="1E2979"/>
                </a:solidFill>
              </a:rPr>
              <a:t> </a:t>
            </a:r>
            <a:r>
              <a:rPr lang="en-US" altLang="en-US" sz="3600" b="1" dirty="0" err="1">
                <a:solidFill>
                  <a:srgbClr val="1E2979"/>
                </a:solidFill>
              </a:rPr>
              <a:t>các</a:t>
            </a:r>
            <a:r>
              <a:rPr lang="en-US" altLang="en-US" sz="3600" b="1" dirty="0">
                <a:solidFill>
                  <a:srgbClr val="1E2979"/>
                </a:solidFill>
              </a:rPr>
              <a:t> </a:t>
            </a:r>
            <a:r>
              <a:rPr lang="en-US" altLang="en-US" sz="3600" b="1" dirty="0" err="1">
                <a:solidFill>
                  <a:srgbClr val="1E2979"/>
                </a:solidFill>
              </a:rPr>
              <a:t>cọc</a:t>
            </a:r>
            <a:r>
              <a:rPr lang="en-US" altLang="en-US" sz="3600" b="1" dirty="0">
                <a:solidFill>
                  <a:srgbClr val="1E2979"/>
                </a:solidFill>
              </a:rPr>
              <a:t> </a:t>
            </a:r>
            <a:r>
              <a:rPr lang="en-US" altLang="en-US" sz="3600" b="1" dirty="0" err="1">
                <a:solidFill>
                  <a:srgbClr val="1E2979"/>
                </a:solidFill>
              </a:rPr>
              <a:t>nhọn</a:t>
            </a:r>
            <a:r>
              <a:rPr lang="en-US" altLang="en-US" sz="3600" b="1" dirty="0">
                <a:solidFill>
                  <a:srgbClr val="1E2979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707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53" y="201330"/>
            <a:ext cx="5308077" cy="636073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1075870"/>
            <a:ext cx="2857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43647">
            <a:off x="2035042" y="1864519"/>
            <a:ext cx="288925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88045">
            <a:off x="2097509" y="2899494"/>
            <a:ext cx="30882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7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16916">
            <a:off x="1786981" y="3426715"/>
            <a:ext cx="289023" cy="46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8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78742">
            <a:off x="1193840" y="3117210"/>
            <a:ext cx="289023" cy="46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1807">
            <a:off x="3112440" y="2255490"/>
            <a:ext cx="337362" cy="34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6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3633">
            <a:off x="2989591" y="2761080"/>
            <a:ext cx="337362" cy="34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53" name="Line 21"/>
          <p:cNvSpPr>
            <a:spLocks noChangeShapeType="1"/>
          </p:cNvSpPr>
          <p:nvPr/>
        </p:nvSpPr>
        <p:spPr bwMode="auto">
          <a:xfrm flipH="1" flipV="1">
            <a:off x="3057164" y="3742767"/>
            <a:ext cx="609600" cy="533400"/>
          </a:xfrm>
          <a:prstGeom prst="line">
            <a:avLst/>
          </a:prstGeom>
          <a:noFill/>
          <a:ln w="57150">
            <a:solidFill>
              <a:srgbClr val="FF33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4" name="Line 22"/>
          <p:cNvSpPr>
            <a:spLocks noChangeShapeType="1"/>
          </p:cNvSpPr>
          <p:nvPr/>
        </p:nvSpPr>
        <p:spPr bwMode="auto">
          <a:xfrm flipH="1" flipV="1">
            <a:off x="3919549" y="4276167"/>
            <a:ext cx="1258711" cy="967046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5" name="Line 23"/>
          <p:cNvSpPr>
            <a:spLocks noChangeShapeType="1"/>
          </p:cNvSpPr>
          <p:nvPr/>
        </p:nvSpPr>
        <p:spPr bwMode="auto">
          <a:xfrm flipH="1">
            <a:off x="2719579" y="1266370"/>
            <a:ext cx="304800" cy="1371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5612" name="Picture 24" descr="slide0091_image0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871" y="201330"/>
            <a:ext cx="4923562" cy="487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3" name="Text Box 25"/>
          <p:cNvSpPr txBox="1">
            <a:spLocks noChangeArrowheads="1"/>
          </p:cNvSpPr>
          <p:nvPr/>
        </p:nvSpPr>
        <p:spPr bwMode="auto">
          <a:xfrm>
            <a:off x="6231285" y="5248382"/>
            <a:ext cx="5382733" cy="138499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1E2979"/>
                </a:solidFill>
              </a:rPr>
              <a:t>Lưu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Hoằng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Tháo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thúc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quân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hăm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hở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đuổi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theo</a:t>
            </a:r>
            <a:r>
              <a:rPr lang="en-US" altLang="en-US" sz="2800" b="1" dirty="0">
                <a:solidFill>
                  <a:srgbClr val="1E2979"/>
                </a:solidFill>
              </a:rPr>
              <a:t>, </a:t>
            </a:r>
            <a:r>
              <a:rPr lang="en-US" altLang="en-US" sz="2800" b="1" dirty="0" err="1">
                <a:solidFill>
                  <a:srgbClr val="1E2979"/>
                </a:solidFill>
              </a:rPr>
              <a:t>vượt</a:t>
            </a:r>
            <a:r>
              <a:rPr lang="en-US" altLang="en-US" sz="2800" b="1" dirty="0">
                <a:solidFill>
                  <a:srgbClr val="1E2979"/>
                </a:solidFill>
              </a:rPr>
              <a:t> qua </a:t>
            </a:r>
            <a:r>
              <a:rPr lang="en-US" altLang="en-US" sz="2800" b="1" dirty="0" err="1">
                <a:solidFill>
                  <a:srgbClr val="1E2979"/>
                </a:solidFill>
              </a:rPr>
              <a:t>bãi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cọc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ngầm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mà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không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biết</a:t>
            </a:r>
            <a:r>
              <a:rPr lang="en-US" altLang="en-US" sz="2800" b="1" dirty="0">
                <a:solidFill>
                  <a:srgbClr val="1E2979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454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9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9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69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20" y="306210"/>
            <a:ext cx="5246567" cy="62870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0" name="AutoShape 4"/>
          <p:cNvSpPr>
            <a:spLocks noChangeArrowheads="1"/>
          </p:cNvSpPr>
          <p:nvPr/>
        </p:nvSpPr>
        <p:spPr bwMode="auto">
          <a:xfrm>
            <a:off x="2698494" y="3590473"/>
            <a:ext cx="213518" cy="3810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0661" name="AutoShape 5"/>
          <p:cNvSpPr>
            <a:spLocks noChangeArrowheads="1"/>
          </p:cNvSpPr>
          <p:nvPr/>
        </p:nvSpPr>
        <p:spPr bwMode="auto">
          <a:xfrm>
            <a:off x="2393694" y="3742873"/>
            <a:ext cx="213518" cy="3810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0662" name="AutoShape 6"/>
          <p:cNvSpPr>
            <a:spLocks noChangeArrowheads="1"/>
          </p:cNvSpPr>
          <p:nvPr/>
        </p:nvSpPr>
        <p:spPr bwMode="auto">
          <a:xfrm>
            <a:off x="2774694" y="3514273"/>
            <a:ext cx="213518" cy="3810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0663" name="AutoShape 7"/>
          <p:cNvSpPr>
            <a:spLocks noChangeArrowheads="1"/>
          </p:cNvSpPr>
          <p:nvPr/>
        </p:nvSpPr>
        <p:spPr bwMode="auto">
          <a:xfrm>
            <a:off x="2546094" y="3742873"/>
            <a:ext cx="213518" cy="3810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0664" name="AutoShape 8"/>
          <p:cNvSpPr>
            <a:spLocks noChangeArrowheads="1"/>
          </p:cNvSpPr>
          <p:nvPr/>
        </p:nvSpPr>
        <p:spPr bwMode="auto">
          <a:xfrm>
            <a:off x="2774694" y="3666673"/>
            <a:ext cx="213518" cy="3810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0665" name="AutoShape 9"/>
          <p:cNvSpPr>
            <a:spLocks noChangeArrowheads="1"/>
          </p:cNvSpPr>
          <p:nvPr/>
        </p:nvSpPr>
        <p:spPr bwMode="auto">
          <a:xfrm>
            <a:off x="2469894" y="3666673"/>
            <a:ext cx="213518" cy="3810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0666" name="AutoShape 10"/>
          <p:cNvSpPr>
            <a:spLocks noChangeArrowheads="1"/>
          </p:cNvSpPr>
          <p:nvPr/>
        </p:nvSpPr>
        <p:spPr bwMode="auto">
          <a:xfrm>
            <a:off x="2469894" y="3742873"/>
            <a:ext cx="213518" cy="3810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0667" name="AutoShape 11"/>
          <p:cNvSpPr>
            <a:spLocks noChangeArrowheads="1"/>
          </p:cNvSpPr>
          <p:nvPr/>
        </p:nvSpPr>
        <p:spPr bwMode="auto">
          <a:xfrm>
            <a:off x="2850894" y="3590473"/>
            <a:ext cx="213518" cy="3810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pic>
        <p:nvPicPr>
          <p:cNvPr id="7066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584" y="1017655"/>
            <a:ext cx="2857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43647">
            <a:off x="2027047" y="1794968"/>
            <a:ext cx="288925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0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88045">
            <a:off x="2072493" y="2959130"/>
            <a:ext cx="2984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 rot="378742">
            <a:off x="1024499" y="3221915"/>
            <a:ext cx="838200" cy="455613"/>
            <a:chOff x="4180" y="3530"/>
            <a:chExt cx="690" cy="454"/>
          </a:xfrm>
        </p:grpSpPr>
        <p:pic>
          <p:nvPicPr>
            <p:cNvPr id="26654" name="Picture 1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538174">
              <a:off x="4534" y="3648"/>
              <a:ext cx="28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5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228" y="3482"/>
              <a:ext cx="28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8"/>
          <p:cNvGrpSpPr>
            <a:grpSpLocks/>
          </p:cNvGrpSpPr>
          <p:nvPr/>
        </p:nvGrpSpPr>
        <p:grpSpPr bwMode="auto">
          <a:xfrm rot="15393633">
            <a:off x="2880405" y="2486450"/>
            <a:ext cx="612775" cy="531813"/>
            <a:chOff x="4180" y="3530"/>
            <a:chExt cx="690" cy="454"/>
          </a:xfrm>
        </p:grpSpPr>
        <p:pic>
          <p:nvPicPr>
            <p:cNvPr id="26652" name="Picture 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538174">
              <a:off x="4534" y="3648"/>
              <a:ext cx="28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3" name="Picture 2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228" y="3482"/>
              <a:ext cx="28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0677" name="Line 21"/>
          <p:cNvSpPr>
            <a:spLocks noChangeShapeType="1"/>
          </p:cNvSpPr>
          <p:nvPr/>
        </p:nvSpPr>
        <p:spPr bwMode="auto">
          <a:xfrm flipV="1">
            <a:off x="3361266" y="561126"/>
            <a:ext cx="560387" cy="201613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78" name="Line 22"/>
          <p:cNvSpPr>
            <a:spLocks noChangeShapeType="1"/>
          </p:cNvSpPr>
          <p:nvPr/>
        </p:nvSpPr>
        <p:spPr bwMode="auto">
          <a:xfrm>
            <a:off x="2550052" y="332525"/>
            <a:ext cx="457200" cy="3810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79" name="Line 23"/>
          <p:cNvSpPr>
            <a:spLocks noChangeShapeType="1"/>
          </p:cNvSpPr>
          <p:nvPr/>
        </p:nvSpPr>
        <p:spPr bwMode="auto">
          <a:xfrm flipH="1">
            <a:off x="3007252" y="789725"/>
            <a:ext cx="152400" cy="6096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80" name="Line 24"/>
          <p:cNvSpPr>
            <a:spLocks noChangeShapeType="1"/>
          </p:cNvSpPr>
          <p:nvPr/>
        </p:nvSpPr>
        <p:spPr bwMode="auto">
          <a:xfrm flipH="1">
            <a:off x="2679349" y="1580499"/>
            <a:ext cx="304800" cy="1371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81" name="Line 25"/>
          <p:cNvSpPr>
            <a:spLocks noChangeShapeType="1"/>
          </p:cNvSpPr>
          <p:nvPr/>
        </p:nvSpPr>
        <p:spPr bwMode="auto">
          <a:xfrm flipH="1">
            <a:off x="2450749" y="1580499"/>
            <a:ext cx="381000" cy="1524000"/>
          </a:xfrm>
          <a:prstGeom prst="line">
            <a:avLst/>
          </a:prstGeom>
          <a:noFill/>
          <a:ln w="7620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82" name="Line 26"/>
          <p:cNvSpPr>
            <a:spLocks noChangeShapeType="1"/>
          </p:cNvSpPr>
          <p:nvPr/>
        </p:nvSpPr>
        <p:spPr bwMode="auto">
          <a:xfrm>
            <a:off x="1423741" y="3065598"/>
            <a:ext cx="762000" cy="4572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83" name="Line 27"/>
          <p:cNvSpPr>
            <a:spLocks noChangeShapeType="1"/>
          </p:cNvSpPr>
          <p:nvPr/>
        </p:nvSpPr>
        <p:spPr bwMode="auto">
          <a:xfrm>
            <a:off x="1985476" y="2246582"/>
            <a:ext cx="381000" cy="4572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8" name="Text Box 29"/>
          <p:cNvSpPr txBox="1">
            <a:spLocks noChangeArrowheads="1"/>
          </p:cNvSpPr>
          <p:nvPr/>
        </p:nvSpPr>
        <p:spPr bwMode="auto">
          <a:xfrm>
            <a:off x="6106363" y="4974512"/>
            <a:ext cx="5611295" cy="1384995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1E2979"/>
                </a:solidFill>
              </a:rPr>
              <a:t>Chờ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lúc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thủy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triều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xuống</a:t>
            </a:r>
            <a:r>
              <a:rPr lang="en-US" altLang="en-US" sz="2800" b="1" dirty="0">
                <a:solidFill>
                  <a:srgbClr val="1E2979"/>
                </a:solidFill>
              </a:rPr>
              <a:t>, </a:t>
            </a:r>
            <a:r>
              <a:rPr lang="en-US" altLang="en-US" sz="2800" b="1" dirty="0" err="1">
                <a:solidFill>
                  <a:srgbClr val="1E2979"/>
                </a:solidFill>
              </a:rPr>
              <a:t>cọc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nhọn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nhô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lên,quân</a:t>
            </a:r>
            <a:r>
              <a:rPr lang="en-US" altLang="en-US" sz="2800" b="1" dirty="0">
                <a:solidFill>
                  <a:srgbClr val="1E2979"/>
                </a:solidFill>
              </a:rPr>
              <a:t> ta </a:t>
            </a:r>
            <a:r>
              <a:rPr lang="en-US" altLang="en-US" sz="2800" b="1" dirty="0" err="1">
                <a:solidFill>
                  <a:srgbClr val="1E2979"/>
                </a:solidFill>
              </a:rPr>
              <a:t>mai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phục</a:t>
            </a:r>
            <a:r>
              <a:rPr lang="en-US" altLang="en-US" sz="2800" b="1" dirty="0">
                <a:solidFill>
                  <a:srgbClr val="1E2979"/>
                </a:solidFill>
              </a:rPr>
              <a:t> ở </a:t>
            </a:r>
            <a:r>
              <a:rPr lang="en-US" altLang="en-US" sz="2800" b="1" dirty="0" err="1">
                <a:solidFill>
                  <a:srgbClr val="1E2979"/>
                </a:solidFill>
              </a:rPr>
              <a:t>hai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bên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bờ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sông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đổ</a:t>
            </a:r>
            <a:r>
              <a:rPr lang="en-US" altLang="en-US" sz="2800" b="1" dirty="0">
                <a:solidFill>
                  <a:srgbClr val="1E2979"/>
                </a:solidFill>
              </a:rPr>
              <a:t> ra </a:t>
            </a:r>
            <a:r>
              <a:rPr lang="en-US" altLang="en-US" sz="2800" b="1" dirty="0" err="1">
                <a:solidFill>
                  <a:srgbClr val="1E2979"/>
                </a:solidFill>
              </a:rPr>
              <a:t>đánh</a:t>
            </a:r>
            <a:r>
              <a:rPr lang="en-US" altLang="en-US" sz="2800" b="1" dirty="0">
                <a:solidFill>
                  <a:srgbClr val="1E2979"/>
                </a:solidFill>
              </a:rPr>
              <a:t>.</a:t>
            </a:r>
          </a:p>
        </p:txBody>
      </p:sp>
      <p:pic>
        <p:nvPicPr>
          <p:cNvPr id="26649" name="Picture 34" descr="slide0092_image0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158" y="437102"/>
            <a:ext cx="5761337" cy="43210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51" name="Text Box 37"/>
          <p:cNvSpPr txBox="1">
            <a:spLocks noChangeArrowheads="1"/>
          </p:cNvSpPr>
          <p:nvPr/>
        </p:nvSpPr>
        <p:spPr bwMode="auto">
          <a:xfrm>
            <a:off x="6106364" y="4981336"/>
            <a:ext cx="5611294" cy="1384995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1E2979"/>
                </a:solidFill>
              </a:rPr>
              <a:t>Giặc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hốt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hoảng</a:t>
            </a:r>
            <a:r>
              <a:rPr lang="en-US" altLang="en-US" sz="2800" b="1" dirty="0">
                <a:solidFill>
                  <a:srgbClr val="1E2979"/>
                </a:solidFill>
              </a:rPr>
              <a:t> quay </a:t>
            </a:r>
            <a:r>
              <a:rPr lang="en-US" altLang="en-US" sz="2800" b="1" dirty="0" err="1">
                <a:solidFill>
                  <a:srgbClr val="1E2979"/>
                </a:solidFill>
              </a:rPr>
              <a:t>thuyền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bỏ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chạy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thì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va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vào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cọc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nhọn</a:t>
            </a:r>
            <a:r>
              <a:rPr lang="en-US" altLang="en-US" sz="2800" b="1" dirty="0">
                <a:solidFill>
                  <a:srgbClr val="1E2979"/>
                </a:solidFill>
              </a:rPr>
              <a:t>, </a:t>
            </a:r>
            <a:r>
              <a:rPr lang="en-US" altLang="en-US" sz="2800" b="1" dirty="0" err="1">
                <a:solidFill>
                  <a:srgbClr val="1E2979"/>
                </a:solidFill>
              </a:rPr>
              <a:t>không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tiến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không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lùi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được</a:t>
            </a:r>
            <a:endParaRPr lang="en-US" altLang="en-US" sz="2800" b="1" dirty="0">
              <a:solidFill>
                <a:srgbClr val="1E29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20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0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0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0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06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70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0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0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0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0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20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" dur="20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2000"/>
                                        <p:tgtEl>
                                          <p:spTgt spid="70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2000"/>
                                        <p:tgtEl>
                                          <p:spTgt spid="7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0" dur="20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3" dur="20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6" dur="2000"/>
                                        <p:tgtEl>
                                          <p:spTgt spid="70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9" dur="2000"/>
                                        <p:tgtEl>
                                          <p:spTgt spid="7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0" grpId="0" animBg="1"/>
      <p:bldP spid="70661" grpId="0" animBg="1"/>
      <p:bldP spid="70662" grpId="0" animBg="1"/>
      <p:bldP spid="70663" grpId="0" animBg="1"/>
      <p:bldP spid="70664" grpId="0" animBg="1"/>
      <p:bldP spid="70665" grpId="0" animBg="1"/>
      <p:bldP spid="70666" grpId="0" animBg="1"/>
      <p:bldP spid="70667" grpId="0" animBg="1"/>
      <p:bldP spid="26648" grpId="0" animBg="1"/>
      <p:bldP spid="26648" grpId="1" animBg="1"/>
      <p:bldP spid="2665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64" y="419630"/>
            <a:ext cx="12187436" cy="923330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>
            <a:spAutoFit/>
          </a:bodyPr>
          <a:lstStyle/>
          <a:p>
            <a:pPr marL="571500" indent="-571500" algn="ctr">
              <a:spcBef>
                <a:spcPct val="20000"/>
              </a:spcBef>
              <a:defRPr/>
            </a:pP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234" y="1602655"/>
            <a:ext cx="9384095" cy="48478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930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4112" y="159359"/>
            <a:ext cx="378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Hoạt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66954" y="465554"/>
            <a:ext cx="4718959" cy="791439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34112" y="765180"/>
            <a:ext cx="12192000" cy="1038400"/>
            <a:chOff x="0" y="52078"/>
            <a:chExt cx="12192000" cy="1038400"/>
          </a:xfrm>
        </p:grpSpPr>
        <p:sp>
          <p:nvSpPr>
            <p:cNvPr id="9" name="TextBox 8"/>
            <p:cNvSpPr txBox="1"/>
            <p:nvPr/>
          </p:nvSpPr>
          <p:spPr>
            <a:xfrm>
              <a:off x="0" y="167148"/>
              <a:ext cx="12192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Ý </a:t>
              </a:r>
              <a:r>
                <a:rPr lang="en-US" sz="5400" dirty="0" err="1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nghĩa</a:t>
              </a:r>
              <a:r>
                <a:rPr lang="en-US" sz="5400" dirty="0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5400" dirty="0" err="1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chiến</a:t>
              </a:r>
              <a:r>
                <a:rPr lang="en-US" sz="5400" dirty="0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5400" dirty="0" err="1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thắng</a:t>
              </a:r>
              <a:r>
                <a:rPr lang="en-US" sz="5400" dirty="0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5400" dirty="0" err="1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bạch</a:t>
              </a:r>
              <a:r>
                <a:rPr lang="en-US" sz="5400" dirty="0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5400" dirty="0" err="1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đằng</a:t>
              </a:r>
              <a:r>
                <a:rPr lang="en-US" sz="5400" dirty="0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0" y="52078"/>
              <a:ext cx="12192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solidFill>
                    <a:srgbClr val="00B0F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Ý </a:t>
              </a:r>
              <a:r>
                <a:rPr lang="en-US" sz="5400" dirty="0" err="1">
                  <a:solidFill>
                    <a:srgbClr val="00B0F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nghĩa</a:t>
              </a:r>
              <a:r>
                <a:rPr lang="en-US" sz="5400" dirty="0">
                  <a:solidFill>
                    <a:srgbClr val="00B0F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5400" dirty="0" err="1">
                  <a:solidFill>
                    <a:srgbClr val="00B0F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chiến</a:t>
              </a:r>
              <a:r>
                <a:rPr lang="en-US" sz="5400" dirty="0">
                  <a:solidFill>
                    <a:srgbClr val="00B0F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5400" dirty="0" err="1">
                  <a:solidFill>
                    <a:srgbClr val="00B0F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thắng</a:t>
              </a:r>
              <a:r>
                <a:rPr lang="en-US" sz="5400" dirty="0">
                  <a:solidFill>
                    <a:srgbClr val="00B0F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5400" dirty="0" err="1">
                  <a:solidFill>
                    <a:srgbClr val="00B0F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Bạch</a:t>
              </a:r>
              <a:r>
                <a:rPr lang="en-US" sz="5400" dirty="0">
                  <a:solidFill>
                    <a:srgbClr val="00B0F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5400" dirty="0" err="1">
                  <a:solidFill>
                    <a:srgbClr val="00B0F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đằng</a:t>
              </a:r>
              <a:endParaRPr lang="en-US" sz="5400" dirty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  <p:sp>
        <p:nvSpPr>
          <p:cNvPr id="20" name="Round Diagonal Corner Rectangle 19"/>
          <p:cNvSpPr/>
          <p:nvPr/>
        </p:nvSpPr>
        <p:spPr>
          <a:xfrm>
            <a:off x="134112" y="2225641"/>
            <a:ext cx="7861808" cy="4290466"/>
          </a:xfrm>
          <a:prstGeom prst="round2DiagRect">
            <a:avLst/>
          </a:prstGeom>
          <a:solidFill>
            <a:schemeClr val="bg1">
              <a:alpha val="88000"/>
            </a:schemeClr>
          </a:solidFill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endParaRPr lang="en-US" altLang="en-US" dirty="0"/>
          </a:p>
        </p:txBody>
      </p:sp>
      <p:sp>
        <p:nvSpPr>
          <p:cNvPr id="21" name="Rectangle 20"/>
          <p:cNvSpPr/>
          <p:nvPr/>
        </p:nvSpPr>
        <p:spPr>
          <a:xfrm>
            <a:off x="260441" y="2662714"/>
            <a:ext cx="74814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122439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 animBg="1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71" y="466429"/>
            <a:ext cx="9753600" cy="5734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91" y="481577"/>
            <a:ext cx="9727490" cy="57561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91" y="466429"/>
            <a:ext cx="9728443" cy="57782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383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69C40310-FD31-1010-1C4D-EF55CD588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271462"/>
            <a:ext cx="9525000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75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53" y="1103466"/>
            <a:ext cx="7620000" cy="4762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511" y="204491"/>
            <a:ext cx="2420299" cy="17382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02" b="96289" l="4892" r="93738">
                        <a14:foregroundMark x1="28767" y1="45703" x2="43053" y2="61328"/>
                        <a14:foregroundMark x1="41879" y1="44727" x2="65166" y2="65234"/>
                        <a14:foregroundMark x1="74364" y1="46484" x2="17025" y2="69336"/>
                        <a14:foregroundMark x1="25440" y1="47070" x2="33072" y2="56055"/>
                        <a14:foregroundMark x1="24266" y1="61719" x2="29550" y2="62109"/>
                        <a14:foregroundMark x1="27006" y1="57227" x2="28376" y2="60547"/>
                        <a14:foregroundMark x1="43640" y1="61719" x2="47162" y2="62500"/>
                        <a14:foregroundMark x1="46967" y1="58594" x2="52055" y2="62695"/>
                        <a14:foregroundMark x1="51663" y1="47852" x2="60861" y2="45313"/>
                        <a14:foregroundMark x1="67710" y1="51758" x2="68102" y2="57227"/>
                        <a14:foregroundMark x1="66732" y1="58594" x2="68689" y2="62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866" y="1980132"/>
            <a:ext cx="2699441" cy="2704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866" y="470305"/>
            <a:ext cx="2404891" cy="240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1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47"/>
          <a:stretch/>
        </p:blipFill>
        <p:spPr>
          <a:xfrm rot="906646">
            <a:off x="1538037" y="2880714"/>
            <a:ext cx="3328355" cy="301620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04800" y="1420215"/>
            <a:ext cx="11564625" cy="5053467"/>
            <a:chOff x="832641" y="1233270"/>
            <a:chExt cx="11253229" cy="5053467"/>
          </a:xfrm>
        </p:grpSpPr>
        <p:sp>
          <p:nvSpPr>
            <p:cNvPr id="11" name="Round Diagonal Corner Rectangle 10"/>
            <p:cNvSpPr/>
            <p:nvPr/>
          </p:nvSpPr>
          <p:spPr>
            <a:xfrm>
              <a:off x="832641" y="1233270"/>
              <a:ext cx="11253229" cy="5053467"/>
            </a:xfrm>
            <a:prstGeom prst="round2DiagRect">
              <a:avLst/>
            </a:prstGeom>
            <a:solidFill>
              <a:schemeClr val="bg1">
                <a:alpha val="88000"/>
              </a:schemeClr>
            </a:solidFill>
            <a:ln w="571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90000"/>
                </a:lnSpc>
              </a:pPr>
              <a:endParaRPr lang="en-US" alt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96420" y="1524534"/>
              <a:ext cx="11080699" cy="41857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Quân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Nam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Hán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kéo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sang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đánh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ta.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Quyền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huy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quân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dân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ta,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lợi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thủy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triều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xuống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sông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Bạch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Đằng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nhử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giặc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bãi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cọc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đánh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tan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quân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xâm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lược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năm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938).</a:t>
              </a:r>
            </a:p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Quyền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ngôi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vua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thúc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kì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hộ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phong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phương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Bắc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mở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kì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độc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lâu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ta.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699967" y="339160"/>
            <a:ext cx="80576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254613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68021" y="1254802"/>
            <a:ext cx="999613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rgbClr val="FE2F4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CỦNG CỐ</a:t>
            </a: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661" y="2698955"/>
            <a:ext cx="6494339" cy="415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11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78560" y="402866"/>
            <a:ext cx="1362364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FE2F4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CHỌN ĐÂU </a:t>
            </a:r>
          </a:p>
          <a:p>
            <a:pPr algn="ctr"/>
            <a:r>
              <a:rPr lang="en-US" sz="11500" b="1" dirty="0">
                <a:solidFill>
                  <a:srgbClr val="FE2F4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CHO ĐÚNG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9800" y1="10012" x2="14600" y2="31026"/>
                        <a14:foregroundMark x1="30800" y1="9271" x2="51200" y2="12979"/>
                        <a14:foregroundMark x1="48200" y1="79110" x2="45000" y2="94314"/>
                        <a14:foregroundMark x1="71200" y1="83931" x2="69200" y2="88628"/>
                        <a14:foregroundMark x1="20800" y1="12114" x2="7800" y2="220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49360" y="1449607"/>
            <a:ext cx="3342640" cy="540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5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0"/>
          <p:cNvSpPr txBox="1">
            <a:spLocks noChangeArrowheads="1"/>
          </p:cNvSpPr>
          <p:nvPr/>
        </p:nvSpPr>
        <p:spPr bwMode="auto">
          <a:xfrm>
            <a:off x="417178" y="211392"/>
            <a:ext cx="1149608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4000" b="1" dirty="0" err="1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Kế</a:t>
            </a:r>
            <a:r>
              <a:rPr lang="en-US" altLang="en-US" sz="4000" b="1" dirty="0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hoạch</a:t>
            </a:r>
            <a:r>
              <a:rPr lang="en-US" altLang="en-US" sz="4000" b="1" dirty="0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đánh</a:t>
            </a:r>
            <a:r>
              <a:rPr lang="en-US" altLang="en-US" sz="4000" b="1" dirty="0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giặc</a:t>
            </a:r>
            <a:r>
              <a:rPr lang="en-US" altLang="en-US" sz="4000" b="1" dirty="0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của</a:t>
            </a:r>
            <a:r>
              <a:rPr lang="en-US" altLang="en-US" sz="4000" b="1" dirty="0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Ngô</a:t>
            </a:r>
            <a:r>
              <a:rPr lang="en-US" altLang="en-US" sz="4000" b="1" dirty="0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Quyền</a:t>
            </a:r>
            <a:r>
              <a:rPr lang="en-US" altLang="en-US" sz="4000" b="1" dirty="0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 eaLnBrk="0" hangingPunct="0"/>
            <a:r>
              <a:rPr lang="en-US" altLang="en-US" sz="4000" b="1" dirty="0" err="1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altLang="en-US" sz="4000" b="1" dirty="0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điểm</a:t>
            </a:r>
            <a:r>
              <a:rPr lang="en-US" altLang="en-US" sz="4000" b="1" dirty="0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độc</a:t>
            </a:r>
            <a:r>
              <a:rPr lang="en-US" altLang="en-US" sz="4000" b="1" dirty="0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đáo</a:t>
            </a:r>
            <a:r>
              <a:rPr lang="en-US" altLang="en-US" sz="4000" b="1" dirty="0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là</a:t>
            </a:r>
            <a:r>
              <a:rPr lang="en-US" altLang="en-US" sz="4000" b="1" dirty="0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gì</a:t>
            </a:r>
            <a:r>
              <a:rPr lang="en-US" altLang="en-US" sz="4000" b="1" dirty="0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  <a:endParaRPr lang="vi-VN" altLang="en-US" sz="4000" b="1" dirty="0">
              <a:solidFill>
                <a:srgbClr val="FE2F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57410" y="950577"/>
            <a:ext cx="12143010" cy="1890588"/>
            <a:chOff x="2091150" y="940417"/>
            <a:chExt cx="12143010" cy="1890588"/>
          </a:xfrm>
        </p:grpSpPr>
        <p:sp>
          <p:nvSpPr>
            <p:cNvPr id="4" name="Rounded Rectangle 3"/>
            <p:cNvSpPr/>
            <p:nvPr/>
          </p:nvSpPr>
          <p:spPr>
            <a:xfrm>
              <a:off x="2763520" y="1757680"/>
              <a:ext cx="11470640" cy="873760"/>
            </a:xfrm>
            <a:prstGeom prst="roundRect">
              <a:avLst/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Quân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sĩ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đông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đội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quân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tinh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nhuệ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sức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khỏe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tốt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245" b="21359" l="2549" r="236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44" b="77481"/>
            <a:stretch/>
          </p:blipFill>
          <p:spPr>
            <a:xfrm>
              <a:off x="2091150" y="940417"/>
              <a:ext cx="2145569" cy="1890588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214540" y="2047816"/>
            <a:ext cx="11571060" cy="1891242"/>
            <a:chOff x="214540" y="2047816"/>
            <a:chExt cx="11571060" cy="1891242"/>
          </a:xfrm>
        </p:grpSpPr>
        <p:sp>
          <p:nvSpPr>
            <p:cNvPr id="14" name="Rounded Rectangle 13"/>
            <p:cNvSpPr/>
            <p:nvPr/>
          </p:nvSpPr>
          <p:spPr>
            <a:xfrm>
              <a:off x="314960" y="2946143"/>
              <a:ext cx="11470640" cy="873760"/>
            </a:xfrm>
            <a:prstGeom prst="roundRect">
              <a:avLst/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Vũ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khí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đại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trang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tư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đầy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đủ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063" b="18629" l="26881" r="398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08" t="1" r="59333" b="79259"/>
            <a:stretch/>
          </p:blipFill>
          <p:spPr>
            <a:xfrm>
              <a:off x="214540" y="2047816"/>
              <a:ext cx="1391414" cy="1891242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294598" y="3758429"/>
            <a:ext cx="11491002" cy="1170742"/>
            <a:chOff x="294598" y="3758429"/>
            <a:chExt cx="11491002" cy="1170742"/>
          </a:xfrm>
        </p:grpSpPr>
        <p:sp>
          <p:nvSpPr>
            <p:cNvPr id="17" name="Rounded Rectangle 16"/>
            <p:cNvSpPr/>
            <p:nvPr/>
          </p:nvSpPr>
          <p:spPr>
            <a:xfrm>
              <a:off x="314960" y="4044036"/>
              <a:ext cx="11470640" cy="873760"/>
            </a:xfrm>
            <a:prstGeom prst="roundRect">
              <a:avLst/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Lợi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thủy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triều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xuống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trận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cọc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ngầm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941" b="19689" l="43386" r="5784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79" t="4222" r="40347" b="78593"/>
            <a:stretch/>
          </p:blipFill>
          <p:spPr>
            <a:xfrm>
              <a:off x="294598" y="3758429"/>
              <a:ext cx="1231297" cy="1170742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75527" y="4243601"/>
            <a:ext cx="11610073" cy="1851933"/>
            <a:chOff x="175527" y="4243601"/>
            <a:chExt cx="11610073" cy="1851933"/>
          </a:xfrm>
        </p:grpSpPr>
        <p:sp>
          <p:nvSpPr>
            <p:cNvPr id="18" name="Rounded Rectangle 17"/>
            <p:cNvSpPr/>
            <p:nvPr/>
          </p:nvSpPr>
          <p:spPr>
            <a:xfrm>
              <a:off x="314960" y="5141929"/>
              <a:ext cx="11470640" cy="873760"/>
            </a:xfrm>
            <a:prstGeom prst="roundRect">
              <a:avLst/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 trước được kế giặc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viện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trợ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124" b="19175" l="60558" r="745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37" r="25408" b="78666"/>
            <a:stretch/>
          </p:blipFill>
          <p:spPr>
            <a:xfrm>
              <a:off x="175527" y="4243601"/>
              <a:ext cx="1350368" cy="1851933"/>
            </a:xfrm>
            <a:prstGeom prst="rect">
              <a:avLst/>
            </a:prstGeom>
          </p:spPr>
        </p:pic>
      </p:grpSp>
      <p:pic>
        <p:nvPicPr>
          <p:cNvPr id="21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34942" y="-6738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1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0"/>
          <p:cNvSpPr txBox="1">
            <a:spLocks noChangeArrowheads="1"/>
          </p:cNvSpPr>
          <p:nvPr/>
        </p:nvSpPr>
        <p:spPr bwMode="auto">
          <a:xfrm>
            <a:off x="310363" y="149641"/>
            <a:ext cx="11496084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vi-VN" altLang="en-US" sz="4000" b="1" dirty="0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Hiện nay, lăng Ngô Quyền được xây dựng ở Đường Lâm – Sơn Tây – Hà Nội, </a:t>
            </a:r>
            <a:endParaRPr lang="en-US" altLang="en-US" sz="4000" b="1" dirty="0">
              <a:solidFill>
                <a:srgbClr val="FE2F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  <a:p>
            <a:pPr algn="ctr" eaLnBrk="0" hangingPunct="0"/>
            <a:r>
              <a:rPr lang="vi-VN" altLang="en-US" sz="4000" b="1" dirty="0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điều này có ý nghĩa</a:t>
            </a:r>
            <a:r>
              <a:rPr lang="en-US" altLang="en-US" sz="4000" b="1" dirty="0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gì</a:t>
            </a:r>
            <a:r>
              <a:rPr lang="en-US" altLang="en-US" sz="4000" b="1" dirty="0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  <a:endParaRPr lang="vi-VN" altLang="en-US" sz="4000" b="1" dirty="0">
              <a:solidFill>
                <a:srgbClr val="FE2F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36563" y="1550017"/>
            <a:ext cx="12143010" cy="1890588"/>
            <a:chOff x="2091150" y="940417"/>
            <a:chExt cx="12143010" cy="1890588"/>
          </a:xfrm>
        </p:grpSpPr>
        <p:sp>
          <p:nvSpPr>
            <p:cNvPr id="4" name="Rounded Rectangle 3"/>
            <p:cNvSpPr/>
            <p:nvPr/>
          </p:nvSpPr>
          <p:spPr>
            <a:xfrm>
              <a:off x="2763520" y="1757680"/>
              <a:ext cx="11470640" cy="873760"/>
            </a:xfrm>
            <a:prstGeom prst="roundRect">
              <a:avLst/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Mang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thờ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cúng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tiên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245" b="21359" l="2549" r="236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44" b="77481"/>
            <a:stretch/>
          </p:blipFill>
          <p:spPr>
            <a:xfrm>
              <a:off x="2091150" y="940417"/>
              <a:ext cx="2145569" cy="1890588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235387" y="2647256"/>
            <a:ext cx="11571060" cy="1891242"/>
            <a:chOff x="214540" y="2047816"/>
            <a:chExt cx="11571060" cy="1891242"/>
          </a:xfrm>
        </p:grpSpPr>
        <p:sp>
          <p:nvSpPr>
            <p:cNvPr id="14" name="Rounded Rectangle 13"/>
            <p:cNvSpPr/>
            <p:nvPr/>
          </p:nvSpPr>
          <p:spPr>
            <a:xfrm>
              <a:off x="314960" y="2946143"/>
              <a:ext cx="11470640" cy="873760"/>
            </a:xfrm>
            <a:prstGeom prst="roundRect">
              <a:avLst/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rgbClr val="1E2979"/>
                  </a:solidFill>
                  <a:cs typeface="Arial" panose="020B0604020202020204" pitchFamily="34" charset="0"/>
                </a:rPr>
                <a:t>Đây là nơi ông mất</a:t>
              </a:r>
              <a:r>
                <a:rPr lang="en-US" sz="3200" b="1" dirty="0">
                  <a:solidFill>
                    <a:srgbClr val="1E2979"/>
                  </a:solidFill>
                  <a:cs typeface="Arial" panose="020B0604020202020204" pitchFamily="34" charset="0"/>
                </a:rPr>
                <a:t>.</a:t>
              </a:r>
              <a:endParaRPr lang="en-US" sz="32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063" b="18629" l="26881" r="398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08" t="1" r="59333" b="79259"/>
            <a:stretch/>
          </p:blipFill>
          <p:spPr>
            <a:xfrm>
              <a:off x="214540" y="2047816"/>
              <a:ext cx="1391414" cy="1891242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315445" y="4357869"/>
            <a:ext cx="11491002" cy="1170742"/>
            <a:chOff x="294598" y="3758429"/>
            <a:chExt cx="11491002" cy="1170742"/>
          </a:xfrm>
        </p:grpSpPr>
        <p:sp>
          <p:nvSpPr>
            <p:cNvPr id="17" name="Rounded Rectangle 16"/>
            <p:cNvSpPr/>
            <p:nvPr/>
          </p:nvSpPr>
          <p:spPr>
            <a:xfrm>
              <a:off x="314960" y="4044036"/>
              <a:ext cx="11470640" cy="873760"/>
            </a:xfrm>
            <a:prstGeom prst="roundRect">
              <a:avLst/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vi-VN" sz="3200" b="1" dirty="0">
                  <a:solidFill>
                    <a:srgbClr val="1E2979"/>
                  </a:solidFill>
                  <a:cs typeface="Arial" panose="020B0604020202020204" pitchFamily="34" charset="0"/>
                </a:rPr>
                <a:t> Đây là nơi ông xưng vương.</a:t>
              </a:r>
              <a:endParaRPr lang="en-US" sz="32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941" b="19689" l="43386" r="5784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79" t="4222" r="40347" b="78593"/>
            <a:stretch/>
          </p:blipFill>
          <p:spPr>
            <a:xfrm>
              <a:off x="294598" y="3758429"/>
              <a:ext cx="1231297" cy="1170742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96374" y="4843041"/>
            <a:ext cx="11610073" cy="1851933"/>
            <a:chOff x="175527" y="4243601"/>
            <a:chExt cx="11610073" cy="1851933"/>
          </a:xfrm>
        </p:grpSpPr>
        <p:sp>
          <p:nvSpPr>
            <p:cNvPr id="18" name="Rounded Rectangle 17"/>
            <p:cNvSpPr/>
            <p:nvPr/>
          </p:nvSpPr>
          <p:spPr>
            <a:xfrm>
              <a:off x="314960" y="5141929"/>
              <a:ext cx="11470640" cy="873760"/>
            </a:xfrm>
            <a:prstGeom prst="roundRect">
              <a:avLst/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rgbClr val="1E2979"/>
                  </a:solidFill>
                  <a:cs typeface="Arial" panose="020B0604020202020204" pitchFamily="34" charset="0"/>
                </a:rPr>
                <a:t>Nhân dân luôn nhớ đến công lao của ông.</a:t>
              </a:r>
              <a:endParaRPr lang="en-US" sz="32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124" b="19175" l="60558" r="745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37" r="25408" b="78666"/>
            <a:stretch/>
          </p:blipFill>
          <p:spPr>
            <a:xfrm>
              <a:off x="175527" y="4243601"/>
              <a:ext cx="1350368" cy="1851933"/>
            </a:xfrm>
            <a:prstGeom prst="rect">
              <a:avLst/>
            </a:prstGeom>
          </p:spPr>
        </p:pic>
      </p:grpSp>
      <p:pic>
        <p:nvPicPr>
          <p:cNvPr id="21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34942" y="-6738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34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m-thanh-nhip-trong-trong-trailer-phim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61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78346" y="6907160"/>
            <a:ext cx="487363" cy="487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346" y="240724"/>
            <a:ext cx="7761468" cy="505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1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0238" y="12248"/>
            <a:ext cx="5001762" cy="838869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26971" y="350562"/>
            <a:ext cx="12192000" cy="1258093"/>
            <a:chOff x="0" y="109384"/>
            <a:chExt cx="12192000" cy="1258093"/>
          </a:xfrm>
        </p:grpSpPr>
        <p:sp>
          <p:nvSpPr>
            <p:cNvPr id="16" name="TextBox 15"/>
            <p:cNvSpPr txBox="1"/>
            <p:nvPr/>
          </p:nvSpPr>
          <p:spPr>
            <a:xfrm>
              <a:off x="0" y="167148"/>
              <a:ext cx="12192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Chiến</a:t>
              </a:r>
              <a:r>
                <a:rPr lang="en-US" sz="7200" dirty="0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7200" dirty="0" err="1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thắng</a:t>
              </a:r>
              <a:r>
                <a:rPr lang="en-US" sz="7200" dirty="0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vi-VN" sz="7200" dirty="0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B</a:t>
              </a:r>
              <a:r>
                <a:rPr lang="en-US" sz="7200" dirty="0" err="1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ạch</a:t>
              </a:r>
              <a:r>
                <a:rPr lang="en-US" sz="7200" dirty="0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7200" dirty="0" err="1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Đằng</a:t>
              </a:r>
              <a:endParaRPr lang="en-US" sz="7200" dirty="0">
                <a:solidFill>
                  <a:srgbClr val="006C7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0" y="109384"/>
              <a:ext cx="12192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Chiến</a:t>
              </a:r>
              <a:r>
                <a:rPr lang="en-US" sz="7200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7200" dirty="0" err="1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thắng</a:t>
              </a:r>
              <a:r>
                <a:rPr lang="en-US" sz="7200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vi-VN" sz="7200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B</a:t>
              </a:r>
              <a:r>
                <a:rPr lang="en-US" sz="7200" dirty="0" err="1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ạch</a:t>
              </a:r>
              <a:r>
                <a:rPr lang="en-US" sz="7200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7200" dirty="0" err="1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Đằng</a:t>
              </a:r>
              <a:endParaRPr lang="en-US" sz="7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277320" y="2391775"/>
            <a:ext cx="2995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(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Năm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938)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57131" y="1510242"/>
            <a:ext cx="11045371" cy="905472"/>
            <a:chOff x="612379" y="1290682"/>
            <a:chExt cx="11045371" cy="905472"/>
          </a:xfrm>
        </p:grpSpPr>
        <p:sp>
          <p:nvSpPr>
            <p:cNvPr id="19" name="TextBox 18"/>
            <p:cNvSpPr txBox="1"/>
            <p:nvPr/>
          </p:nvSpPr>
          <p:spPr>
            <a:xfrm>
              <a:off x="612379" y="1365157"/>
              <a:ext cx="110453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Guanine" panose="02040603050506020204" pitchFamily="18" charset="0"/>
                </a:rPr>
                <a:t>DO NGÔ QUYỀN LÃNH ĐẠO 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12379" y="1290682"/>
              <a:ext cx="110453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78F5F8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Guanine" panose="02040603050506020204" pitchFamily="18" charset="0"/>
                </a:rPr>
                <a:t>DO NGÔ QUYỀN LÃNH ĐẠO 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566878" y="12249"/>
            <a:ext cx="2053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Lịch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sử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44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912462" y="206726"/>
            <a:ext cx="9308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YÊU CẦU CẦN ĐẠT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552A80C-2B4C-C167-54D4-F19EE8A17057}"/>
              </a:ext>
            </a:extLst>
          </p:cNvPr>
          <p:cNvSpPr/>
          <p:nvPr/>
        </p:nvSpPr>
        <p:spPr>
          <a:xfrm>
            <a:off x="285964" y="1150787"/>
            <a:ext cx="11772472" cy="5563375"/>
          </a:xfrm>
          <a:prstGeom prst="roundRect">
            <a:avLst/>
          </a:prstGeom>
          <a:solidFill>
            <a:srgbClr val="FEBDC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4A3ECC-3FBA-1608-482B-564C8B022B09}"/>
              </a:ext>
            </a:extLst>
          </p:cNvPr>
          <p:cNvSpPr txBox="1"/>
          <p:nvPr/>
        </p:nvSpPr>
        <p:spPr>
          <a:xfrm>
            <a:off x="466478" y="1921561"/>
            <a:ext cx="1159195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spcBef>
                <a:spcPts val="0"/>
              </a:spcBef>
              <a:spcAft>
                <a:spcPts val="0"/>
              </a:spcAft>
            </a:pPr>
            <a:r>
              <a:rPr lang="pt-B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Nêu được nguyên nhân dẫn đến trận Bạch Đằng.</a:t>
            </a:r>
          </a:p>
          <a:p>
            <a:pPr marL="571500" marR="0" indent="-5715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40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algn="just">
              <a:spcBef>
                <a:spcPts val="0"/>
              </a:spcBef>
              <a:spcAft>
                <a:spcPts val="0"/>
              </a:spcAft>
            </a:pPr>
            <a:r>
              <a:rPr lang="pt-B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Kể lại được diễn biến chính của trận Bạch Đằng.</a:t>
            </a:r>
          </a:p>
          <a:p>
            <a:pPr marL="571500" marR="0" indent="-5715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pt-BR" sz="4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algn="just">
              <a:spcBef>
                <a:spcPts val="0"/>
              </a:spcBef>
              <a:spcAft>
                <a:spcPts val="0"/>
              </a:spcAft>
            </a:pPr>
            <a:r>
              <a:rPr lang="pt-B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Hiểu và nêu được ý nghĩa của trận Bạch Đằng với lịch sử dân tộc</a:t>
            </a:r>
            <a:endParaRPr lang="en-US" sz="40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99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957128"/>
            <a:ext cx="12214578" cy="1301932"/>
            <a:chOff x="0" y="65545"/>
            <a:chExt cx="12214578" cy="1301932"/>
          </a:xfrm>
        </p:grpSpPr>
        <p:sp>
          <p:nvSpPr>
            <p:cNvPr id="3" name="TextBox 2"/>
            <p:cNvSpPr txBox="1"/>
            <p:nvPr/>
          </p:nvSpPr>
          <p:spPr>
            <a:xfrm>
              <a:off x="0" y="167148"/>
              <a:ext cx="12192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Nguyên</a:t>
              </a:r>
              <a:r>
                <a:rPr lang="en-US" sz="7200" dirty="0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7200" dirty="0" err="1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nhân</a:t>
              </a:r>
              <a:r>
                <a:rPr lang="en-US" sz="7200" dirty="0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7200" dirty="0" err="1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cuộc</a:t>
              </a:r>
              <a:r>
                <a:rPr lang="en-US" sz="7200" dirty="0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7200" dirty="0" err="1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chiến</a:t>
              </a:r>
              <a:endParaRPr lang="en-US" sz="7200" dirty="0">
                <a:solidFill>
                  <a:srgbClr val="006C7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2578" y="65545"/>
              <a:ext cx="12192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rgbClr val="89DDF7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Nguyên</a:t>
              </a:r>
              <a:r>
                <a:rPr lang="en-US" sz="7200" dirty="0">
                  <a:solidFill>
                    <a:srgbClr val="89DDF7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7200" dirty="0" err="1">
                  <a:solidFill>
                    <a:srgbClr val="89DDF7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nhân</a:t>
              </a:r>
              <a:r>
                <a:rPr lang="en-US" sz="7200" dirty="0">
                  <a:solidFill>
                    <a:srgbClr val="89DDF7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7200" dirty="0" err="1">
                  <a:solidFill>
                    <a:srgbClr val="89DDF7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cuộc</a:t>
              </a:r>
              <a:r>
                <a:rPr lang="en-US" sz="7200" dirty="0">
                  <a:solidFill>
                    <a:srgbClr val="89DDF7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7200" dirty="0" err="1">
                  <a:solidFill>
                    <a:srgbClr val="89DDF7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chiến</a:t>
              </a:r>
              <a:endParaRPr lang="en-US" sz="7200" dirty="0">
                <a:solidFill>
                  <a:srgbClr val="89DDF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43316" y="350845"/>
            <a:ext cx="3788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Hoạt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động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44882" y="2201011"/>
            <a:ext cx="5199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Sách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giáo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khoa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trang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21</a:t>
            </a:r>
          </a:p>
        </p:txBody>
      </p:sp>
    </p:spTree>
    <p:extLst>
      <p:ext uri="{BB962C8B-B14F-4D97-AF65-F5344CB8AC3E}">
        <p14:creationId xmlns:p14="http://schemas.microsoft.com/office/powerpoint/2010/main" val="154986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2" y="2032714"/>
            <a:ext cx="11824462" cy="41535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104211" y="1219912"/>
            <a:ext cx="9308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thầm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thông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tin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đầu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trang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21</a:t>
            </a:r>
          </a:p>
        </p:txBody>
      </p:sp>
    </p:spTree>
    <p:extLst>
      <p:ext uri="{BB962C8B-B14F-4D97-AF65-F5344CB8AC3E}">
        <p14:creationId xmlns:p14="http://schemas.microsoft.com/office/powerpoint/2010/main" val="361517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Diagonal Corner Rectangle 2"/>
          <p:cNvSpPr/>
          <p:nvPr/>
        </p:nvSpPr>
        <p:spPr>
          <a:xfrm>
            <a:off x="5317067" y="2246490"/>
            <a:ext cx="6039554" cy="3680178"/>
          </a:xfrm>
          <a:prstGeom prst="round2DiagRect">
            <a:avLst/>
          </a:prstGeom>
          <a:solidFill>
            <a:schemeClr val="bg1">
              <a:alpha val="88000"/>
            </a:schemeClr>
          </a:solidFill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85423" y="147468"/>
            <a:ext cx="11074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Nguyên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nhân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nào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khiến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Ngô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Quyền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mang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quân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đánh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nhà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Nam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Hán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71" y="1625599"/>
            <a:ext cx="3958023" cy="48485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779911" y="2532572"/>
            <a:ext cx="51307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Kiều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giết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tin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" t="3622" r="4455" b="6501"/>
          <a:stretch/>
        </p:blipFill>
        <p:spPr>
          <a:xfrm>
            <a:off x="436350" y="347133"/>
            <a:ext cx="4425244" cy="61637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ound Diagonal Corner Rectangle 8"/>
          <p:cNvSpPr/>
          <p:nvPr/>
        </p:nvSpPr>
        <p:spPr>
          <a:xfrm>
            <a:off x="5328815" y="1360311"/>
            <a:ext cx="6039554" cy="4075287"/>
          </a:xfrm>
          <a:prstGeom prst="round2DiagRect">
            <a:avLst/>
          </a:prstGeom>
          <a:solidFill>
            <a:schemeClr val="bg1">
              <a:alpha val="88000"/>
            </a:schemeClr>
          </a:solidFill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92503" y="1493994"/>
            <a:ext cx="54243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Kiều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Hán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Hán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131184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" grpId="0"/>
      <p:bldP spid="10" grpId="1"/>
      <p:bldP spid="5" grpId="0"/>
      <p:bldP spid="5" grpId="1"/>
      <p:bldP spid="9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0"/>
          <a:stretch/>
        </p:blipFill>
        <p:spPr>
          <a:xfrm>
            <a:off x="5723924" y="553155"/>
            <a:ext cx="6118578" cy="5657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ound Diagonal Corner Rectangle 2"/>
          <p:cNvSpPr/>
          <p:nvPr/>
        </p:nvSpPr>
        <p:spPr>
          <a:xfrm>
            <a:off x="243170" y="1399821"/>
            <a:ext cx="5215007" cy="4109156"/>
          </a:xfrm>
          <a:prstGeom prst="round2DiagRect">
            <a:avLst/>
          </a:prstGeom>
          <a:solidFill>
            <a:schemeClr val="bg1">
              <a:alpha val="86000"/>
            </a:schemeClr>
          </a:solidFill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2080" y="1567371"/>
            <a:ext cx="45771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tin,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giết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Kiều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Hán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4217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0" y="1957517"/>
            <a:ext cx="12293701" cy="1466528"/>
            <a:chOff x="0" y="147170"/>
            <a:chExt cx="12293701" cy="1466528"/>
          </a:xfrm>
        </p:grpSpPr>
        <p:sp>
          <p:nvSpPr>
            <p:cNvPr id="40" name="TextBox 39"/>
            <p:cNvSpPr txBox="1"/>
            <p:nvPr/>
          </p:nvSpPr>
          <p:spPr>
            <a:xfrm>
              <a:off x="0" y="167148"/>
              <a:ext cx="12192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err="1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Diễn</a:t>
              </a:r>
              <a:r>
                <a:rPr lang="en-US" sz="8800" dirty="0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8800" dirty="0" err="1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biến</a:t>
              </a:r>
              <a:r>
                <a:rPr lang="en-US" sz="8800" dirty="0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8800" dirty="0" err="1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cuộc</a:t>
              </a:r>
              <a:r>
                <a:rPr lang="en-US" sz="8800" dirty="0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8800" dirty="0" err="1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chiến</a:t>
              </a:r>
              <a:endParaRPr lang="en-US" sz="8800" dirty="0">
                <a:solidFill>
                  <a:srgbClr val="006C7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01701" y="147170"/>
              <a:ext cx="12192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err="1">
                  <a:solidFill>
                    <a:srgbClr val="FFC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Diễn</a:t>
              </a:r>
              <a:r>
                <a:rPr lang="en-US" sz="8800" dirty="0">
                  <a:solidFill>
                    <a:srgbClr val="FFC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8800" dirty="0" err="1">
                  <a:solidFill>
                    <a:srgbClr val="FFC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biến</a:t>
              </a:r>
              <a:r>
                <a:rPr lang="en-US" sz="8800" dirty="0">
                  <a:solidFill>
                    <a:srgbClr val="FFC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8800" dirty="0" err="1">
                  <a:solidFill>
                    <a:srgbClr val="FFC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cuộc</a:t>
              </a:r>
              <a:r>
                <a:rPr lang="en-US" sz="8800" dirty="0">
                  <a:solidFill>
                    <a:srgbClr val="FFC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8800" dirty="0" err="1">
                  <a:solidFill>
                    <a:srgbClr val="FFC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chiến</a:t>
              </a:r>
              <a:endParaRPr lang="en-US" sz="88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084730" y="1138006"/>
            <a:ext cx="3788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Hoạt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động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197701" y="3404067"/>
            <a:ext cx="5840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Sách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giáo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khoa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trang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21, 22</a:t>
            </a:r>
          </a:p>
        </p:txBody>
      </p:sp>
    </p:spTree>
    <p:extLst>
      <p:ext uri="{BB962C8B-B14F-4D97-AF65-F5344CB8AC3E}">
        <p14:creationId xmlns:p14="http://schemas.microsoft.com/office/powerpoint/2010/main" val="39404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941</TotalTime>
  <Words>668</Words>
  <Application>Microsoft Office PowerPoint</Application>
  <PresentationFormat>Widescreen</PresentationFormat>
  <Paragraphs>67</Paragraphs>
  <Slides>26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Calibri</vt:lpstr>
      <vt:lpstr>UTM Karate</vt:lpstr>
      <vt:lpstr>UTM Guanine</vt:lpstr>
      <vt:lpstr>UTM Showcard</vt:lpstr>
      <vt:lpstr>Calibri Light</vt:lpstr>
      <vt:lpstr>Times New Roman</vt:lpstr>
      <vt:lpstr>Arial</vt:lpstr>
      <vt:lpstr>.VnTime</vt:lpstr>
      <vt:lpstr>UTM Avo</vt:lpstr>
      <vt:lpstr>UTM Spring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88</cp:revision>
  <dcterms:created xsi:type="dcterms:W3CDTF">2021-10-09T12:53:29Z</dcterms:created>
  <dcterms:modified xsi:type="dcterms:W3CDTF">2022-10-14T03:41:33Z</dcterms:modified>
</cp:coreProperties>
</file>