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80" r:id="rId2"/>
    <p:sldId id="281" r:id="rId3"/>
    <p:sldId id="282" r:id="rId4"/>
    <p:sldId id="333" r:id="rId5"/>
    <p:sldId id="334" r:id="rId6"/>
    <p:sldId id="335" r:id="rId7"/>
    <p:sldId id="332" r:id="rId8"/>
    <p:sldId id="311" r:id="rId9"/>
    <p:sldId id="283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296" r:id="rId19"/>
    <p:sldId id="354" r:id="rId20"/>
    <p:sldId id="355" r:id="rId21"/>
    <p:sldId id="353" r:id="rId22"/>
    <p:sldId id="336" r:id="rId23"/>
    <p:sldId id="29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31" r:id="rId32"/>
  </p:sldIdLst>
  <p:sldSz cx="12192000" cy="6858000"/>
  <p:notesSz cx="6858000" cy="9144000"/>
  <p:embeddedFontLst>
    <p:embeddedFont>
      <p:font typeface="Agency FB" panose="020B060402020202020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imSun" panose="02010600030101010101" pitchFamily="2" charset="-122"/>
      <p:regular r:id="rId38"/>
    </p:embeddedFont>
    <p:embeddedFont>
      <p:font typeface="Microsoft YaHei" panose="020B0503020204020204" pitchFamily="34" charset="-122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2F47"/>
    <a:srgbClr val="EB4675"/>
    <a:srgbClr val="74AC40"/>
    <a:srgbClr val="D80E2B"/>
    <a:srgbClr val="7BC39D"/>
    <a:srgbClr val="ACD9C1"/>
    <a:srgbClr val="00B0CC"/>
    <a:srgbClr val="008A9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DB611-38FA-45E6-929A-B6836CA75E8D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125A3-77AE-496B-B04C-07CB24D2E3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46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992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681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544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198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713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10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97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27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3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12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212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4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212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86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9117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592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50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443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5861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054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0579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60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680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10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607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30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15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256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62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125A3-77AE-496B-B04C-07CB24D2E36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2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55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73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9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1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0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1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2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2022/9/7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ECBC08F-0EF0-4728-AF5A-E4164430978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931" y="1500909"/>
            <a:ext cx="2389573" cy="20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3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1.jp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jpeg"/><Relationship Id="rId9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004122" y="1448598"/>
            <a:ext cx="52740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CN" sz="4000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ĐỊA LÝ</a:t>
            </a:r>
            <a:endParaRPr lang="zh-CN" altLang="en-US" sz="4000" cap="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055921"/>
            <a:ext cx="7282315" cy="22816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en-US" altLang="zh-CN" sz="7200" cap="all" dirty="0">
                <a:solidFill>
                  <a:schemeClr val="accent6">
                    <a:lumMod val="75000"/>
                  </a:schemeClr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DÃY</a:t>
            </a:r>
          </a:p>
          <a:p>
            <a:pPr algn="ctr">
              <a:buNone/>
            </a:pPr>
            <a:r>
              <a:rPr lang="en-US" altLang="zh-CN" sz="7200" cap="all" dirty="0">
                <a:solidFill>
                  <a:schemeClr val="accent6">
                    <a:lumMod val="75000"/>
                  </a:schemeClr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HOÀNG LIÊN SƠN</a:t>
            </a:r>
            <a:endParaRPr lang="zh-CN" altLang="en-US" sz="7200" cap="all" dirty="0">
              <a:solidFill>
                <a:schemeClr val="accent6">
                  <a:lumMod val="75000"/>
                </a:schemeClr>
              </a:solidFill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0" y="1982065"/>
            <a:ext cx="7282315" cy="2281650"/>
          </a:xfrm>
          <a:prstGeom prst="rect">
            <a:avLst/>
          </a:prstGeom>
          <a:noFill/>
        </p:spPr>
        <p:txBody>
          <a:bodyPr wrap="none" lIns="65024" tIns="32512" rIns="65024" bIns="32512">
            <a:spAutoFit/>
          </a:bodyPr>
          <a:lstStyle/>
          <a:p>
            <a:pPr algn="ctr">
              <a:buNone/>
            </a:pPr>
            <a:r>
              <a:rPr lang="en-US" altLang="zh-CN" sz="7200" cap="all" dirty="0">
                <a:solidFill>
                  <a:srgbClr val="92D050"/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DÃY</a:t>
            </a:r>
          </a:p>
          <a:p>
            <a:pPr algn="ctr">
              <a:buNone/>
            </a:pPr>
            <a:r>
              <a:rPr lang="en-US" altLang="zh-CN" sz="7200" cap="all" dirty="0">
                <a:solidFill>
                  <a:srgbClr val="92D050"/>
                </a:solidFill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HOÀNG LIÊN SƠN</a:t>
            </a:r>
            <a:endParaRPr lang="zh-CN" altLang="en-US" sz="7200" cap="all" dirty="0">
              <a:solidFill>
                <a:srgbClr val="92D050"/>
              </a:solidFill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22" y="213956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 rot="18902163">
            <a:off x="3039331" y="1762599"/>
            <a:ext cx="987131" cy="39207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588655"/>
            <a:ext cx="8988136" cy="51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844800" y="2844799"/>
            <a:ext cx="286327" cy="5080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8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BA7D756-676E-4EEA-ADAE-C7070F146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180km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30km.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75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93A6F3-F8C7-4304-9F10-7A23CB9D2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6F2394-74C9-4E72-9FB5-BD83F52AF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244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8358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24604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Phan-xi-păng là đỉnh núi cao nhất nước ta nên được coi là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nóc 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Tổ quốc. </a:t>
            </a:r>
          </a:p>
        </p:txBody>
      </p:sp>
    </p:spTree>
    <p:extLst>
      <p:ext uri="{BB962C8B-B14F-4D97-AF65-F5344CB8AC3E}">
        <p14:creationId xmlns:p14="http://schemas.microsoft.com/office/powerpoint/2010/main" val="34440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695326"/>
            <a:chOff x="1912729" y="2317037"/>
            <a:chExt cx="3510756" cy="695326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210588" cy="58477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Vị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trí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695326"/>
            <a:chOff x="1912729" y="3219336"/>
            <a:chExt cx="3510756" cy="695326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2388795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Kích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thước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695326"/>
            <a:chOff x="1912729" y="4121635"/>
            <a:chExt cx="3510756" cy="695326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21210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Đặc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điểm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004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Nóc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nhà</a:t>
              </a:r>
              <a:endParaRPr lang="en-US" altLang="zh-CN" sz="4000" b="1" dirty="0">
                <a:solidFill>
                  <a:schemeClr val="bg1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257961"/>
            <a:ext cx="7153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192277"/>
            <a:ext cx="774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180km,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30km </a:t>
            </a:r>
            <a:endParaRPr lang="vi-VN" sz="2800" dirty="0">
              <a:cs typeface="Arial" panose="020B0604020202020204" pitchFamily="34" charset="0"/>
            </a:endParaRP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155436"/>
            <a:ext cx="7247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cs typeface="Arial" panose="020B0604020202020204" pitchFamily="34" charset="0"/>
            </a:endParaRP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970992"/>
            <a:ext cx="65901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ỉnh núi Phan-xi-pang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3143m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3118" y="282892"/>
            <a:ext cx="846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</a:rPr>
              <a:t>Hoàng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Sơn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dãy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núi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Việt</a:t>
            </a:r>
            <a:r>
              <a:rPr lang="en-US" sz="2800" b="1" dirty="0" smtClean="0">
                <a:solidFill>
                  <a:srgbClr val="FF0000"/>
                </a:solidFill>
              </a:rPr>
              <a:t> Nam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1930399" y="894175"/>
            <a:ext cx="9608457" cy="2895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vi-VN" sz="4000" dirty="0" smtClean="0">
                <a:solidFill>
                  <a:schemeClr val="accent2"/>
                </a:solidFill>
              </a:rPr>
              <a:t>2</a:t>
            </a:r>
            <a:r>
              <a:rPr lang="en-US" altLang="vi-VN" sz="4000" dirty="0" smtClean="0">
                <a:solidFill>
                  <a:srgbClr val="FF0000"/>
                </a:solidFill>
              </a:rPr>
              <a:t>.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Khí</a:t>
            </a:r>
            <a:r>
              <a:rPr lang="en-US" altLang="vi-VN" sz="4000" dirty="0" smtClean="0">
                <a:solidFill>
                  <a:srgbClr val="FF0000"/>
                </a:solidFill>
              </a:rPr>
              <a:t>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hậu</a:t>
            </a:r>
            <a:r>
              <a:rPr lang="en-US" altLang="vi-VN" sz="4000" dirty="0" smtClean="0">
                <a:solidFill>
                  <a:srgbClr val="FF0000"/>
                </a:solidFill>
              </a:rPr>
              <a:t> ở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những</a:t>
            </a:r>
            <a:r>
              <a:rPr lang="en-US" altLang="vi-VN" sz="4000" dirty="0" smtClean="0">
                <a:solidFill>
                  <a:srgbClr val="FF0000"/>
                </a:solidFill>
              </a:rPr>
              <a:t>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nơi</a:t>
            </a:r>
            <a:r>
              <a:rPr lang="en-US" altLang="vi-VN" sz="4000" dirty="0" smtClean="0">
                <a:solidFill>
                  <a:srgbClr val="FF0000"/>
                </a:solidFill>
              </a:rPr>
              <a:t>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cao</a:t>
            </a:r>
            <a:r>
              <a:rPr lang="en-US" altLang="vi-VN" sz="4000" dirty="0" smtClean="0">
                <a:solidFill>
                  <a:srgbClr val="FF0000"/>
                </a:solidFill>
              </a:rPr>
              <a:t>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lạnh</a:t>
            </a:r>
            <a:r>
              <a:rPr lang="en-US" altLang="vi-VN" sz="4000" dirty="0" smtClean="0">
                <a:solidFill>
                  <a:srgbClr val="FF0000"/>
                </a:solidFill>
              </a:rPr>
              <a:t>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quanh</a:t>
            </a:r>
            <a:r>
              <a:rPr lang="en-US" altLang="vi-VN" sz="4000" dirty="0" smtClean="0">
                <a:solidFill>
                  <a:srgbClr val="FF0000"/>
                </a:solidFill>
              </a:rPr>
              <a:t> </a:t>
            </a:r>
            <a:r>
              <a:rPr lang="en-US" altLang="vi-VN" sz="4000" dirty="0" err="1" smtClean="0">
                <a:solidFill>
                  <a:srgbClr val="FF0000"/>
                </a:solidFill>
              </a:rPr>
              <a:t>năm</a:t>
            </a:r>
            <a:r>
              <a:rPr lang="en-US" altLang="vi-VN" sz="4000" dirty="0" smtClean="0">
                <a:solidFill>
                  <a:srgbClr val="FF0000"/>
                </a:solidFill>
              </a:rPr>
              <a:t>.</a:t>
            </a:r>
          </a:p>
          <a:p>
            <a:pPr marL="609600" indent="-609600">
              <a:buFontTx/>
              <a:buChar char="-"/>
            </a:pPr>
            <a:r>
              <a:rPr lang="en-US" altLang="vi-VN" sz="4000" dirty="0" err="1" smtClean="0"/>
              <a:t>Có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khí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hậu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lạnh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quanh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năm</a:t>
            </a:r>
            <a:endParaRPr lang="en-US" altLang="vi-VN" sz="4000" dirty="0" smtClean="0"/>
          </a:p>
          <a:p>
            <a:pPr marL="609600" indent="-609600">
              <a:buFontTx/>
              <a:buChar char="-"/>
            </a:pPr>
            <a:r>
              <a:rPr lang="en-US" altLang="vi-VN" sz="4000" dirty="0" err="1" smtClean="0"/>
              <a:t>Càng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lên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cao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khí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hậu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càng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lạnh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hơn</a:t>
            </a:r>
            <a:r>
              <a:rPr lang="en-US" altLang="vi-VN" sz="4000" dirty="0" smtClean="0"/>
              <a:t>, </a:t>
            </a:r>
            <a:r>
              <a:rPr lang="en-US" altLang="vi-VN" sz="4000" dirty="0" err="1" smtClean="0"/>
              <a:t>gió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thổi</a:t>
            </a:r>
            <a:r>
              <a:rPr lang="en-US" altLang="vi-VN" sz="4000" dirty="0" smtClean="0"/>
              <a:t> </a:t>
            </a:r>
            <a:r>
              <a:rPr lang="en-US" altLang="vi-VN" sz="4000" dirty="0" err="1" smtClean="0"/>
              <a:t>mạnh</a:t>
            </a:r>
            <a:r>
              <a:rPr lang="en-US" altLang="vi-VN" sz="4000" dirty="0" smtClean="0"/>
              <a:t>.</a:t>
            </a:r>
          </a:p>
          <a:p>
            <a:pPr marL="609600" indent="-609600"/>
            <a:endParaRPr lang="en-US" altLang="vi-VN" sz="2400" dirty="0" smtClean="0"/>
          </a:p>
        </p:txBody>
      </p:sp>
    </p:spTree>
    <p:extLst>
      <p:ext uri="{BB962C8B-B14F-4D97-AF65-F5344CB8AC3E}">
        <p14:creationId xmlns:p14="http://schemas.microsoft.com/office/powerpoint/2010/main" val="2736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	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Hôm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nay,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sẽ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thực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hiện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khảo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núi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phía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Bắc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nước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gia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soạn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lí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mang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qua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trò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nhé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695326"/>
            <a:chOff x="1912729" y="2317037"/>
            <a:chExt cx="3510756" cy="695326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210588" cy="584775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Vị</a:t>
              </a:r>
              <a:r>
                <a:rPr lang="en-US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trí</a:t>
              </a:r>
              <a:r>
                <a:rPr lang="en-US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695326"/>
            <a:chOff x="1912729" y="3219336"/>
            <a:chExt cx="3510756" cy="695326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2388795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Kích</a:t>
              </a:r>
              <a:r>
                <a:rPr lang="en-US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thước</a:t>
              </a:r>
              <a:endPara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695326"/>
            <a:chOff x="1912729" y="4121635"/>
            <a:chExt cx="3510756" cy="695326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5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21210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Đặc</a:t>
              </a:r>
              <a:r>
                <a:rPr lang="en-US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điểm</a:t>
              </a:r>
              <a:r>
                <a:rPr lang="en-US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endPara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695326"/>
            <a:chOff x="1912729" y="5023933"/>
            <a:chExt cx="3510756" cy="695326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00493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Nóc</a:t>
              </a:r>
              <a:r>
                <a:rPr lang="en-US" altLang="zh-CN" sz="3200" b="1" dirty="0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nhà</a:t>
              </a:r>
              <a:endPara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257961"/>
            <a:ext cx="71536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latin typeface="冬青黑体简体中文 W3" panose="020B0300000000000000" pitchFamily="34" charset="-122"/>
              <a:ea typeface="冬青黑体简体中文 W3" panose="020B0300000000000000" pitchFamily="34" charset="-122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192277"/>
            <a:ext cx="774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180km,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30km </a:t>
            </a:r>
            <a:endParaRPr lang="vi-V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155436"/>
            <a:ext cx="7247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2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970992"/>
            <a:ext cx="65901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ỉnh núi Phan-xi-pang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3143m</a:t>
            </a:r>
            <a:endParaRPr lang="en-US" altLang="zh-CN" sz="2800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3118" y="282892"/>
            <a:ext cx="8462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</a:rPr>
              <a:t>Hoàng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Sơn</a:t>
            </a:r>
            <a:r>
              <a:rPr lang="en-US" sz="2800" b="1" dirty="0" smtClean="0">
                <a:solidFill>
                  <a:srgbClr val="FF0000"/>
                </a:solidFill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</a:rPr>
              <a:t>dãy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núi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Việt</a:t>
            </a:r>
            <a:r>
              <a:rPr lang="en-US" sz="2800" b="1" dirty="0" smtClean="0">
                <a:solidFill>
                  <a:srgbClr val="FF0000"/>
                </a:solidFill>
              </a:rPr>
              <a:t> Nam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8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886164" y="2241719"/>
            <a:ext cx="6363489" cy="1304484"/>
            <a:chOff x="3874405" y="3224403"/>
            <a:chExt cx="6363489" cy="1304484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1877437" cy="696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36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Khí</a:t>
              </a:r>
              <a:r>
                <a:rPr lang="en-US" altLang="zh-CN" sz="36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hậu</a:t>
              </a:r>
              <a:endParaRPr lang="en-US" altLang="zh-CN" sz="3600" b="1" dirty="0">
                <a:solidFill>
                  <a:srgbClr val="74A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5" y="3897945"/>
              <a:ext cx="636348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Lạnh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quanh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năm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ở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nơi</a:t>
              </a:r>
              <a:r>
                <a:rPr lang="en-US" altLang="zh-CN" sz="2800" b="1" dirty="0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1B2F47"/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cao</a:t>
              </a:r>
              <a:endParaRPr lang="zh-CN" altLang="en-US" sz="2800" b="1" dirty="0">
                <a:solidFill>
                  <a:srgbClr val="1B2F47"/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1"/>
          <p:cNvSpPr/>
          <p:nvPr/>
        </p:nvSpPr>
        <p:spPr>
          <a:xfrm flipH="1">
            <a:off x="-115862" y="1174632"/>
            <a:ext cx="2117888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02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3371182" y="1783146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5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1.0069 0.023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52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Content Placeholder 4">
            <a:extLst>
              <a:ext uri="{FF2B5EF4-FFF2-40B4-BE49-F238E27FC236}">
                <a16:creationId xmlns="" xmlns:a16="http://schemas.microsoft.com/office/drawing/2014/main" id="{9932C3A2-EC3E-46CB-BF8B-0354598D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Những nơi cao của dãy Hoàng Liên Sơn có khí hậu lạnh quanh năm, nhất là những tháng mùa đông, có khi có tuyết rơi. </a:t>
            </a:r>
          </a:p>
        </p:txBody>
      </p:sp>
    </p:spTree>
    <p:extLst>
      <p:ext uri="{BB962C8B-B14F-4D97-AF65-F5344CB8AC3E}">
        <p14:creationId xmlns:p14="http://schemas.microsoft.com/office/powerpoint/2010/main" val="53814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Những nơi cao của dãy Hoàng Liên Sơn có khí hậu lạnh quanh năm, nhất là những tháng mùa đông, có khi có tuyết rơi. </a:t>
            </a:r>
          </a:p>
        </p:txBody>
      </p:sp>
    </p:spTree>
    <p:extLst>
      <p:ext uri="{BB962C8B-B14F-4D97-AF65-F5344CB8AC3E}">
        <p14:creationId xmlns:p14="http://schemas.microsoft.com/office/powerpoint/2010/main" val="11878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046FA9-8E20-4CCA-B2AD-F716934C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133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Từ Độ cao 2000m đến 2500m, thường có nhiều mưa, rất lạnh. Từ độ cao 2500m trở lên, khí hậu càng lạnh hơn, gió thổi mạnh.</a:t>
            </a:r>
          </a:p>
        </p:txBody>
      </p:sp>
    </p:spTree>
    <p:extLst>
      <p:ext uri="{BB962C8B-B14F-4D97-AF65-F5344CB8AC3E}">
        <p14:creationId xmlns:p14="http://schemas.microsoft.com/office/powerpoint/2010/main" val="308078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6034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138545" y="164861"/>
            <a:ext cx="11731373" cy="116787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cs typeface="Arial" panose="020B0604020202020204" pitchFamily="34" charset="0"/>
              </a:rPr>
              <a:t>Từ Độ cao 2000m đến 2500m, thường có nhiều mưa, rất lạnh. Từ độ cao 2500m trở lên, khí hậu càng lạnh hơn, gió thổi mạnh.</a:t>
            </a:r>
          </a:p>
        </p:txBody>
      </p:sp>
    </p:spTree>
    <p:extLst>
      <p:ext uri="{BB962C8B-B14F-4D97-AF65-F5344CB8AC3E}">
        <p14:creationId xmlns:p14="http://schemas.microsoft.com/office/powerpoint/2010/main" val="38224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45095" y="144789"/>
            <a:ext cx="8760359" cy="2561465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380507" cy="196977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just">
              <a:defRPr/>
            </a:pP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phố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tuyệt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đẹp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1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Việt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Nam.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mệnh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danh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món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quà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nơi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4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mùa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biết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không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? 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35096"/>
            <a:ext cx="8572500" cy="4819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5" y="635096"/>
            <a:ext cx="8880432" cy="50349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48311"/>
            <a:ext cx="8817595" cy="5108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4" y="648311"/>
            <a:ext cx="8692573" cy="51083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96457" y="953332"/>
            <a:ext cx="9153427" cy="1406920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Phan-xi-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păng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28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/>
      <p:bldP spid="13" grpId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8" name="DU LỊCH SAPA -  LÊN ĐỈNH FANSIPAN NGẮM MÂY CỰC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426" y="204751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 </a:t>
            </a:r>
          </a:p>
          <a:p>
            <a:pPr algn="just"/>
            <a:r>
              <a:rPr lang="en-US" sz="40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Dãy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sộ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ỉnh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lũng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51348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9699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805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10007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78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30145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5116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5307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30116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3496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51348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5153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7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75990" y="1778168"/>
            <a:ext cx="6736572" cy="54107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7321" y="353031"/>
            <a:ext cx="7802166" cy="2376823"/>
          </a:xfrm>
          <a:prstGeom prst="wedgeRoundRectCallout">
            <a:avLst>
              <a:gd name="adj1" fmla="val 28836"/>
              <a:gd name="adj2" fmla="val 72757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sp>
        <p:nvSpPr>
          <p:cNvPr id="12" name="MH_Others_2"/>
          <p:cNvSpPr txBox="1"/>
          <p:nvPr>
            <p:custDataLst>
              <p:tags r:id="rId1"/>
            </p:custDataLst>
          </p:nvPr>
        </p:nvSpPr>
        <p:spPr>
          <a:xfrm>
            <a:off x="-339806" y="559165"/>
            <a:ext cx="8716419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Như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vậy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ta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kết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thúc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khảo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hôm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nay. </a:t>
            </a:r>
          </a:p>
          <a:p>
            <a:pPr algn="ctr">
              <a:defRPr/>
            </a:pP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nhà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thôi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0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1.00508 0.00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4939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774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6093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08050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590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299494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31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3350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2815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153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4939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4958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70202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48553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26904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2886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26713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320305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43970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4416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4897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72350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7020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70393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20510" y="254523"/>
            <a:ext cx="11547837" cy="1263191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45" y="1970202"/>
            <a:ext cx="6221692" cy="3516199"/>
          </a:xfrm>
          <a:prstGeom prst="rect">
            <a:avLst/>
          </a:prstGeom>
          <a:blipFill dpi="0" rotWithShape="1">
            <a:blip r:embed="rId5"/>
            <a:srcRect/>
            <a:stretch>
              <a:fillRect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10845" y="1949391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845" y="3127742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0845" y="4306093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66268" y="4308050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21691" y="430590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7114" y="4299494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66268" y="3123159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1691" y="3123350"/>
            <a:ext cx="1555423" cy="117835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777114" y="312815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6268" y="1951539"/>
            <a:ext cx="1555423" cy="117835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221691" y="1949391"/>
            <a:ext cx="1555423" cy="1178351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7114" y="1949582"/>
            <a:ext cx="1555423" cy="117835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75990" y="1778168"/>
            <a:ext cx="6736572" cy="5410765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17321" y="353031"/>
            <a:ext cx="7802166" cy="2376823"/>
          </a:xfrm>
          <a:prstGeom prst="wedgeRoundRectCallout">
            <a:avLst>
              <a:gd name="adj1" fmla="val 28836"/>
              <a:gd name="adj2" fmla="val 72757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sp>
        <p:nvSpPr>
          <p:cNvPr id="12" name="MH_Others_2"/>
          <p:cNvSpPr txBox="1"/>
          <p:nvPr>
            <p:custDataLst>
              <p:tags r:id="rId1"/>
            </p:custDataLst>
          </p:nvPr>
        </p:nvSpPr>
        <p:spPr>
          <a:xfrm>
            <a:off x="-339806" y="768022"/>
            <a:ext cx="8716419" cy="147732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đầy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đủ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dụng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. </a:t>
            </a:r>
          </a:p>
          <a:p>
            <a:pPr algn="ctr">
              <a:defRPr/>
            </a:pP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Ta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thôi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CN" alt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66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1.00508 0.003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7" t="56845" r="2381" b="7205"/>
          <a:stretch/>
        </p:blipFill>
        <p:spPr>
          <a:xfrm>
            <a:off x="5344998" y="1598063"/>
            <a:ext cx="6736572" cy="541076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600241" y="2219547"/>
            <a:ext cx="6566689" cy="1310989"/>
            <a:chOff x="3874404" y="3224403"/>
            <a:chExt cx="6566689" cy="1310989"/>
          </a:xfrm>
        </p:grpSpPr>
        <p:sp>
          <p:nvSpPr>
            <p:cNvPr id="26" name="5"/>
            <p:cNvSpPr/>
            <p:nvPr/>
          </p:nvSpPr>
          <p:spPr>
            <a:xfrm flipH="1">
              <a:off x="3874405" y="3224403"/>
              <a:ext cx="413606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Hoàng</a:t>
              </a:r>
              <a:r>
                <a:rPr lang="en-US" altLang="zh-CN" sz="40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Liên</a:t>
              </a:r>
              <a:r>
                <a:rPr lang="en-US" altLang="zh-CN" sz="4000" b="1" dirty="0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74AC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方正粗谭黑简体" panose="02000000000000000000" pitchFamily="2" charset="-122"/>
                  <a:cs typeface="Arial" panose="020B0604020202020204" pitchFamily="34" charset="0"/>
                </a:rPr>
                <a:t>Sơn</a:t>
              </a:r>
              <a:endParaRPr lang="en-US" altLang="zh-CN" sz="4000" b="1" dirty="0">
                <a:solidFill>
                  <a:srgbClr val="74AC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3"/>
            <p:cNvSpPr/>
            <p:nvPr/>
          </p:nvSpPr>
          <p:spPr>
            <a:xfrm flipH="1">
              <a:off x="3874404" y="3904450"/>
              <a:ext cx="656668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Dãy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núi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cao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đồ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sộ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nhất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Việt</a:t>
              </a:r>
              <a:r>
                <a:rPr lang="en-US" altLang="zh-CN" sz="28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冬青黑体简体中文 W3" panose="020B0300000000000000" pitchFamily="34" charset="-122"/>
                  <a:cs typeface="Arial" panose="020B0604020202020204" pitchFamily="34" charset="0"/>
                </a:rPr>
                <a:t> Nam </a:t>
              </a:r>
              <a:endParaRPr lang="zh-CN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冬青黑体简体中文 W3" panose="020B0300000000000000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1"/>
          <p:cNvSpPr/>
          <p:nvPr/>
        </p:nvSpPr>
        <p:spPr>
          <a:xfrm flipH="1">
            <a:off x="-1" y="1037606"/>
            <a:ext cx="1678665" cy="2830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600" b="1" dirty="0">
                <a:solidFill>
                  <a:srgbClr val="74AC40"/>
                </a:solidFill>
                <a:latin typeface="Agency FB" panose="020B0503020202020204" pitchFamily="34" charset="0"/>
                <a:ea typeface="华文细黑" panose="02010600040101010101" pitchFamily="2" charset="-122"/>
              </a:rPr>
              <a:t>01</a:t>
            </a:r>
            <a:endParaRPr lang="zh-CN" altLang="en-US" sz="9600" b="1" dirty="0">
              <a:solidFill>
                <a:srgbClr val="74AC40"/>
              </a:solidFill>
              <a:latin typeface="Agency FB" panose="020B0503020202020204" pitchFamily="34" charset="0"/>
              <a:ea typeface="华文细黑" panose="02010600040101010101" pitchFamily="2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5344998" y="1841166"/>
            <a:ext cx="1277257" cy="113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9450967" y="4405745"/>
            <a:ext cx="2741033" cy="2347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1200987"/>
            <a:ext cx="8988136" cy="555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ounded Rectangular Callout 14"/>
          <p:cNvSpPr/>
          <p:nvPr/>
        </p:nvSpPr>
        <p:spPr>
          <a:xfrm>
            <a:off x="320510" y="254524"/>
            <a:ext cx="11547837" cy="622932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kể tên những dãy núi chính ở Bắc Bộ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2991874">
            <a:off x="7837794" y="4267029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991874">
            <a:off x="6678631" y="2851101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542870" y="1865603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20751077">
            <a:off x="4760770" y="2032481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9681454">
            <a:off x="2729022" y="2372802"/>
            <a:ext cx="434653" cy="5007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720</Words>
  <Application>Microsoft Office PowerPoint</Application>
  <PresentationFormat>Widescreen</PresentationFormat>
  <Paragraphs>103</Paragraphs>
  <Slides>31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Times New Roman</vt:lpstr>
      <vt:lpstr>Agency FB</vt:lpstr>
      <vt:lpstr>Calibri Light</vt:lpstr>
      <vt:lpstr>华文细黑</vt:lpstr>
      <vt:lpstr>方正粗谭黑简体</vt:lpstr>
      <vt:lpstr>冬青黑体简体中文 W3</vt:lpstr>
      <vt:lpstr>SimSun</vt:lpstr>
      <vt:lpstr>Arial</vt:lpstr>
      <vt:lpstr>UTM Showcard</vt:lpstr>
      <vt:lpstr>Microsoft YaHei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Team KTUTS</dc:creator>
  <cp:keywords>Bao</cp:keywords>
  <cp:lastModifiedBy>cuong cuong</cp:lastModifiedBy>
  <cp:revision>41</cp:revision>
  <dcterms:created xsi:type="dcterms:W3CDTF">2017-04-19T14:42:47Z</dcterms:created>
  <dcterms:modified xsi:type="dcterms:W3CDTF">2022-09-07T15:51:07Z</dcterms:modified>
</cp:coreProperties>
</file>