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48" r:id="rId2"/>
    <p:sldId id="295" r:id="rId3"/>
    <p:sldId id="341" r:id="rId4"/>
    <p:sldId id="257" r:id="rId5"/>
    <p:sldId id="349" r:id="rId6"/>
    <p:sldId id="308" r:id="rId7"/>
    <p:sldId id="312" r:id="rId8"/>
    <p:sldId id="342" r:id="rId9"/>
    <p:sldId id="327" r:id="rId10"/>
    <p:sldId id="344" r:id="rId11"/>
    <p:sldId id="345" r:id="rId12"/>
    <p:sldId id="347" r:id="rId13"/>
    <p:sldId id="346" r:id="rId14"/>
    <p:sldId id="323" r:id="rId15"/>
    <p:sldId id="331" r:id="rId16"/>
    <p:sldId id="350" r:id="rId17"/>
    <p:sldId id="320" r:id="rId18"/>
    <p:sldId id="33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B3E"/>
    <a:srgbClr val="FFC25F"/>
    <a:srgbClr val="F7E3AD"/>
    <a:srgbClr val="54A686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414" autoAdjust="0"/>
  </p:normalViewPr>
  <p:slideViewPr>
    <p:cSldViewPr snapToGrid="0" showGuides="1">
      <p:cViewPr varScale="1">
        <p:scale>
          <a:sx n="69" d="100"/>
          <a:sy n="69" d="100"/>
        </p:scale>
        <p:origin x="900" y="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77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4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3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65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0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9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1251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33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9CB7-E4C1-4955-A60F-3020254A994A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831A-BAE1-4E67-98AB-2FEFAC29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87696" y="26695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lang="zh-CN" altLang="en-US" sz="18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791418" y="2583880"/>
            <a:ext cx="7396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KHOA HỌC LỚP 4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05420" y="107145"/>
            <a:ext cx="796887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PHÚC LỢI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66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7" name="AutoShape 49"/>
          <p:cNvSpPr>
            <a:spLocks noChangeArrowheads="1"/>
          </p:cNvSpPr>
          <p:nvPr/>
        </p:nvSpPr>
        <p:spPr bwMode="auto">
          <a:xfrm>
            <a:off x="452438" y="1192212"/>
            <a:ext cx="3505200" cy="1371600"/>
          </a:xfrm>
          <a:prstGeom prst="hexagon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Nhóm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Vi-ta-min</a:t>
            </a:r>
          </a:p>
        </p:txBody>
      </p:sp>
      <p:sp>
        <p:nvSpPr>
          <p:cNvPr id="99378" name="Text Box 50"/>
          <p:cNvSpPr txBox="1">
            <a:spLocks noChangeArrowheads="1"/>
          </p:cNvSpPr>
          <p:nvPr/>
        </p:nvSpPr>
        <p:spPr bwMode="auto">
          <a:xfrm>
            <a:off x="4543425" y="1039812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- Kể tên một số vi-ta-min mà em biết.       </a:t>
            </a:r>
          </a:p>
        </p:txBody>
      </p:sp>
      <p:sp>
        <p:nvSpPr>
          <p:cNvPr id="99379" name="AutoShape 51"/>
          <p:cNvSpPr>
            <a:spLocks noChangeArrowheads="1"/>
          </p:cNvSpPr>
          <p:nvPr/>
        </p:nvSpPr>
        <p:spPr bwMode="auto">
          <a:xfrm>
            <a:off x="452438" y="3005136"/>
            <a:ext cx="3505200" cy="1323977"/>
          </a:xfrm>
          <a:prstGeom prst="hexagon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Nhóm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Chất khoáng</a:t>
            </a:r>
          </a:p>
        </p:txBody>
      </p:sp>
      <p:sp>
        <p:nvSpPr>
          <p:cNvPr id="99380" name="Text Box 52"/>
          <p:cNvSpPr txBox="1">
            <a:spLocks noChangeArrowheads="1"/>
          </p:cNvSpPr>
          <p:nvPr/>
        </p:nvSpPr>
        <p:spPr bwMode="auto">
          <a:xfrm>
            <a:off x="4543425" y="1446683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- Nêu vai trò của các loại vi-ta-min đó.</a:t>
            </a:r>
          </a:p>
        </p:txBody>
      </p:sp>
      <p:sp>
        <p:nvSpPr>
          <p:cNvPr id="99381" name="Text Box 53"/>
          <p:cNvSpPr txBox="1">
            <a:spLocks noChangeArrowheads="1"/>
          </p:cNvSpPr>
          <p:nvPr/>
        </p:nvSpPr>
        <p:spPr bwMode="auto">
          <a:xfrm>
            <a:off x="4543425" y="1853553"/>
            <a:ext cx="7172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- Những thức ăn chứa nhiều vi-ta-min có vai trò gì đối với cơ thể?</a:t>
            </a:r>
          </a:p>
        </p:txBody>
      </p:sp>
      <p:sp>
        <p:nvSpPr>
          <p:cNvPr id="99382" name="Text Box 54"/>
          <p:cNvSpPr txBox="1">
            <a:spLocks noChangeArrowheads="1"/>
          </p:cNvSpPr>
          <p:nvPr/>
        </p:nvSpPr>
        <p:spPr bwMode="auto">
          <a:xfrm>
            <a:off x="4543425" y="2852737"/>
            <a:ext cx="6224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+mj-lt"/>
              </a:rPr>
              <a:t>- Kể tên một số khoáng chất mà em biết?</a:t>
            </a:r>
          </a:p>
        </p:txBody>
      </p:sp>
      <p:sp>
        <p:nvSpPr>
          <p:cNvPr id="99383" name="Text Box 55"/>
          <p:cNvSpPr txBox="1">
            <a:spLocks noChangeArrowheads="1"/>
          </p:cNvSpPr>
          <p:nvPr/>
        </p:nvSpPr>
        <p:spPr bwMode="auto">
          <a:xfrm>
            <a:off x="4543425" y="331217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- Nêu vai trò của các chất khoáng đó.</a:t>
            </a:r>
          </a:p>
        </p:txBody>
      </p:sp>
      <p:sp>
        <p:nvSpPr>
          <p:cNvPr id="99384" name="Text Box 56"/>
          <p:cNvSpPr txBox="1">
            <a:spLocks noChangeArrowheads="1"/>
          </p:cNvSpPr>
          <p:nvPr/>
        </p:nvSpPr>
        <p:spPr bwMode="auto">
          <a:xfrm>
            <a:off x="4543425" y="3767137"/>
            <a:ext cx="7096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- Nếu thiếu chất khoáng cơ thể sẽ ra sao?</a:t>
            </a:r>
          </a:p>
        </p:txBody>
      </p:sp>
      <p:sp>
        <p:nvSpPr>
          <p:cNvPr id="99385" name="AutoShape 57"/>
          <p:cNvSpPr>
            <a:spLocks noChangeArrowheads="1"/>
          </p:cNvSpPr>
          <p:nvPr/>
        </p:nvSpPr>
        <p:spPr bwMode="auto">
          <a:xfrm>
            <a:off x="452438" y="4852045"/>
            <a:ext cx="3505200" cy="1471614"/>
          </a:xfrm>
          <a:prstGeom prst="hexagon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</a:rPr>
              <a:t>Nhóm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</a:rPr>
              <a:t>Chất xơ</a:t>
            </a:r>
          </a:p>
        </p:txBody>
      </p:sp>
      <p:sp>
        <p:nvSpPr>
          <p:cNvPr id="99386" name="Text Box 58"/>
          <p:cNvSpPr txBox="1">
            <a:spLocks noChangeArrowheads="1"/>
          </p:cNvSpPr>
          <p:nvPr/>
        </p:nvSpPr>
        <p:spPr bwMode="auto">
          <a:xfrm>
            <a:off x="4543425" y="4739333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- Những thức ăn nào chứa chất xơ?</a:t>
            </a:r>
          </a:p>
        </p:txBody>
      </p:sp>
      <p:sp>
        <p:nvSpPr>
          <p:cNvPr id="99387" name="Text Box 59"/>
          <p:cNvSpPr txBox="1">
            <a:spLocks noChangeArrowheads="1"/>
          </p:cNvSpPr>
          <p:nvPr/>
        </p:nvSpPr>
        <p:spPr bwMode="auto">
          <a:xfrm>
            <a:off x="4543425" y="5302896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- Chất xơ có vai trò gì đối với cơ thể?</a:t>
            </a:r>
          </a:p>
        </p:txBody>
      </p:sp>
      <p:sp>
        <p:nvSpPr>
          <p:cNvPr id="99388" name="Text Box 60"/>
          <p:cNvSpPr txBox="1">
            <a:spLocks noChangeArrowheads="1"/>
          </p:cNvSpPr>
          <p:nvPr/>
        </p:nvSpPr>
        <p:spPr bwMode="auto">
          <a:xfrm>
            <a:off x="4543425" y="5866459"/>
            <a:ext cx="534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- Nếu thiếu chất xơ cơ thể sẽ ra sao?</a:t>
            </a:r>
          </a:p>
        </p:txBody>
      </p:sp>
      <p:sp>
        <p:nvSpPr>
          <p:cNvPr id="99392" name="Text Box 64"/>
          <p:cNvSpPr txBox="1">
            <a:spLocks noChangeArrowheads="1"/>
          </p:cNvSpPr>
          <p:nvPr/>
        </p:nvSpPr>
        <p:spPr bwMode="auto">
          <a:xfrm>
            <a:off x="533399" y="234375"/>
            <a:ext cx="3424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6999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77" grpId="0" animBg="1"/>
      <p:bldP spid="99378" grpId="0"/>
      <p:bldP spid="99379" grpId="0" animBg="1"/>
      <p:bldP spid="99380" grpId="0"/>
      <p:bldP spid="99381" grpId="0"/>
      <p:bldP spid="99382" grpId="0"/>
      <p:bldP spid="99383" grpId="0"/>
      <p:bldP spid="99384" grpId="0"/>
      <p:bldP spid="99385" grpId="0" animBg="1"/>
      <p:bldP spid="99386" grpId="0"/>
      <p:bldP spid="99387" grpId="0"/>
      <p:bldP spid="99388" grpId="0"/>
      <p:bldP spid="99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414338" y="702084"/>
            <a:ext cx="11572875" cy="5622454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-361650" y="3316216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454397" y="-321097"/>
            <a:ext cx="3308804" cy="2557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888" y="-731141"/>
            <a:ext cx="3529074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9"/>
          <p:cNvSpPr txBox="1"/>
          <p:nvPr/>
        </p:nvSpPr>
        <p:spPr>
          <a:xfrm>
            <a:off x="-1124701" y="199268"/>
            <a:ext cx="462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Ghi</a:t>
            </a:r>
            <a:r>
              <a:rPr lang="en-US" altLang="zh-CN" sz="4400" b="1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nhớ</a:t>
            </a:r>
            <a:endParaRPr lang="en-US" sz="44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01234" y="1517173"/>
            <a:ext cx="9885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-"/>
            </a:pP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Vi-ta-min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những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không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tham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gia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trực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tiếp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vào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xây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dựng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hay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cung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cấp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năng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lượng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.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Tuy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nhiên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,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chúng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lại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rất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cần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hoạt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động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sống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của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.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Nếu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thiếu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vi-ta-min,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sẽ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bị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bệnh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341649" y="2905863"/>
            <a:ext cx="94670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Một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khoáng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như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sắt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, can-xi,…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tham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gia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vào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việc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xây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dựng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.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Ngoài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ra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,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còn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cần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một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lượng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nhỏ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một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khoáng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khác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tạo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ra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men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thúc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đẩy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và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điều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khiển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hoạt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động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sống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.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Nếu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thiếu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các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khoáng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,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sẽ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bị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bệnh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.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74448" y="4663885"/>
            <a:ext cx="8852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xơ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không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có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giá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trị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dinh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dưỡng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nhưng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rất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cần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thiết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để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đảm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bảo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hoạt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động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bình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thường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của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bộ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máy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tiêu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</a:rPr>
              <a:t>hóa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1323" y="2980051"/>
            <a:ext cx="2459502" cy="2403074"/>
            <a:chOff x="892181" y="960029"/>
            <a:chExt cx="2616200" cy="2611846"/>
          </a:xfrm>
        </p:grpSpPr>
        <p:pic>
          <p:nvPicPr>
            <p:cNvPr id="16" name="Picture 2" descr="Thiếu vitamin A và bệnh khô mắt – Trung Tâm Y Khoa EcoHealt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16"/>
            <a:stretch/>
          </p:blipFill>
          <p:spPr bwMode="auto">
            <a:xfrm>
              <a:off x="892181" y="960029"/>
              <a:ext cx="2616200" cy="199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Alternate Process 16"/>
            <p:cNvSpPr/>
            <p:nvPr/>
          </p:nvSpPr>
          <p:spPr>
            <a:xfrm>
              <a:off x="892181" y="2842418"/>
              <a:ext cx="2616200" cy="729457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Khô mắt,</a:t>
              </a:r>
            </a:p>
            <a:p>
              <a:pPr algn="ctr"/>
              <a:r>
                <a:rPr lang="en-US" sz="2400">
                  <a:solidFill>
                    <a:srgbClr val="FFFF00"/>
                  </a:solidFill>
                </a:rPr>
                <a:t> quáng gà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82532" y="2980050"/>
            <a:ext cx="2324477" cy="2390238"/>
            <a:chOff x="4900612" y="960028"/>
            <a:chExt cx="2472572" cy="2663121"/>
          </a:xfrm>
        </p:grpSpPr>
        <p:pic>
          <p:nvPicPr>
            <p:cNvPr id="19" name="Picture 4" descr="Còi xương thể cổ điển là gì? Đâu là cách chữa trị hiệu quả, dứt điểm?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612" y="960028"/>
              <a:ext cx="2472572" cy="199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lowchart: Alternate Process 19"/>
            <p:cNvSpPr/>
            <p:nvPr/>
          </p:nvSpPr>
          <p:spPr>
            <a:xfrm>
              <a:off x="4900612" y="2893692"/>
              <a:ext cx="2472572" cy="729457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Còi xương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8716" y="2980050"/>
            <a:ext cx="2431216" cy="2429260"/>
            <a:chOff x="8070097" y="541094"/>
            <a:chExt cx="3159878" cy="2782325"/>
          </a:xfrm>
        </p:grpSpPr>
        <p:pic>
          <p:nvPicPr>
            <p:cNvPr id="22" name="Picture 6" descr="Chảy máu chân răng thiếu chất gì? Cần bổ sung vitamin gì khi chảy máu chân  răng?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097" y="541094"/>
              <a:ext cx="3159878" cy="2105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lowchart: Alternate Process 22"/>
            <p:cNvSpPr/>
            <p:nvPr/>
          </p:nvSpPr>
          <p:spPr>
            <a:xfrm>
              <a:off x="8070097" y="2593962"/>
              <a:ext cx="3159878" cy="729457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Chảy máu chân răng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01639" y="2927770"/>
            <a:ext cx="2385574" cy="2442517"/>
            <a:chOff x="2071692" y="4002652"/>
            <a:chExt cx="2873376" cy="2661001"/>
          </a:xfrm>
        </p:grpSpPr>
        <p:pic>
          <p:nvPicPr>
            <p:cNvPr id="25" name="Picture 8" descr="Bệnh tê phù do thiếu vitamin B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93" y="4002652"/>
              <a:ext cx="2873375" cy="198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lowchart: Alternate Process 25"/>
            <p:cNvSpPr/>
            <p:nvPr/>
          </p:nvSpPr>
          <p:spPr>
            <a:xfrm>
              <a:off x="2071692" y="5934196"/>
              <a:ext cx="2873375" cy="729457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Bị phù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6127" y="4494321"/>
            <a:ext cx="1575426" cy="2253645"/>
            <a:chOff x="740192" y="1760895"/>
            <a:chExt cx="2137920" cy="2677850"/>
          </a:xfrm>
        </p:grpSpPr>
        <p:pic>
          <p:nvPicPr>
            <p:cNvPr id="28" name="Picture 12" descr="Thiếu máu do thiếu sắt | Bệnh viện Việt Pháp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80"/>
            <a:stretch/>
          </p:blipFill>
          <p:spPr bwMode="auto">
            <a:xfrm>
              <a:off x="740192" y="1760895"/>
              <a:ext cx="2137920" cy="212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Flowchart: Alternate Process 28"/>
            <p:cNvSpPr/>
            <p:nvPr/>
          </p:nvSpPr>
          <p:spPr>
            <a:xfrm>
              <a:off x="740192" y="3767595"/>
              <a:ext cx="2137920" cy="67115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Thiếu máu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21509" y="4494321"/>
            <a:ext cx="2092445" cy="2288632"/>
            <a:chOff x="4168218" y="1760895"/>
            <a:chExt cx="2839536" cy="2719422"/>
          </a:xfrm>
        </p:grpSpPr>
        <p:pic>
          <p:nvPicPr>
            <p:cNvPr id="31" name="Picture 14" descr="Đo loãng xương – bước quan trọng giúp điều trị hiệu quả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219" y="1760895"/>
              <a:ext cx="2839535" cy="212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Flowchart: Alternate Process 31"/>
            <p:cNvSpPr/>
            <p:nvPr/>
          </p:nvSpPr>
          <p:spPr>
            <a:xfrm>
              <a:off x="4168218" y="3809167"/>
              <a:ext cx="2839535" cy="67115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Loãng xương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73910" y="4497525"/>
            <a:ext cx="2507156" cy="2250949"/>
            <a:chOff x="7927974" y="1764099"/>
            <a:chExt cx="3402317" cy="2674646"/>
          </a:xfrm>
        </p:grpSpPr>
        <p:pic>
          <p:nvPicPr>
            <p:cNvPr id="34" name="Picture 16" descr="Bệnh bướu cổ: Nguyên nhân, triệu chứng, chẩn đoán và cách điều trị |  Medlatec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75" y="1764099"/>
              <a:ext cx="3402316" cy="212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lowchart: Alternate Process 34"/>
            <p:cNvSpPr/>
            <p:nvPr/>
          </p:nvSpPr>
          <p:spPr>
            <a:xfrm>
              <a:off x="7927974" y="3767595"/>
              <a:ext cx="3402317" cy="67115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Bướu cổ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34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91200" y="-1035037"/>
            <a:ext cx="8207754" cy="6643355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24527" y="2137821"/>
            <a:ext cx="6805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400" b="1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/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Nguồn gốc của nhóm thức ăn chứa nhiều vi-ta-min, chất khoáng và chất xơ</a:t>
            </a:r>
            <a:endParaRPr lang="zh-CN" altLang="en-US" sz="3400" b="1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2320"/>
              </p:ext>
            </p:extLst>
          </p:nvPr>
        </p:nvGraphicFramePr>
        <p:xfrm>
          <a:off x="2504280" y="626626"/>
          <a:ext cx="7183439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Số thứ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tự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thức ăn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Nguồn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gốc thực vật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Nguồn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gốc động vật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Sữa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Đậu</a:t>
                      </a:r>
                      <a:r>
                        <a:rPr lang="en-US" baseline="0"/>
                        <a:t> đũa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Bắp</a:t>
                      </a:r>
                      <a:r>
                        <a:rPr lang="en-US" baseline="0"/>
                        <a:t> cải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Đu</a:t>
                      </a:r>
                      <a:r>
                        <a:rPr lang="en-US" baseline="0"/>
                        <a:t> đủ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Trứng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Xúc</a:t>
                      </a:r>
                      <a:r>
                        <a:rPr lang="en-US" baseline="0"/>
                        <a:t> xích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Chuối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Cà</a:t>
                      </a:r>
                      <a:r>
                        <a:rPr lang="en-US" baseline="0"/>
                        <a:t> rốt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Thịt</a:t>
                      </a:r>
                      <a:r>
                        <a:rPr lang="en-US" baseline="0"/>
                        <a:t> gà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Ngô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Rau ngót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Cà</a:t>
                      </a:r>
                      <a:r>
                        <a:rPr lang="en-US" baseline="0"/>
                        <a:t> chua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" name="矩形 18"/>
          <p:cNvSpPr/>
          <p:nvPr/>
        </p:nvSpPr>
        <p:spPr>
          <a:xfrm>
            <a:off x="996365" y="78902"/>
            <a:ext cx="9729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altLang="zh-CN" sz="24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zh-CN" altLang="en-US" sz="24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8437120" y="1018040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8437120" y="2497324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8437120" y="2876288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8437120" y="3976608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8437120" y="5076928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8437120" y="4715961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6232082" y="1364285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6232082" y="1730944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6232082" y="2123442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232082" y="3220430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6232082" y="3593788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6232082" y="4327332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6232082" y="5443699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6232082" y="5828759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6232082" y="6194412"/>
            <a:ext cx="250473" cy="34624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6" y="385763"/>
            <a:ext cx="2736046" cy="291585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087156" y="270463"/>
            <a:ext cx="6542468" cy="2511379"/>
          </a:xfrm>
          <a:prstGeom prst="cloudCallout">
            <a:avLst>
              <a:gd name="adj1" fmla="val -89760"/>
              <a:gd name="adj2" fmla="val -19838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thức ăn chứa nhiều vi-ta-min, chất khoáng và chất xơ có nguồn </a:t>
            </a:r>
            <a:r>
              <a:rPr lang="en-US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đâu?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16" y="3945964"/>
            <a:ext cx="1952884" cy="2912036"/>
          </a:xfrm>
          <a:prstGeom prst="rect">
            <a:avLst/>
          </a:prstGeom>
        </p:spPr>
      </p:pic>
      <p:sp>
        <p:nvSpPr>
          <p:cNvPr id="7" name="AutoShape 115"/>
          <p:cNvSpPr>
            <a:spLocks noChangeArrowheads="1"/>
          </p:cNvSpPr>
          <p:nvPr/>
        </p:nvSpPr>
        <p:spPr bwMode="auto">
          <a:xfrm>
            <a:off x="1200152" y="3734089"/>
            <a:ext cx="6869468" cy="2395249"/>
          </a:xfrm>
          <a:prstGeom prst="cloudCallout">
            <a:avLst>
              <a:gd name="adj1" fmla="val 81307"/>
              <a:gd name="adj2" fmla="val 12403"/>
            </a:avLst>
          </a:prstGeom>
          <a:solidFill>
            <a:srgbClr val="F7E3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thức ăn chứa nhiều vi-ta-min, chất khoáng và chất xơ có nguồn gốc từ động vật và thực vật.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8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850198" y="2796542"/>
            <a:ext cx="303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endParaRPr lang="zh-CN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380" y="1424884"/>
            <a:ext cx="885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i-ta-min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82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80290" y="1801426"/>
            <a:ext cx="2959527" cy="215399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Vi-ta-min,</a:t>
            </a:r>
          </a:p>
          <a:p>
            <a:pPr algn="ctr"/>
            <a:r>
              <a:rPr lang="en-US" sz="3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khoáng,</a:t>
            </a:r>
            <a:endParaRPr lang="en-U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xơ</a:t>
            </a:r>
            <a:endParaRPr lang="en-U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3362396" y="1618583"/>
            <a:ext cx="2884867" cy="1266285"/>
          </a:xfrm>
          <a:prstGeom prst="curvedConnector3">
            <a:avLst>
              <a:gd name="adj1" fmla="val 50000"/>
            </a:avLst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247263" y="1249251"/>
            <a:ext cx="1081825" cy="746974"/>
            <a:chOff x="4713668" y="1416676"/>
            <a:chExt cx="1081825" cy="746974"/>
          </a:xfrm>
        </p:grpSpPr>
        <p:cxnSp>
          <p:nvCxnSpPr>
            <p:cNvPr id="11" name="Curved Connector 10"/>
            <p:cNvCxnSpPr/>
            <p:nvPr/>
          </p:nvCxnSpPr>
          <p:spPr>
            <a:xfrm flipV="1">
              <a:off x="4713668" y="1416676"/>
              <a:ext cx="991673" cy="37348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1C0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>
              <a:off x="4713668" y="1835238"/>
              <a:ext cx="1081825" cy="32841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1C0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213177" y="914397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5375" y="1683907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387411">
            <a:off x="3643897" y="1640609"/>
            <a:ext cx="197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3362396" y="3016589"/>
            <a:ext cx="2144842" cy="1532174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26724">
            <a:off x="4111461" y="3742299"/>
            <a:ext cx="197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0694" y="2746943"/>
            <a:ext cx="514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Vi-ta-min: cần cho hoạt động sống của cơ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6947" y="5208966"/>
            <a:ext cx="5445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" y="4139666"/>
            <a:ext cx="2391877" cy="253108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55573" y="3223997"/>
            <a:ext cx="1345121" cy="2416949"/>
            <a:chOff x="5555573" y="3223997"/>
            <a:chExt cx="1345121" cy="2416949"/>
          </a:xfrm>
        </p:grpSpPr>
        <p:grpSp>
          <p:nvGrpSpPr>
            <p:cNvPr id="27" name="Group 26"/>
            <p:cNvGrpSpPr/>
            <p:nvPr/>
          </p:nvGrpSpPr>
          <p:grpSpPr>
            <a:xfrm>
              <a:off x="5555573" y="3223997"/>
              <a:ext cx="1345121" cy="2416949"/>
              <a:chOff x="4713668" y="465397"/>
              <a:chExt cx="1345121" cy="2416949"/>
            </a:xfrm>
          </p:grpSpPr>
          <p:cxnSp>
            <p:nvCxnSpPr>
              <p:cNvPr id="28" name="Curved Connector 27"/>
              <p:cNvCxnSpPr>
                <a:endCxn id="30" idx="1"/>
              </p:cNvCxnSpPr>
              <p:nvPr/>
            </p:nvCxnSpPr>
            <p:spPr>
              <a:xfrm flipV="1">
                <a:off x="4713668" y="465397"/>
                <a:ext cx="1345121" cy="1324768"/>
              </a:xfrm>
              <a:prstGeom prst="curvedConnector3">
                <a:avLst>
                  <a:gd name="adj1" fmla="val 50000"/>
                </a:avLst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>
                <a:off x="4713668" y="1835238"/>
                <a:ext cx="1232602" cy="1047108"/>
              </a:xfrm>
              <a:prstGeom prst="curvedConnector3">
                <a:avLst>
                  <a:gd name="adj1" fmla="val 44204"/>
                </a:avLst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urved Connector 4"/>
            <p:cNvCxnSpPr/>
            <p:nvPr/>
          </p:nvCxnSpPr>
          <p:spPr>
            <a:xfrm flipV="1">
              <a:off x="5555573" y="4397181"/>
              <a:ext cx="1232602" cy="151583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799893" y="3977954"/>
            <a:ext cx="524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khoáng: tạo men thúc đẩy, điều khiển hoạt động sống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6" grpId="0"/>
      <p:bldP spid="30" grpId="0"/>
      <p:bldP spid="3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784198" y="2186620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/>
            <p:nvPr/>
          </p:nvSpPr>
          <p:spPr bwMode="auto">
            <a:xfrm>
              <a:off x="3452623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7"/>
            <p:cNvSpPr/>
            <p:nvPr/>
          </p:nvSpPr>
          <p:spPr bwMode="auto">
            <a:xfrm flipV="1">
              <a:off x="5480271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84198" y="2160864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7"/>
            <p:cNvSpPr/>
            <p:nvPr/>
          </p:nvSpPr>
          <p:spPr bwMode="auto">
            <a:xfrm flipV="1">
              <a:off x="3452623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5480271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45" name="椭圆 44"/>
          <p:cNvSpPr/>
          <p:nvPr/>
        </p:nvSpPr>
        <p:spPr>
          <a:xfrm>
            <a:off x="4199602" y="2601098"/>
            <a:ext cx="1507893" cy="15078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32470" y="2601097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73008" y="2186620"/>
            <a:ext cx="2062279" cy="2327283"/>
            <a:chOff x="1773008" y="1581313"/>
            <a:chExt cx="2062279" cy="2327283"/>
          </a:xfrm>
        </p:grpSpPr>
        <p:sp>
          <p:nvSpPr>
            <p:cNvPr id="54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/>
          <p:cNvGrpSpPr/>
          <p:nvPr/>
        </p:nvGrpSpPr>
        <p:grpSpPr>
          <a:xfrm>
            <a:off x="8109712" y="2319880"/>
            <a:ext cx="2062279" cy="2070335"/>
            <a:chOff x="8109712" y="1714573"/>
            <a:chExt cx="2062279" cy="2070335"/>
          </a:xfrm>
        </p:grpSpPr>
        <p:sp>
          <p:nvSpPr>
            <p:cNvPr id="57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18" name="矩形 3">
            <a:extLst>
              <a:ext uri="{FF2B5EF4-FFF2-40B4-BE49-F238E27FC236}">
                <a16:creationId xmlns:a16="http://schemas.microsoft.com/office/drawing/2014/main" id="{E09F326A-98DF-4F47-8081-911AA9569AE5}"/>
              </a:ext>
            </a:extLst>
          </p:cNvPr>
          <p:cNvSpPr/>
          <p:nvPr/>
        </p:nvSpPr>
        <p:spPr>
          <a:xfrm>
            <a:off x="3278562" y="462672"/>
            <a:ext cx="5634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/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 ngoan, học tốt!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428713" y="233714"/>
            <a:ext cx="333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8812" y="1123705"/>
            <a:ext cx="12315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/>
              <a:t>Những loại thức ăn nào chứa nhiều chất đạm và vai trò của chúng?</a:t>
            </a:r>
            <a:endParaRPr lang="en-US" altLang="en-US" sz="2800" b="1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1509710" y="2102229"/>
            <a:ext cx="9172575" cy="3370456"/>
          </a:xfrm>
          <a:prstGeom prst="flowChartAlternateProcess">
            <a:avLst/>
          </a:prstGeom>
          <a:solidFill>
            <a:srgbClr val="FFC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59085" y="2179476"/>
            <a:ext cx="915528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Thức ăn chứa nhiều chất đạm là: trứng, cua, đậu phụ, thịt lợn, cá, gà, tôm, ốc, thịt bò,…. 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Chất đạm giúp xây dựng và đổi mới cơ thể: tạo ra những tế bào mới làm cho cơ thể lớn lên. Thay thế những tế bào già bị hủy hoại trong hoạt động sống của con người.</a:t>
            </a:r>
            <a:endParaRPr lang="en-US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" y="1058949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Những loại thức ăn nào chứa nhiều chất béo và vai trò của chúng?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106353" y="2184570"/>
            <a:ext cx="9172575" cy="2488859"/>
          </a:xfrm>
          <a:prstGeom prst="flowChartAlternateProcess">
            <a:avLst/>
          </a:prstGeom>
          <a:solidFill>
            <a:srgbClr val="FFC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51419" y="2261817"/>
            <a:ext cx="91552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Thức ăn chứa nhiều chất béo là: lạc, vừng, đậu tương, dầu ăn, mỡ, dừa,…. 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Chất béo rất giàu năng lượng và giúp cơ thể hấp thụ các vi-ta-min: A, D, E, K.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9" name="矩形 21">
            <a:extLst>
              <a:ext uri="{FF2B5EF4-FFF2-40B4-BE49-F238E27FC236}">
                <a16:creationId xmlns:a16="http://schemas.microsoft.com/office/drawing/2014/main" id="{C4CE5A69-1AB5-49EE-81F0-85055508C76A}"/>
              </a:ext>
            </a:extLst>
          </p:cNvPr>
          <p:cNvSpPr/>
          <p:nvPr/>
        </p:nvSpPr>
        <p:spPr>
          <a:xfrm>
            <a:off x="4428713" y="233714"/>
            <a:ext cx="333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78" y="-61878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79061" y="1376066"/>
            <a:ext cx="8846765" cy="2219347"/>
            <a:chOff x="4315517" y="884594"/>
            <a:chExt cx="6382964" cy="2399067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201607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        </a:t>
              </a:r>
              <a:r>
                <a:rPr lang="en-US" altLang="zh-CN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Vai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zh-CN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vi-ta-min, </a:t>
              </a:r>
            </a:p>
            <a:p>
              <a:pPr algn="ctr"/>
              <a:r>
                <a:rPr lang="en-US" altLang="zh-CN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chất khoáng và chất xơ</a:t>
              </a:r>
              <a:endParaRPr lang="zh-CN" altLang="en-US" sz="4000" b="1" dirty="0"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15517" y="884594"/>
              <a:ext cx="1665293" cy="2399067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17966" y="1742919"/>
              <a:ext cx="956715" cy="698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F29A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Bài 6</a:t>
              </a:r>
              <a:endParaRPr lang="zh-CN" altLang="en-US" sz="3600" b="1" dirty="0">
                <a:solidFill>
                  <a:srgbClr val="F29A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DBDC3-376C-4087-B674-3E8752CD1173}"/>
              </a:ext>
            </a:extLst>
          </p:cNvPr>
          <p:cNvSpPr txBox="1"/>
          <p:nvPr/>
        </p:nvSpPr>
        <p:spPr>
          <a:xfrm>
            <a:off x="3547224" y="1470428"/>
            <a:ext cx="541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/>
                <a:ea typeface="黑体"/>
                <a:cs typeface="+mn-cs"/>
              </a:rPr>
              <a:t>YÊU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/>
                <a:ea typeface="黑体"/>
                <a:cs typeface="+mn-cs"/>
              </a:rPr>
              <a:t>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1BF19-9DA0-42AB-B8AA-B5A3CFC5DFB4}"/>
              </a:ext>
            </a:extLst>
          </p:cNvPr>
          <p:cNvSpPr txBox="1"/>
          <p:nvPr/>
        </p:nvSpPr>
        <p:spPr>
          <a:xfrm>
            <a:off x="1610360" y="2348520"/>
            <a:ext cx="8971280" cy="29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</a:pPr>
            <a:r>
              <a:rPr lang="es-E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tên và vai trò của các </a:t>
            </a:r>
            <a:r>
              <a:rPr lang="es-E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  <a:r>
              <a:rPr lang="es-E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chứa nhiều vitamin, chất khoáng và chất xơ.</a:t>
            </a:r>
            <a:endParaRPr lang="en-US" sz="32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50000"/>
              </a:lnSpc>
            </a:pPr>
            <a:r>
              <a:rPr lang="es-E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Xác định nguồn gốc của nhóm </a:t>
            </a:r>
            <a:r>
              <a:rPr lang="es-E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  <a:r>
              <a:rPr lang="es-E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chứa nhiều vitamin, chất khoáng và chất xơ</a:t>
            </a:r>
            <a:endParaRPr lang="en-US" sz="32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415910" y="-1820216"/>
            <a:ext cx="8339675" cy="7965527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254454" y="2080853"/>
            <a:ext cx="713487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>
              <a:spcBef>
                <a:spcPts val="6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vi-ta-min,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5" descr="oc8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r="45454" b="33061"/>
          <a:stretch>
            <a:fillRect/>
          </a:stretch>
        </p:blipFill>
        <p:spPr bwMode="auto">
          <a:xfrm>
            <a:off x="347557" y="3878551"/>
            <a:ext cx="16144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6" descr="ca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96" y="3886612"/>
            <a:ext cx="1780539" cy="181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7" descr="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36" y="3886612"/>
            <a:ext cx="1752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8" descr="ch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45" y="3856781"/>
            <a:ext cx="1562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9" descr="cachua_lb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71" y="3851085"/>
            <a:ext cx="165430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3" descr="cam-171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159" y="91721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4" descr="images67068_Philippin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63" y="953591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2" descr="chuo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55" y="960255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1" descr="anh-tru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63" y="1017408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0" descr="suatuo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5" y="1021721"/>
            <a:ext cx="167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8701" y="129258"/>
            <a:ext cx="1109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chứa nhiều vi-ta-min và chất khoáng.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060620" y="5022761"/>
            <a:ext cx="8409903" cy="12492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29"/>
          <p:cNvSpPr>
            <a:spLocks noChangeArrowheads="1"/>
          </p:cNvSpPr>
          <p:nvPr/>
        </p:nvSpPr>
        <p:spPr bwMode="auto">
          <a:xfrm>
            <a:off x="113371" y="228940"/>
            <a:ext cx="670392" cy="660921"/>
          </a:xfrm>
          <a:custGeom>
            <a:avLst/>
            <a:gdLst>
              <a:gd name="T0" fmla="*/ 100972 w 502"/>
              <a:gd name="T1" fmla="*/ 0 h 472"/>
              <a:gd name="T2" fmla="*/ 100972 w 502"/>
              <a:gd name="T3" fmla="*/ 0 h 472"/>
              <a:gd name="T4" fmla="*/ 37143 w 502"/>
              <a:gd name="T5" fmla="*/ 42275 h 472"/>
              <a:gd name="T6" fmla="*/ 15867 w 502"/>
              <a:gd name="T7" fmla="*/ 42275 h 472"/>
              <a:gd name="T8" fmla="*/ 0 w 502"/>
              <a:gd name="T9" fmla="*/ 58039 h 472"/>
              <a:gd name="T10" fmla="*/ 0 w 502"/>
              <a:gd name="T11" fmla="*/ 110704 h 472"/>
              <a:gd name="T12" fmla="*/ 15867 w 502"/>
              <a:gd name="T13" fmla="*/ 126467 h 472"/>
              <a:gd name="T14" fmla="*/ 37143 w 502"/>
              <a:gd name="T15" fmla="*/ 126467 h 472"/>
              <a:gd name="T16" fmla="*/ 100972 w 502"/>
              <a:gd name="T17" fmla="*/ 168743 h 472"/>
              <a:gd name="T18" fmla="*/ 116839 w 502"/>
              <a:gd name="T19" fmla="*/ 152979 h 472"/>
              <a:gd name="T20" fmla="*/ 116839 w 502"/>
              <a:gd name="T21" fmla="*/ 15764 h 472"/>
              <a:gd name="T22" fmla="*/ 100972 w 502"/>
              <a:gd name="T23" fmla="*/ 0 h 472"/>
              <a:gd name="T24" fmla="*/ 37143 w 502"/>
              <a:gd name="T25" fmla="*/ 105688 h 472"/>
              <a:gd name="T26" fmla="*/ 37143 w 502"/>
              <a:gd name="T27" fmla="*/ 105688 h 472"/>
              <a:gd name="T28" fmla="*/ 32095 w 502"/>
              <a:gd name="T29" fmla="*/ 110704 h 472"/>
              <a:gd name="T30" fmla="*/ 21276 w 502"/>
              <a:gd name="T31" fmla="*/ 110704 h 472"/>
              <a:gd name="T32" fmla="*/ 15867 w 502"/>
              <a:gd name="T33" fmla="*/ 105688 h 472"/>
              <a:gd name="T34" fmla="*/ 15867 w 502"/>
              <a:gd name="T35" fmla="*/ 63413 h 472"/>
              <a:gd name="T36" fmla="*/ 21276 w 502"/>
              <a:gd name="T37" fmla="*/ 58039 h 472"/>
              <a:gd name="T38" fmla="*/ 32095 w 502"/>
              <a:gd name="T39" fmla="*/ 58039 h 472"/>
              <a:gd name="T40" fmla="*/ 37143 w 502"/>
              <a:gd name="T41" fmla="*/ 63413 h 472"/>
              <a:gd name="T42" fmla="*/ 37143 w 502"/>
              <a:gd name="T43" fmla="*/ 105688 h 472"/>
              <a:gd name="T44" fmla="*/ 100972 w 502"/>
              <a:gd name="T45" fmla="*/ 152979 h 472"/>
              <a:gd name="T46" fmla="*/ 100972 w 502"/>
              <a:gd name="T47" fmla="*/ 152979 h 472"/>
              <a:gd name="T48" fmla="*/ 53371 w 502"/>
              <a:gd name="T49" fmla="*/ 121452 h 472"/>
              <a:gd name="T50" fmla="*/ 53371 w 502"/>
              <a:gd name="T51" fmla="*/ 42275 h 472"/>
              <a:gd name="T52" fmla="*/ 100972 w 502"/>
              <a:gd name="T53" fmla="*/ 15764 h 472"/>
              <a:gd name="T54" fmla="*/ 100972 w 502"/>
              <a:gd name="T55" fmla="*/ 152979 h 472"/>
              <a:gd name="T56" fmla="*/ 138115 w 502"/>
              <a:gd name="T57" fmla="*/ 36901 h 472"/>
              <a:gd name="T58" fmla="*/ 138115 w 502"/>
              <a:gd name="T59" fmla="*/ 36901 h 472"/>
              <a:gd name="T60" fmla="*/ 138115 w 502"/>
              <a:gd name="T61" fmla="*/ 47649 h 472"/>
              <a:gd name="T62" fmla="*/ 164800 w 502"/>
              <a:gd name="T63" fmla="*/ 84551 h 472"/>
              <a:gd name="T64" fmla="*/ 138115 w 502"/>
              <a:gd name="T65" fmla="*/ 121452 h 472"/>
              <a:gd name="T66" fmla="*/ 138115 w 502"/>
              <a:gd name="T67" fmla="*/ 131841 h 472"/>
              <a:gd name="T68" fmla="*/ 180667 w 502"/>
              <a:gd name="T69" fmla="*/ 84551 h 472"/>
              <a:gd name="T70" fmla="*/ 138115 w 502"/>
              <a:gd name="T71" fmla="*/ 36901 h 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42354" y="2494335"/>
            <a:ext cx="1689511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Sữa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701333" y="2492568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Trứng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117836" y="5583527"/>
            <a:ext cx="1773715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Tôm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551827" y="545273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Cá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9880536" y="5472110"/>
            <a:ext cx="1653465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Cà chua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5116932" y="2484424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Chuối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7515969" y="2449869"/>
            <a:ext cx="1579676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Gạo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9880471" y="2435415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Cam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300473" y="5587880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Ốc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1981200" y="2667000"/>
            <a:ext cx="8229600" cy="18288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    </a:t>
            </a:r>
            <a:endParaRPr lang="vi-VN" altLang="en-US">
              <a:solidFill>
                <a:srgbClr val="3333FF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2677085" y="5583526"/>
            <a:ext cx="1789850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Cà rốt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cabbage_bap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98" y="4024223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rau%20cai%20ng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20" y="4120267"/>
            <a:ext cx="1524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xu%20h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71" y="4021350"/>
            <a:ext cx="148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3" y="4062414"/>
            <a:ext cx="152719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048d6f990269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817"/>
          <a:stretch>
            <a:fillRect/>
          </a:stretch>
        </p:blipFill>
        <p:spPr bwMode="auto">
          <a:xfrm>
            <a:off x="9754768" y="4069558"/>
            <a:ext cx="19050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 descr="zucch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6" y="1112377"/>
            <a:ext cx="1474560" cy="177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4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16" y="1101798"/>
            <a:ext cx="1600200" cy="175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Rau_ren_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12" y="953832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khoaila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07" y="1116312"/>
            <a:ext cx="3124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8701" y="129258"/>
            <a:ext cx="1109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chứa nhiều chất xơ.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060620" y="5022761"/>
            <a:ext cx="8409903" cy="12492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reeform 129"/>
          <p:cNvSpPr>
            <a:spLocks noChangeArrowheads="1"/>
          </p:cNvSpPr>
          <p:nvPr/>
        </p:nvSpPr>
        <p:spPr bwMode="auto">
          <a:xfrm>
            <a:off x="113371" y="228940"/>
            <a:ext cx="670392" cy="660921"/>
          </a:xfrm>
          <a:custGeom>
            <a:avLst/>
            <a:gdLst>
              <a:gd name="T0" fmla="*/ 100972 w 502"/>
              <a:gd name="T1" fmla="*/ 0 h 472"/>
              <a:gd name="T2" fmla="*/ 100972 w 502"/>
              <a:gd name="T3" fmla="*/ 0 h 472"/>
              <a:gd name="T4" fmla="*/ 37143 w 502"/>
              <a:gd name="T5" fmla="*/ 42275 h 472"/>
              <a:gd name="T6" fmla="*/ 15867 w 502"/>
              <a:gd name="T7" fmla="*/ 42275 h 472"/>
              <a:gd name="T8" fmla="*/ 0 w 502"/>
              <a:gd name="T9" fmla="*/ 58039 h 472"/>
              <a:gd name="T10" fmla="*/ 0 w 502"/>
              <a:gd name="T11" fmla="*/ 110704 h 472"/>
              <a:gd name="T12" fmla="*/ 15867 w 502"/>
              <a:gd name="T13" fmla="*/ 126467 h 472"/>
              <a:gd name="T14" fmla="*/ 37143 w 502"/>
              <a:gd name="T15" fmla="*/ 126467 h 472"/>
              <a:gd name="T16" fmla="*/ 100972 w 502"/>
              <a:gd name="T17" fmla="*/ 168743 h 472"/>
              <a:gd name="T18" fmla="*/ 116839 w 502"/>
              <a:gd name="T19" fmla="*/ 152979 h 472"/>
              <a:gd name="T20" fmla="*/ 116839 w 502"/>
              <a:gd name="T21" fmla="*/ 15764 h 472"/>
              <a:gd name="T22" fmla="*/ 100972 w 502"/>
              <a:gd name="T23" fmla="*/ 0 h 472"/>
              <a:gd name="T24" fmla="*/ 37143 w 502"/>
              <a:gd name="T25" fmla="*/ 105688 h 472"/>
              <a:gd name="T26" fmla="*/ 37143 w 502"/>
              <a:gd name="T27" fmla="*/ 105688 h 472"/>
              <a:gd name="T28" fmla="*/ 32095 w 502"/>
              <a:gd name="T29" fmla="*/ 110704 h 472"/>
              <a:gd name="T30" fmla="*/ 21276 w 502"/>
              <a:gd name="T31" fmla="*/ 110704 h 472"/>
              <a:gd name="T32" fmla="*/ 15867 w 502"/>
              <a:gd name="T33" fmla="*/ 105688 h 472"/>
              <a:gd name="T34" fmla="*/ 15867 w 502"/>
              <a:gd name="T35" fmla="*/ 63413 h 472"/>
              <a:gd name="T36" fmla="*/ 21276 w 502"/>
              <a:gd name="T37" fmla="*/ 58039 h 472"/>
              <a:gd name="T38" fmla="*/ 32095 w 502"/>
              <a:gd name="T39" fmla="*/ 58039 h 472"/>
              <a:gd name="T40" fmla="*/ 37143 w 502"/>
              <a:gd name="T41" fmla="*/ 63413 h 472"/>
              <a:gd name="T42" fmla="*/ 37143 w 502"/>
              <a:gd name="T43" fmla="*/ 105688 h 472"/>
              <a:gd name="T44" fmla="*/ 100972 w 502"/>
              <a:gd name="T45" fmla="*/ 152979 h 472"/>
              <a:gd name="T46" fmla="*/ 100972 w 502"/>
              <a:gd name="T47" fmla="*/ 152979 h 472"/>
              <a:gd name="T48" fmla="*/ 53371 w 502"/>
              <a:gd name="T49" fmla="*/ 121452 h 472"/>
              <a:gd name="T50" fmla="*/ 53371 w 502"/>
              <a:gd name="T51" fmla="*/ 42275 h 472"/>
              <a:gd name="T52" fmla="*/ 100972 w 502"/>
              <a:gd name="T53" fmla="*/ 15764 h 472"/>
              <a:gd name="T54" fmla="*/ 100972 w 502"/>
              <a:gd name="T55" fmla="*/ 152979 h 472"/>
              <a:gd name="T56" fmla="*/ 138115 w 502"/>
              <a:gd name="T57" fmla="*/ 36901 h 472"/>
              <a:gd name="T58" fmla="*/ 138115 w 502"/>
              <a:gd name="T59" fmla="*/ 36901 h 472"/>
              <a:gd name="T60" fmla="*/ 138115 w 502"/>
              <a:gd name="T61" fmla="*/ 47649 h 472"/>
              <a:gd name="T62" fmla="*/ 164800 w 502"/>
              <a:gd name="T63" fmla="*/ 84551 h 472"/>
              <a:gd name="T64" fmla="*/ 138115 w 502"/>
              <a:gd name="T65" fmla="*/ 121452 h 472"/>
              <a:gd name="T66" fmla="*/ 138115 w 502"/>
              <a:gd name="T67" fmla="*/ 131841 h 472"/>
              <a:gd name="T68" fmla="*/ 180667 w 502"/>
              <a:gd name="T69" fmla="*/ 84551 h 472"/>
              <a:gd name="T70" fmla="*/ 138115 w 502"/>
              <a:gd name="T71" fmla="*/ 36901 h 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36286" y="2794377"/>
            <a:ext cx="1463995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Bí xanh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072813" y="2792610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Súp lơ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117836" y="5883569"/>
            <a:ext cx="1773715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Bắp cải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551827" y="5752774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Rau cải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9880536" y="5772152"/>
            <a:ext cx="1653465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Rau ngót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5488412" y="2784466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Rau dền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7887449" y="2749911"/>
            <a:ext cx="3136994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Khoai lang, ngô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300473" y="5887922"/>
            <a:ext cx="1828378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Mướp đắng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1981200" y="2667000"/>
            <a:ext cx="8229600" cy="18288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00"/>
                </a:solidFill>
              </a:rPr>
              <a:t>       </a:t>
            </a:r>
            <a:endParaRPr lang="vi-VN" altLang="en-US">
              <a:solidFill>
                <a:srgbClr val="3333FF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2677085" y="5883568"/>
            <a:ext cx="1789850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Su hào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491200" y="-1143102"/>
            <a:ext cx="8207754" cy="6643355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913851" y="2124142"/>
            <a:ext cx="5962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</a:p>
          <a:p>
            <a:pPr algn="ctr"/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vi-ta-min,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khoáng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8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793</Words>
  <Application>Microsoft Office PowerPoint</Application>
  <PresentationFormat>Widescreen</PresentationFormat>
  <Paragraphs>140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Microsoft YaHei</vt:lpstr>
      <vt:lpstr>宋体</vt:lpstr>
      <vt:lpstr>.VnTime</vt:lpstr>
      <vt:lpstr>Arial</vt:lpstr>
      <vt:lpstr>Arial Unicode MS</vt:lpstr>
      <vt:lpstr>Calibri</vt:lpstr>
      <vt:lpstr>等线</vt:lpstr>
      <vt:lpstr>Lato Light</vt:lpstr>
      <vt:lpstr>黑体</vt:lpstr>
      <vt:lpstr>Tahoma</vt:lpstr>
      <vt:lpstr>Times New Roman</vt:lpstr>
      <vt:lpstr>UTM Guanine</vt:lpstr>
      <vt:lpstr>Wingdings</vt:lpstr>
      <vt:lpstr>义启嘟嘟体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500</cp:revision>
  <dcterms:created xsi:type="dcterms:W3CDTF">2016-02-25T11:28:00Z</dcterms:created>
  <dcterms:modified xsi:type="dcterms:W3CDTF">2022-09-16T14:36:05Z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