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 id="2147483720" r:id="rId4"/>
  </p:sldMasterIdLst>
  <p:notesMasterIdLst>
    <p:notesMasterId r:id="rId23"/>
  </p:notesMasterIdLst>
  <p:sldIdLst>
    <p:sldId id="2970" r:id="rId5"/>
    <p:sldId id="294" r:id="rId6"/>
    <p:sldId id="293" r:id="rId7"/>
    <p:sldId id="281" r:id="rId8"/>
    <p:sldId id="2967" r:id="rId9"/>
    <p:sldId id="539" r:id="rId10"/>
    <p:sldId id="2968" r:id="rId11"/>
    <p:sldId id="541" r:id="rId12"/>
    <p:sldId id="265" r:id="rId13"/>
    <p:sldId id="267" r:id="rId14"/>
    <p:sldId id="2969" r:id="rId15"/>
    <p:sldId id="290" r:id="rId16"/>
    <p:sldId id="485" r:id="rId17"/>
    <p:sldId id="526" r:id="rId18"/>
    <p:sldId id="555" r:id="rId19"/>
    <p:sldId id="492" r:id="rId20"/>
    <p:sldId id="453"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06017. Nguyen Thi Thuy Ha" initials="BNTTH" lastIdx="1" clrIdx="0">
    <p:extLst>
      <p:ext uri="{19B8F6BF-5375-455C-9EA6-DF929625EA0E}">
        <p15:presenceInfo xmlns:p15="http://schemas.microsoft.com/office/powerpoint/2012/main" userId="S::K13B06017@icivn.onmicrosoft.com::569b7d01-0a06-410d-a5df-92251bd11c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p:scale>
          <a:sx n="50" d="100"/>
          <a:sy n="50" d="100"/>
        </p:scale>
        <p:origin x="1212" y="232"/>
      </p:cViewPr>
      <p:guideLst>
        <p:guide orient="horz" pos="2160"/>
        <p:guide pos="3840"/>
      </p:guideLst>
    </p:cSldViewPr>
  </p:slideViewPr>
  <p:outlineViewPr>
    <p:cViewPr>
      <p:scale>
        <a:sx n="33" d="100"/>
        <a:sy n="33" d="100"/>
      </p:scale>
      <p:origin x="0" y="-1584"/>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4T15:58:54.237"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63871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algn="r"/>
            <a:fld id="{9A0DB2DC-4C9A-4742-B13C-FB6460FD3503}" type="slidenum">
              <a:rPr lang="en-US" altLang="zh-CN" sz="1200" dirty="0">
                <a:solidFill>
                  <a:srgbClr val="000000"/>
                </a:solidFill>
              </a:rPr>
              <a:pPr algn="r"/>
              <a:t>18</a:t>
            </a:fld>
            <a:endParaRPr lang="zh-CN" altLang="en-US" sz="1200" dirty="0">
              <a:solidFill>
                <a:srgbClr val="000000"/>
              </a:solidFill>
            </a:endParaRPr>
          </a:p>
        </p:txBody>
      </p:sp>
    </p:spTree>
    <p:extLst>
      <p:ext uri="{BB962C8B-B14F-4D97-AF65-F5344CB8AC3E}">
        <p14:creationId xmlns:p14="http://schemas.microsoft.com/office/powerpoint/2010/main" val="61219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 u, ư, ch,kh.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âm: u,ư,ch,kh. Cô mời chúng mình cùng luyện đọc lại theo cô : u, ư, ch, kh. Các con cùng đọc lại nào. Các con đã luyện đọc các âm rất tốt, hãy suy nghĩ và tìm cho cô các tiếng có chứa âm: u,ư,ch,kh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4</a:t>
            </a:fld>
            <a:endParaRPr lang="en-US"/>
          </a:p>
        </p:txBody>
      </p:sp>
    </p:spTree>
    <p:extLst>
      <p:ext uri="{BB962C8B-B14F-4D97-AF65-F5344CB8AC3E}">
        <p14:creationId xmlns:p14="http://schemas.microsoft.com/office/powerpoint/2010/main" val="406444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âm: u,ư,ch,kh. Cô mời chúng mình cùng luyện đọc lại theo cô : u, ư, ch, kh. Các con cùng đọc lại nào. Các con đã luyện đọc các âm rất tốt, hãy suy nghĩ và tìm cho cô các tiếng có chứa âm: u,ư,ch,kh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174861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Trên</a:t>
            </a:r>
            <a:r>
              <a:rPr lang="vi-VN" baseline="0" dirty="0"/>
              <a:t> màn hình của cô lúc này, lần lượt sẽ xuất hiện các từ có tiếng chứa các âm: u,ư,ch,kh. Các con sẽ quan sát, nhẩm thật nhanh và đọc to cho cô các từ nào. Các con đã đọc rất to và rõ ràng các từ ĐU ĐỦ, HỔ DỮ, CHẢ CÁ, LÁ KHÔ. Hãy tìm cho cô các tiếng có âm: u,ư,ch,kh trong các từ trên. Đúng rồi đấy các con ạ, đó là: tiếng đu, tiếng đủ có chứa âm u, tiếng dữ có chứa âm ư, tiếng chả có chứa âm ch và tiếng khô có chứa âm kh.</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7</a:t>
            </a:fld>
            <a:endParaRPr lang="en-US"/>
          </a:p>
        </p:txBody>
      </p:sp>
    </p:spTree>
    <p:extLst>
      <p:ext uri="{BB962C8B-B14F-4D97-AF65-F5344CB8AC3E}">
        <p14:creationId xmlns:p14="http://schemas.microsoft.com/office/powerpoint/2010/main" val="99009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đã luyện đọc rất tốt, bây giờ cô trò mình cùng thư giãn một chút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9</a:t>
            </a:fld>
            <a:endParaRPr lang="en-US"/>
          </a:p>
        </p:txBody>
      </p:sp>
    </p:spTree>
    <p:extLst>
      <p:ext uri="{BB962C8B-B14F-4D97-AF65-F5344CB8AC3E}">
        <p14:creationId xmlns:p14="http://schemas.microsoft.com/office/powerpoint/2010/main" val="123985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10</a:t>
            </a:fld>
            <a:endParaRPr lang="en-US"/>
          </a:p>
        </p:txBody>
      </p:sp>
    </p:spTree>
    <p:extLst>
      <p:ext uri="{BB962C8B-B14F-4D97-AF65-F5344CB8AC3E}">
        <p14:creationId xmlns:p14="http://schemas.microsoft.com/office/powerpoint/2010/main" val="10158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12</a:t>
            </a:fld>
            <a:endParaRPr lang="en-US"/>
          </a:p>
        </p:txBody>
      </p:sp>
    </p:spTree>
    <p:extLst>
      <p:ext uri="{BB962C8B-B14F-4D97-AF65-F5344CB8AC3E}">
        <p14:creationId xmlns:p14="http://schemas.microsoft.com/office/powerpoint/2010/main" val="184290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579971" y="3579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703153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4194999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17" name="Group 16"/>
          <p:cNvGrpSpPr/>
          <p:nvPr userDrawn="1"/>
        </p:nvGrpSpPr>
        <p:grpSpPr>
          <a:xfrm>
            <a:off x="375211" y="1762125"/>
            <a:ext cx="11443217"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13" name="Group 12"/>
          <p:cNvGrpSpPr/>
          <p:nvPr userDrawn="1"/>
        </p:nvGrpSpPr>
        <p:grpSpPr>
          <a:xfrm>
            <a:off x="502733"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1205653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454615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2177832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476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65690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996353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8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628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62E82ED4-375F-4F08-A54B-E5C986F28C77}" type="datetimeFigureOut">
              <a:rPr lang="zh-CN" altLang="en-US" sz="1867" kern="0">
                <a:solidFill>
                  <a:srgbClr val="000000"/>
                </a:solidFill>
                <a:cs typeface="Arial"/>
                <a:sym typeface="Arial"/>
              </a:rPr>
              <a:pPr>
                <a:buClr>
                  <a:srgbClr val="000000"/>
                </a:buClr>
                <a:buFont typeface="Arial"/>
                <a:buNone/>
              </a:pPr>
              <a:t>2021/12/28</a:t>
            </a:fld>
            <a:endParaRPr lang="zh-CN" alt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zh-CN" alt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buFont typeface="Arial"/>
              <a:buNone/>
            </a:pPr>
            <a:fld id="{60BA53EF-2EDB-4BAB-8ED2-F5C230947283}" type="slidenum">
              <a:rPr lang="zh-CN" altLang="en-US" sz="1867" kern="0">
                <a:solidFill>
                  <a:srgbClr val="000000"/>
                </a:solidFill>
                <a:cs typeface="Arial"/>
                <a:sym typeface="Arial"/>
              </a:rPr>
              <a:pPr>
                <a:buClr>
                  <a:srgbClr val="000000"/>
                </a:buClr>
                <a:buFont typeface="Arial"/>
                <a:buNone/>
              </a:pPr>
              <a:t>‹#›</a:t>
            </a:fld>
            <a:endParaRPr lang="zh-CN" altLang="en-US" sz="1867" kern="0">
              <a:solidFill>
                <a:srgbClr val="000000"/>
              </a:solidFill>
              <a:cs typeface="Arial"/>
              <a:sym typeface="Arial"/>
            </a:endParaRPr>
          </a:p>
        </p:txBody>
      </p:sp>
    </p:spTree>
    <p:extLst>
      <p:ext uri="{BB962C8B-B14F-4D97-AF65-F5344CB8AC3E}">
        <p14:creationId xmlns:p14="http://schemas.microsoft.com/office/powerpoint/2010/main" val="3602921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GB" sz="1867" kern="0" smtClean="0">
                <a:solidFill>
                  <a:srgbClr val="000000"/>
                </a:solidFill>
                <a:cs typeface="Arial"/>
                <a:sym typeface="Arial"/>
              </a:rPr>
              <a:pPr algn="r">
                <a:buClr>
                  <a:srgbClr val="000000"/>
                </a:buClr>
                <a:buFont typeface="Arial"/>
                <a:buNone/>
              </a:pPr>
              <a:t>‹#›</a:t>
            </a:fld>
            <a:endParaRPr lang="en-GB" sz="1867" kern="0">
              <a:solidFill>
                <a:srgbClr val="000000"/>
              </a:solidFill>
              <a:cs typeface="Arial"/>
              <a:sym typeface="Arial"/>
            </a:endParaRPr>
          </a:p>
        </p:txBody>
      </p:sp>
    </p:spTree>
    <p:extLst>
      <p:ext uri="{BB962C8B-B14F-4D97-AF65-F5344CB8AC3E}">
        <p14:creationId xmlns:p14="http://schemas.microsoft.com/office/powerpoint/2010/main" val="79318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60833" y="304900"/>
            <a:ext cx="12308400" cy="624820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04" name="Google Shape;604;p13"/>
          <p:cNvGrpSpPr/>
          <p:nvPr/>
        </p:nvGrpSpPr>
        <p:grpSpPr>
          <a:xfrm>
            <a:off x="-1177510" y="-695500"/>
            <a:ext cx="13369508" cy="8127779"/>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sp>
        <p:nvSpPr>
          <p:cNvPr id="609" name="Google Shape;609;p13"/>
          <p:cNvSpPr txBox="1">
            <a:spLocks noGrp="1"/>
          </p:cNvSpPr>
          <p:nvPr>
            <p:ph type="title"/>
          </p:nvPr>
        </p:nvSpPr>
        <p:spPr>
          <a:xfrm>
            <a:off x="2156620"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0" name="Google Shape;610;p13"/>
          <p:cNvSpPr txBox="1">
            <a:spLocks noGrp="1"/>
          </p:cNvSpPr>
          <p:nvPr>
            <p:ph type="subTitle" idx="1"/>
          </p:nvPr>
        </p:nvSpPr>
        <p:spPr>
          <a:xfrm>
            <a:off x="2156604"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2156620"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2" name="Google Shape;612;p13"/>
          <p:cNvSpPr txBox="1">
            <a:spLocks noGrp="1"/>
          </p:cNvSpPr>
          <p:nvPr>
            <p:ph type="subTitle" idx="3"/>
          </p:nvPr>
        </p:nvSpPr>
        <p:spPr>
          <a:xfrm>
            <a:off x="2156804"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7227451"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4" name="Google Shape;614;p13"/>
          <p:cNvSpPr txBox="1">
            <a:spLocks noGrp="1"/>
          </p:cNvSpPr>
          <p:nvPr>
            <p:ph type="subTitle" idx="5"/>
          </p:nvPr>
        </p:nvSpPr>
        <p:spPr>
          <a:xfrm>
            <a:off x="7227451"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7227451"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6" name="Google Shape;616;p13"/>
          <p:cNvSpPr txBox="1">
            <a:spLocks noGrp="1"/>
          </p:cNvSpPr>
          <p:nvPr>
            <p:ph type="subTitle" idx="7"/>
          </p:nvPr>
        </p:nvSpPr>
        <p:spPr>
          <a:xfrm>
            <a:off x="7227451"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953467" y="713333"/>
            <a:ext cx="10284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4667">
                <a:solidFill>
                  <a:schemeClr val="dk1"/>
                </a:solidFill>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307946" y="5813663"/>
            <a:ext cx="11653737" cy="1402071"/>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981942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jp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12/28/2021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2000" b="-12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8" y="6501173"/>
            <a:ext cx="2066591" cy="256545"/>
          </a:xfrm>
          <a:prstGeom prst="rect">
            <a:avLst/>
          </a:prstGeom>
        </p:spPr>
        <p:txBody>
          <a:bodyPr wrap="none">
            <a:spAutoFit/>
          </a:bodyPr>
          <a:lstStyle/>
          <a:p>
            <a:pPr>
              <a:buClr>
                <a:srgbClr val="000000"/>
              </a:buClr>
              <a:buFont typeface="Arial"/>
              <a:buNone/>
            </a:pPr>
            <a:r>
              <a:rPr lang="vi-VN" sz="1067" kern="0" dirty="0">
                <a:solidFill>
                  <a:srgbClr val="000000"/>
                </a:solidFill>
                <a:cs typeface="Arial"/>
                <a:sym typeface="Arial"/>
              </a:rPr>
              <a:t>FeistyForwarders_0968120672</a:t>
            </a:r>
          </a:p>
        </p:txBody>
      </p:sp>
    </p:spTree>
    <p:extLst>
      <p:ext uri="{BB962C8B-B14F-4D97-AF65-F5344CB8AC3E}">
        <p14:creationId xmlns:p14="http://schemas.microsoft.com/office/powerpoint/2010/main" val="12276425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2021/12/28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 y="8521"/>
            <a:ext cx="12161838"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78" y="-449167"/>
            <a:ext cx="11984551"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0" y="4353376"/>
            <a:ext cx="12161839" cy="23888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118" y="5026998"/>
            <a:ext cx="5941882" cy="1864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9128" y="2235756"/>
            <a:ext cx="5835868" cy="1636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760" y="4381392"/>
            <a:ext cx="4090946" cy="5108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70775" y="-112749"/>
            <a:ext cx="1921042"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22270" y="2624182"/>
            <a:ext cx="1966495" cy="2419227"/>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2072181" y="2438402"/>
            <a:ext cx="8595822" cy="4191003"/>
          </a:xfrm>
          <a:prstGeom prst="rect">
            <a:avLst/>
          </a:prstGeom>
        </p:spPr>
        <p:txBody>
          <a:bodyPr spcFirstLastPara="1" wrap="none" lIns="109296" tIns="54716" rIns="109296" bIns="54716" numCol="1" fromWordArt="1">
            <a:prstTxWarp prst="textArchUp">
              <a:avLst>
                <a:gd name="adj" fmla="val 11020719"/>
              </a:avLst>
            </a:prstTxWarp>
          </a:bodyPr>
          <a:lstStyle/>
          <a:p>
            <a:pPr algn="ctr" defTabSz="1456261">
              <a:lnSpc>
                <a:spcPct val="150000"/>
              </a:lnSpc>
            </a:pPr>
            <a:r>
              <a:rPr lang="en-US" sz="160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CHÀO MỪNG CÁC THẦY, CÔ VÀ CÁC EM</a:t>
            </a:r>
          </a:p>
          <a:p>
            <a:pPr algn="ctr" defTabSz="1456261">
              <a:lnSpc>
                <a:spcPct val="150000"/>
              </a:lnSpc>
            </a:pPr>
            <a:r>
              <a:rPr lang="en-US" sz="160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 VỚI TIẾT HỌC </a:t>
            </a:r>
          </a:p>
        </p:txBody>
      </p:sp>
      <p:sp>
        <p:nvSpPr>
          <p:cNvPr id="13" name="圆角矩形 1"/>
          <p:cNvSpPr/>
          <p:nvPr/>
        </p:nvSpPr>
        <p:spPr>
          <a:xfrm>
            <a:off x="3083294" y="3957870"/>
            <a:ext cx="6489963" cy="145233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8" tIns="72835" rIns="145668" bIns="72835" anchor="ctr"/>
          <a:lstStyle/>
          <a:p>
            <a:pPr algn="ctr" defTabSz="1941932">
              <a:defRPr/>
            </a:pPr>
            <a:r>
              <a:rPr lang="en-US" altLang="zh-CN" sz="5400" b="1" i="1" dirty="0">
                <a:solidFill>
                  <a:srgbClr val="FF0000"/>
                </a:solidFill>
                <a:latin typeface="Times New Roman" panose="02020603050405020304" pitchFamily="18" charset="0"/>
                <a:cs typeface="Times New Roman" panose="02020603050405020304" pitchFamily="18" charset="0"/>
              </a:rPr>
              <a:t>TIẾNG VIỆT</a:t>
            </a:r>
          </a:p>
        </p:txBody>
      </p:sp>
    </p:spTree>
    <p:extLst>
      <p:ext uri="{BB962C8B-B14F-4D97-AF65-F5344CB8AC3E}">
        <p14:creationId xmlns:p14="http://schemas.microsoft.com/office/powerpoint/2010/main" val="196716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210426" y="2704188"/>
            <a:ext cx="8032969"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a:t>
            </a: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2</a:t>
            </a: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28433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74A566-74ED-4D9B-B604-D880AB92E660}"/>
              </a:ext>
            </a:extLst>
          </p:cNvPr>
          <p:cNvPicPr>
            <a:picLocks noChangeAspect="1"/>
          </p:cNvPicPr>
          <p:nvPr/>
        </p:nvPicPr>
        <p:blipFill rotWithShape="1">
          <a:blip r:embed="rId2"/>
          <a:srcRect l="6983" t="1143"/>
          <a:stretch/>
        </p:blipFill>
        <p:spPr>
          <a:xfrm>
            <a:off x="2926079" y="-313508"/>
            <a:ext cx="7119258" cy="7782153"/>
          </a:xfrm>
          <a:prstGeom prst="rect">
            <a:avLst/>
          </a:prstGeom>
        </p:spPr>
      </p:pic>
    </p:spTree>
    <p:extLst>
      <p:ext uri="{BB962C8B-B14F-4D97-AF65-F5344CB8AC3E}">
        <p14:creationId xmlns:p14="http://schemas.microsoft.com/office/powerpoint/2010/main" val="3517895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l="10916" t="71111" r="53217" b="8888"/>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2"/>
            <a:ext cx="6424246" cy="6857998"/>
          </a:xfrm>
          <a:prstGeom prst="rect">
            <a:avLst/>
          </a:prstGeom>
        </p:spPr>
      </p:pic>
    </p:spTree>
    <p:custDataLst>
      <p:tags r:id="rId1"/>
    </p:custDataLst>
    <p:extLst>
      <p:ext uri="{BB962C8B-B14F-4D97-AF65-F5344CB8AC3E}">
        <p14:creationId xmlns:p14="http://schemas.microsoft.com/office/powerpoint/2010/main" val="312363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4"/>
          <a:srcRect/>
          <a:stretch>
            <a:fillRect/>
          </a:stretch>
        </p:blipFill>
        <p:spPr bwMode="auto">
          <a:xfrm>
            <a:off x="0" y="-67733"/>
            <a:ext cx="12192000" cy="6925733"/>
          </a:xfrm>
          <a:prstGeom prst="rect">
            <a:avLst/>
          </a:prstGeom>
          <a:noFill/>
          <a:ln w="9525">
            <a:noFill/>
            <a:miter lim="800000"/>
            <a:headEnd/>
            <a:tailEnd/>
          </a:ln>
        </p:spPr>
      </p:pic>
      <p:sp>
        <p:nvSpPr>
          <p:cNvPr id="5" name="WordArt 7"/>
          <p:cNvSpPr>
            <a:spLocks noChangeArrowheads="1" noChangeShapeType="1" noTextEdit="1"/>
          </p:cNvSpPr>
          <p:nvPr/>
        </p:nvSpPr>
        <p:spPr bwMode="auto">
          <a:xfrm>
            <a:off x="5139267" y="2699808"/>
            <a:ext cx="5029200" cy="1390650"/>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336600"/>
                </a:solidFill>
                <a:latin typeface="Arial-SGK-TV" pitchFamily="2" charset="0"/>
                <a:cs typeface="Arial-SGK-TV" pitchFamily="2" charset="0"/>
              </a:rPr>
              <a:t>VẬN DỤNG</a:t>
            </a:r>
            <a:endParaRPr lang="en-US" sz="5400" b="1" kern="10" dirty="0">
              <a:ln w="9525">
                <a:solidFill>
                  <a:srgbClr val="FFFF00"/>
                </a:solidFill>
                <a:round/>
                <a:headEnd/>
                <a:tailEnd/>
              </a:ln>
              <a:solidFill>
                <a:srgbClr val="336600"/>
              </a:solidFill>
              <a:latin typeface="Arial-SGK-TV" pitchFamily="2" charset="0"/>
              <a:cs typeface="Arial-SGK-TV" pitchFamily="2" charset="0"/>
            </a:endParaRPr>
          </a:p>
        </p:txBody>
      </p:sp>
      <p:pic>
        <p:nvPicPr>
          <p:cNvPr id="3" name="14">
            <a:hlinkClick r:id="" action="ppaction://media"/>
            <a:extLst>
              <a:ext uri="{FF2B5EF4-FFF2-40B4-BE49-F238E27FC236}">
                <a16:creationId xmlns:a16="http://schemas.microsoft.com/office/drawing/2014/main" id="{7033D57B-5355-4C35-898B-FA32CF5CE4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94166" y="3785658"/>
            <a:ext cx="609600" cy="609600"/>
          </a:xfrm>
          <a:prstGeom prst="rect">
            <a:avLst/>
          </a:prstGeom>
        </p:spPr>
      </p:pic>
    </p:spTree>
    <p:extLst>
      <p:ext uri="{BB962C8B-B14F-4D97-AF65-F5344CB8AC3E}">
        <p14:creationId xmlns:p14="http://schemas.microsoft.com/office/powerpoint/2010/main" val="142743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par>
                                <p:cTn id="8" presetID="1" presetClass="mediacall" presetSubtype="0" fill="hold" nodeType="withEffect">
                                  <p:stCondLst>
                                    <p:cond delay="0"/>
                                  </p:stCondLst>
                                  <p:childTnLst>
                                    <p:cmd type="call" cmd="playFrom(0.0)">
                                      <p:cBhvr>
                                        <p:cTn id="9" dur="264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1193427" y="0"/>
            <a:ext cx="10308290" cy="6477000"/>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128737" y="2268565"/>
            <a:ext cx="7301260" cy="1754326"/>
          </a:xfrm>
          <a:prstGeom prst="rect">
            <a:avLst/>
          </a:prstGeom>
          <a:noFill/>
        </p:spPr>
        <p:txBody>
          <a:bodyPr wrap="square" rtlCol="0">
            <a:spAutoFit/>
          </a:bodyPr>
          <a:lstStyle/>
          <a:p>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Tìm</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từ</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có</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tiếng</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chứa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một</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trong</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các</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vần</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vừa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ôn</a:t>
            </a:r>
            <a:r>
              <a:rPr lang="en-US" sz="3600" b="1" dirty="0">
                <a:solidFill>
                  <a:srgbClr val="006600"/>
                </a:solidFill>
                <a:latin typeface="Arial-SGK-TV" pitchFamily="2" charset="0"/>
                <a:cs typeface="Arial-SGK-TV" pitchFamily="2" charset="0"/>
              </a:rPr>
              <a:t>?</a:t>
            </a:r>
          </a:p>
          <a:p>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Nói</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câu</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chứa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từ</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vừa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tìm</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được</a:t>
            </a:r>
            <a:r>
              <a:rPr lang="en-US" sz="3600" b="1" dirty="0">
                <a:solidFill>
                  <a:srgbClr val="006600"/>
                </a:solidFill>
                <a:latin typeface="Arial-SGK-TV" pitchFamily="2" charset="0"/>
                <a:cs typeface="Arial-SGK-TV" pitchFamily="2" charset="0"/>
              </a:rPr>
              <a:t>?</a:t>
            </a:r>
          </a:p>
        </p:txBody>
      </p:sp>
    </p:spTree>
    <p:extLst>
      <p:ext uri="{BB962C8B-B14F-4D97-AF65-F5344CB8AC3E}">
        <p14:creationId xmlns:p14="http://schemas.microsoft.com/office/powerpoint/2010/main" val="3370898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1931" y="2012233"/>
            <a:ext cx="3148609" cy="830997"/>
          </a:xfrm>
          <a:prstGeom prst="rect">
            <a:avLst/>
          </a:prstGeom>
          <a:solidFill>
            <a:schemeClr val="accent6">
              <a:lumMod val="20000"/>
              <a:lumOff val="80000"/>
            </a:schemeClr>
          </a:solidFill>
        </p:spPr>
        <p:txBody>
          <a:bodyPr wrap="square">
            <a:spAutoFit/>
          </a:bodyPr>
          <a:lstStyle/>
          <a:p>
            <a:r>
              <a:rPr lang="en-US" sz="4800" b="1" dirty="0" err="1">
                <a:solidFill>
                  <a:srgbClr val="006600"/>
                </a:solidFill>
                <a:latin typeface="Arial-SGK-TV" pitchFamily="2" charset="0"/>
                <a:cs typeface="Arial-SGK-TV" pitchFamily="2" charset="0"/>
              </a:rPr>
              <a:t>thướt</a:t>
            </a:r>
            <a:r>
              <a:rPr lang="en-US" sz="4800" b="1" dirty="0">
                <a:solidFill>
                  <a:srgbClr val="006600"/>
                </a:solidFill>
                <a:latin typeface="Arial-SGK-TV" pitchFamily="2" charset="0"/>
                <a:cs typeface="Arial-SGK-TV" pitchFamily="2" charset="0"/>
              </a:rPr>
              <a:t> </a:t>
            </a:r>
            <a:r>
              <a:rPr lang="en-US" sz="4800" b="1" dirty="0" err="1">
                <a:solidFill>
                  <a:srgbClr val="006600"/>
                </a:solidFill>
                <a:latin typeface="Arial-SGK-TV" pitchFamily="2" charset="0"/>
                <a:cs typeface="Arial-SGK-TV" pitchFamily="2" charset="0"/>
              </a:rPr>
              <a:t>tha</a:t>
            </a:r>
            <a:endParaRPr lang="en-US" sz="4800" dirty="0">
              <a:solidFill>
                <a:srgbClr val="006600"/>
              </a:solidFill>
              <a:latin typeface="Arial-SGK-TV" pitchFamily="2" charset="0"/>
              <a:cs typeface="Arial-SGK-TV" pitchFamily="2" charset="0"/>
            </a:endParaRPr>
          </a:p>
        </p:txBody>
      </p:sp>
      <p:sp>
        <p:nvSpPr>
          <p:cNvPr id="5" name="Rectangle 4"/>
          <p:cNvSpPr/>
          <p:nvPr/>
        </p:nvSpPr>
        <p:spPr>
          <a:xfrm>
            <a:off x="1320971" y="4137667"/>
            <a:ext cx="7333931" cy="830997"/>
          </a:xfrm>
          <a:prstGeom prst="rect">
            <a:avLst/>
          </a:prstGeom>
          <a:solidFill>
            <a:schemeClr val="accent6">
              <a:lumMod val="20000"/>
              <a:lumOff val="80000"/>
            </a:schemeClr>
          </a:solidFill>
        </p:spPr>
        <p:txBody>
          <a:bodyPr wrap="square">
            <a:spAutoFit/>
          </a:bodyPr>
          <a:lstStyle/>
          <a:p>
            <a:r>
              <a:rPr lang="en-US" sz="4800" b="1" dirty="0" err="1">
                <a:solidFill>
                  <a:srgbClr val="006600"/>
                </a:solidFill>
                <a:latin typeface="Arial-SGK-TV" pitchFamily="2" charset="0"/>
                <a:cs typeface="Arial-SGK-TV" pitchFamily="2" charset="0"/>
              </a:rPr>
              <a:t>Tà</a:t>
            </a:r>
            <a:r>
              <a:rPr lang="en-US" sz="4800" b="1" dirty="0">
                <a:solidFill>
                  <a:srgbClr val="006600"/>
                </a:solidFill>
                <a:latin typeface="Arial-SGK-TV" pitchFamily="2" charset="0"/>
                <a:cs typeface="Arial-SGK-TV" pitchFamily="2" charset="0"/>
              </a:rPr>
              <a:t> </a:t>
            </a:r>
            <a:r>
              <a:rPr lang="en-US" sz="4800" b="1" dirty="0" err="1">
                <a:solidFill>
                  <a:srgbClr val="006600"/>
                </a:solidFill>
                <a:latin typeface="Arial-SGK-TV" pitchFamily="2" charset="0"/>
                <a:cs typeface="Arial-SGK-TV" pitchFamily="2" charset="0"/>
              </a:rPr>
              <a:t>áo</a:t>
            </a:r>
            <a:r>
              <a:rPr lang="en-US" sz="4800" b="1" dirty="0">
                <a:solidFill>
                  <a:srgbClr val="006600"/>
                </a:solidFill>
                <a:latin typeface="Arial-SGK-TV" pitchFamily="2" charset="0"/>
                <a:cs typeface="Arial-SGK-TV" pitchFamily="2" charset="0"/>
              </a:rPr>
              <a:t> </a:t>
            </a:r>
            <a:r>
              <a:rPr lang="en-US" sz="4800" b="1" dirty="0" err="1">
                <a:solidFill>
                  <a:srgbClr val="006600"/>
                </a:solidFill>
                <a:latin typeface="Arial-SGK-TV" pitchFamily="2" charset="0"/>
                <a:cs typeface="Arial-SGK-TV" pitchFamily="2" charset="0"/>
              </a:rPr>
              <a:t>dài</a:t>
            </a:r>
            <a:r>
              <a:rPr lang="en-US" sz="4800" b="1" dirty="0">
                <a:solidFill>
                  <a:srgbClr val="006600"/>
                </a:solidFill>
                <a:latin typeface="Arial-SGK-TV" pitchFamily="2" charset="0"/>
                <a:cs typeface="Arial-SGK-TV" pitchFamily="2" charset="0"/>
              </a:rPr>
              <a:t> bay </a:t>
            </a:r>
            <a:r>
              <a:rPr lang="en-US" sz="4800" b="1" dirty="0" err="1">
                <a:solidFill>
                  <a:srgbClr val="006600"/>
                </a:solidFill>
                <a:latin typeface="Arial-SGK-TV" pitchFamily="2" charset="0"/>
                <a:cs typeface="Arial-SGK-TV" pitchFamily="2" charset="0"/>
              </a:rPr>
              <a:t>thướt</a:t>
            </a:r>
            <a:r>
              <a:rPr lang="en-US" sz="4800" b="1" dirty="0">
                <a:solidFill>
                  <a:srgbClr val="006600"/>
                </a:solidFill>
                <a:latin typeface="Arial-SGK-TV" pitchFamily="2" charset="0"/>
                <a:cs typeface="Arial-SGK-TV" pitchFamily="2" charset="0"/>
              </a:rPr>
              <a:t> </a:t>
            </a:r>
            <a:r>
              <a:rPr lang="en-US" sz="4800" b="1" dirty="0" err="1">
                <a:solidFill>
                  <a:srgbClr val="006600"/>
                </a:solidFill>
                <a:latin typeface="Arial-SGK-TV" pitchFamily="2" charset="0"/>
                <a:cs typeface="Arial-SGK-TV" pitchFamily="2" charset="0"/>
              </a:rPr>
              <a:t>tha</a:t>
            </a:r>
            <a:r>
              <a:rPr lang="en-US" sz="4800" b="1" dirty="0">
                <a:solidFill>
                  <a:srgbClr val="006600"/>
                </a:solidFill>
                <a:latin typeface="Arial-SGK-TV" pitchFamily="2" charset="0"/>
                <a:cs typeface="Arial-SGK-TV" pitchFamily="2" charset="0"/>
              </a:rPr>
              <a:t>.</a:t>
            </a:r>
            <a:endParaRPr lang="en-US" sz="4800" dirty="0">
              <a:solidFill>
                <a:srgbClr val="006600"/>
              </a:solidFill>
              <a:latin typeface="Arial-SGK-TV" pitchFamily="2" charset="0"/>
              <a:cs typeface="Arial-SGK-TV" pitchFamily="2" charset="0"/>
            </a:endParaRPr>
          </a:p>
        </p:txBody>
      </p:sp>
      <p:sp>
        <p:nvSpPr>
          <p:cNvPr id="6" name="Rectangle 5"/>
          <p:cNvSpPr/>
          <p:nvPr/>
        </p:nvSpPr>
        <p:spPr>
          <a:xfrm>
            <a:off x="1541931" y="1179390"/>
            <a:ext cx="1470210" cy="584775"/>
          </a:xfrm>
          <a:prstGeom prst="rect">
            <a:avLst/>
          </a:prstGeom>
          <a:solidFill>
            <a:schemeClr val="accent6">
              <a:lumMod val="20000"/>
              <a:lumOff val="80000"/>
            </a:schemeClr>
          </a:solidFill>
        </p:spPr>
        <p:txBody>
          <a:bodyPr wrap="square">
            <a:spAutoFit/>
          </a:bodyPr>
          <a:lstStyle/>
          <a:p>
            <a:r>
              <a:rPr lang="en-US" sz="3200" b="1">
                <a:solidFill>
                  <a:srgbClr val="006600"/>
                </a:solidFill>
                <a:latin typeface="Arial-SGK-TV" pitchFamily="2" charset="0"/>
                <a:cs typeface="Arial-SGK-TV" pitchFamily="2" charset="0"/>
              </a:rPr>
              <a:t>Ví dụ.</a:t>
            </a:r>
            <a:endParaRPr lang="en-US" sz="3200">
              <a:solidFill>
                <a:srgbClr val="006600"/>
              </a:solidFill>
              <a:latin typeface="Arial-SGK-TV" pitchFamily="2" charset="0"/>
              <a:cs typeface="Arial-SGK-TV" pitchFamily="2" charset="0"/>
            </a:endParaRPr>
          </a:p>
        </p:txBody>
      </p:sp>
      <p:cxnSp>
        <p:nvCxnSpPr>
          <p:cNvPr id="7" name="Straight Connector 6"/>
          <p:cNvCxnSpPr>
            <a:cxnSpLocks/>
          </p:cNvCxnSpPr>
          <p:nvPr/>
        </p:nvCxnSpPr>
        <p:spPr>
          <a:xfrm>
            <a:off x="1701209" y="2843230"/>
            <a:ext cx="157361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5345250" y="5012543"/>
            <a:ext cx="15015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501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21" presetClass="entr" presetSubtype="1" fill="hold" grpId="0" nodeType="withEffect">
                                  <p:stCondLst>
                                    <p:cond delay="1460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6" presetClass="entr" presetSubtype="16" fill="hold" nodeType="withEffect">
                                  <p:stCondLst>
                                    <p:cond delay="1460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4"/>
          <a:srcRect/>
          <a:stretch>
            <a:fillRect/>
          </a:stretch>
        </p:blipFill>
        <p:spPr bwMode="auto">
          <a:xfrm>
            <a:off x="0" y="-67733"/>
            <a:ext cx="12192000" cy="6925733"/>
          </a:xfrm>
          <a:prstGeom prst="rect">
            <a:avLst/>
          </a:prstGeom>
          <a:noFill/>
          <a:ln w="9525">
            <a:noFill/>
            <a:miter lim="800000"/>
            <a:headEnd/>
            <a:tailEnd/>
          </a:ln>
        </p:spPr>
      </p:pic>
      <p:sp>
        <p:nvSpPr>
          <p:cNvPr id="5" name="WordArt 7"/>
          <p:cNvSpPr>
            <a:spLocks noChangeArrowheads="1" noChangeShapeType="1" noTextEdit="1"/>
          </p:cNvSpPr>
          <p:nvPr/>
        </p:nvSpPr>
        <p:spPr bwMode="auto">
          <a:xfrm>
            <a:off x="4529666" y="2455333"/>
            <a:ext cx="6087533" cy="2023534"/>
          </a:xfrm>
          <a:prstGeom prst="rect">
            <a:avLst/>
          </a:prstGeom>
        </p:spPr>
        <p:txBody>
          <a:bodyPr wrap="none" fromWordArt="1">
            <a:prstTxWarp prst="textPlain">
              <a:avLst>
                <a:gd name="adj" fmla="val 50000"/>
              </a:avLst>
            </a:prstTxWarp>
          </a:bodyPr>
          <a:lstStyle/>
          <a:p>
            <a:pPr algn="ctr"/>
            <a:endParaRPr lang="en-US" sz="5400" b="1" kern="10" dirty="0">
              <a:ln w="9525">
                <a:solidFill>
                  <a:srgbClr val="FFFF00"/>
                </a:solidFill>
                <a:round/>
                <a:headEnd/>
                <a:tailEnd/>
              </a:ln>
              <a:solidFill>
                <a:srgbClr val="336600"/>
              </a:solidFill>
              <a:latin typeface="Arial-SGK-TV" pitchFamily="2" charset="0"/>
              <a:cs typeface="Arial-SGK-TV" pitchFamily="2" charset="0"/>
            </a:endParaRPr>
          </a:p>
        </p:txBody>
      </p:sp>
      <p:sp>
        <p:nvSpPr>
          <p:cNvPr id="2" name="TextBox 1"/>
          <p:cNvSpPr txBox="1"/>
          <p:nvPr/>
        </p:nvSpPr>
        <p:spPr>
          <a:xfrm>
            <a:off x="3493785" y="2050409"/>
            <a:ext cx="8698215" cy="2123658"/>
          </a:xfrm>
          <a:prstGeom prst="rect">
            <a:avLst/>
          </a:prstGeom>
          <a:noFill/>
        </p:spPr>
        <p:txBody>
          <a:bodyPr wrap="none" rtlCol="0">
            <a:spAutoFit/>
          </a:bodyPr>
          <a:lstStyle/>
          <a:p>
            <a:pPr algn="ctr"/>
            <a:r>
              <a:rPr lang="en-US" sz="6600" b="1" dirty="0">
                <a:solidFill>
                  <a:srgbClr val="006600"/>
                </a:solidFill>
                <a:latin typeface="Arial-SGK-TV" pitchFamily="2" charset="0"/>
                <a:cs typeface="Arial-SGK-TV" pitchFamily="2" charset="0"/>
              </a:rPr>
              <a:t>ĐỊNH  HƯỚNG </a:t>
            </a:r>
          </a:p>
          <a:p>
            <a:pPr algn="ctr"/>
            <a:r>
              <a:rPr lang="en-US" sz="6600" b="1" dirty="0">
                <a:solidFill>
                  <a:srgbClr val="006600"/>
                </a:solidFill>
                <a:latin typeface="Arial-SGK-TV" pitchFamily="2" charset="0"/>
                <a:cs typeface="Arial-SGK-TV" pitchFamily="2" charset="0"/>
              </a:rPr>
              <a:t>HỌC TẬP TIẾP THEO</a:t>
            </a:r>
          </a:p>
        </p:txBody>
      </p:sp>
      <p:pic>
        <p:nvPicPr>
          <p:cNvPr id="6" name="Nhac-khong-loi-tiep-thu-Hoc-Tap-Khong-Co (mp3cut.net)">
            <a:hlinkClick r:id="" action="ppaction://media"/>
            <a:extLst>
              <a:ext uri="{FF2B5EF4-FFF2-40B4-BE49-F238E27FC236}">
                <a16:creationId xmlns:a16="http://schemas.microsoft.com/office/drawing/2014/main" id="{690FD4A0-9806-474D-A964-B4592FFAEA93}"/>
              </a:ext>
            </a:extLst>
          </p:cNvPr>
          <p:cNvPicPr>
            <a:picLocks noChangeAspect="1"/>
          </p:cNvPicPr>
          <p:nvPr>
            <a:audioFile r:link="rId1"/>
            <p:extLst>
              <p:ext uri="{DAA4B4D4-6D71-4841-9C94-3DE7FCFB9230}">
                <p14:media xmlns:p14="http://schemas.microsoft.com/office/powerpoint/2010/main" r:embed="rId2">
                  <p14:trim end="52954.875"/>
                </p14:media>
              </p:ext>
            </p:extLst>
          </p:nvPr>
        </p:nvPicPr>
        <p:blipFill>
          <a:blip r:embed="rId5"/>
          <a:stretch>
            <a:fillRect/>
          </a:stretch>
        </p:blipFill>
        <p:spPr>
          <a:xfrm>
            <a:off x="12522200" y="4174067"/>
            <a:ext cx="609600" cy="609600"/>
          </a:xfrm>
          <a:prstGeom prst="rect">
            <a:avLst/>
          </a:prstGeom>
        </p:spPr>
      </p:pic>
    </p:spTree>
    <p:extLst>
      <p:ext uri="{BB962C8B-B14F-4D97-AF65-F5344CB8AC3E}">
        <p14:creationId xmlns:p14="http://schemas.microsoft.com/office/powerpoint/2010/main" val="2278382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03" fill="hold"/>
                                        <p:tgtEl>
                                          <p:spTgt spid="6"/>
                                        </p:tgtEl>
                                      </p:cBhvr>
                                    </p:cmd>
                                  </p:childTnLst>
                                </p:cTn>
                              </p:par>
                              <p:par>
                                <p:cTn id="7" presetID="21" presetClass="entr" presetSubtype="1"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wheel(1)">
                                      <p:cBhvr>
                                        <p:cTn id="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9697">
                <p:cTn id="10"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1577" y="2767280"/>
            <a:ext cx="9241632" cy="1323439"/>
          </a:xfrm>
          <a:prstGeom prst="rect">
            <a:avLst/>
          </a:prstGeom>
          <a:noFill/>
          <a:ln w="19050">
            <a:solidFill>
              <a:schemeClr val="accent1"/>
            </a:solidFill>
          </a:ln>
        </p:spPr>
        <p:txBody>
          <a:bodyPr wrap="none" rtlCol="0">
            <a:spAutoFit/>
          </a:bodyPr>
          <a:lstStyle/>
          <a:p>
            <a:pPr marL="457200" indent="-457200">
              <a:buFontTx/>
              <a:buChar char="-"/>
            </a:pPr>
            <a:r>
              <a:rPr lang="en-US" sz="4000" b="1" dirty="0">
                <a:solidFill>
                  <a:srgbClr val="006600"/>
                </a:solidFill>
                <a:latin typeface="Arial-SGK-TV" pitchFamily="2" charset="0"/>
                <a:cs typeface="Arial-SGK-TV" pitchFamily="2" charset="0"/>
              </a:rPr>
              <a:t>Con </a:t>
            </a:r>
            <a:r>
              <a:rPr lang="en-US" sz="4000" b="1" dirty="0" err="1">
                <a:solidFill>
                  <a:srgbClr val="006600"/>
                </a:solidFill>
                <a:latin typeface="Arial-SGK-TV" pitchFamily="2" charset="0"/>
                <a:cs typeface="Arial-SGK-TV" pitchFamily="2" charset="0"/>
              </a:rPr>
              <a:t>vận</a:t>
            </a:r>
            <a:r>
              <a:rPr lang="en-US" sz="4000" b="1" dirty="0">
                <a:solidFill>
                  <a:srgbClr val="006600"/>
                </a:solidFill>
                <a:latin typeface="Arial-SGK-TV" pitchFamily="2" charset="0"/>
                <a:cs typeface="Arial-SGK-TV" pitchFamily="2" charset="0"/>
              </a:rPr>
              <a:t> </a:t>
            </a:r>
            <a:r>
              <a:rPr lang="en-US" sz="4000" b="1" dirty="0" err="1">
                <a:solidFill>
                  <a:srgbClr val="006600"/>
                </a:solidFill>
                <a:latin typeface="Arial-SGK-TV" pitchFamily="2" charset="0"/>
                <a:cs typeface="Arial-SGK-TV" pitchFamily="2" charset="0"/>
              </a:rPr>
              <a:t>dụng</a:t>
            </a:r>
            <a:r>
              <a:rPr lang="en-US" sz="4000" b="1" dirty="0">
                <a:solidFill>
                  <a:srgbClr val="006600"/>
                </a:solidFill>
                <a:latin typeface="Arial-SGK-TV" pitchFamily="2" charset="0"/>
                <a:cs typeface="Arial-SGK-TV" pitchFamily="2" charset="0"/>
              </a:rPr>
              <a:t> </a:t>
            </a:r>
            <a:r>
              <a:rPr lang="en-US" sz="4000" b="1" dirty="0" err="1">
                <a:solidFill>
                  <a:srgbClr val="006600"/>
                </a:solidFill>
                <a:latin typeface="Arial-SGK-TV" pitchFamily="2" charset="0"/>
                <a:cs typeface="Arial-SGK-TV" pitchFamily="2" charset="0"/>
              </a:rPr>
              <a:t>tốt</a:t>
            </a:r>
            <a:r>
              <a:rPr lang="en-US" sz="4000" b="1" dirty="0">
                <a:solidFill>
                  <a:srgbClr val="006600"/>
                </a:solidFill>
                <a:latin typeface="Arial-SGK-TV" pitchFamily="2" charset="0"/>
                <a:cs typeface="Arial-SGK-TV" pitchFamily="2" charset="0"/>
              </a:rPr>
              <a:t> </a:t>
            </a:r>
            <a:r>
              <a:rPr lang="en-US" sz="4000" b="1" dirty="0" err="1">
                <a:solidFill>
                  <a:srgbClr val="006600"/>
                </a:solidFill>
                <a:latin typeface="Arial-SGK-TV" pitchFamily="2" charset="0"/>
                <a:cs typeface="Arial-SGK-TV" pitchFamily="2" charset="0"/>
              </a:rPr>
              <a:t>nội</a:t>
            </a:r>
            <a:r>
              <a:rPr lang="en-US" sz="4000" b="1" dirty="0">
                <a:solidFill>
                  <a:srgbClr val="006600"/>
                </a:solidFill>
                <a:latin typeface="Arial-SGK-TV" pitchFamily="2" charset="0"/>
                <a:cs typeface="Arial-SGK-TV" pitchFamily="2" charset="0"/>
              </a:rPr>
              <a:t> dung </a:t>
            </a:r>
            <a:r>
              <a:rPr lang="en-US" sz="4000" b="1" dirty="0" err="1">
                <a:solidFill>
                  <a:srgbClr val="006600"/>
                </a:solidFill>
                <a:latin typeface="Arial-SGK-TV" pitchFamily="2" charset="0"/>
                <a:cs typeface="Arial-SGK-TV" pitchFamily="2" charset="0"/>
              </a:rPr>
              <a:t>bài</a:t>
            </a:r>
            <a:r>
              <a:rPr lang="en-US" sz="4000" b="1" dirty="0">
                <a:solidFill>
                  <a:srgbClr val="006600"/>
                </a:solidFill>
                <a:latin typeface="Arial-SGK-TV" pitchFamily="2" charset="0"/>
                <a:cs typeface="Arial-SGK-TV" pitchFamily="2" charset="0"/>
              </a:rPr>
              <a:t> </a:t>
            </a:r>
            <a:r>
              <a:rPr lang="en-US" sz="4000" b="1" dirty="0" err="1">
                <a:solidFill>
                  <a:srgbClr val="006600"/>
                </a:solidFill>
                <a:latin typeface="Arial-SGK-TV" pitchFamily="2" charset="0"/>
                <a:cs typeface="Arial-SGK-TV" pitchFamily="2" charset="0"/>
              </a:rPr>
              <a:t>học</a:t>
            </a:r>
            <a:r>
              <a:rPr lang="en-US" sz="4000" b="1" dirty="0">
                <a:solidFill>
                  <a:srgbClr val="006600"/>
                </a:solidFill>
                <a:latin typeface="Arial-SGK-TV" pitchFamily="2" charset="0"/>
                <a:cs typeface="Arial-SGK-TV" pitchFamily="2" charset="0"/>
              </a:rPr>
              <a:t>.</a:t>
            </a:r>
          </a:p>
          <a:p>
            <a:pPr marL="457200" indent="-457200">
              <a:buFontTx/>
              <a:buChar char="-"/>
            </a:pPr>
            <a:r>
              <a:rPr lang="en-US" sz="4000" b="1" dirty="0" err="1">
                <a:solidFill>
                  <a:srgbClr val="006600"/>
                </a:solidFill>
                <a:latin typeface="Arial-SGK-TV" pitchFamily="2" charset="0"/>
                <a:cs typeface="Arial-SGK-TV" pitchFamily="2" charset="0"/>
              </a:rPr>
              <a:t>Chuẩn</a:t>
            </a:r>
            <a:r>
              <a:rPr lang="en-US" sz="4000" b="1" dirty="0">
                <a:solidFill>
                  <a:srgbClr val="006600"/>
                </a:solidFill>
                <a:latin typeface="Arial-SGK-TV" pitchFamily="2" charset="0"/>
                <a:cs typeface="Arial-SGK-TV" pitchFamily="2" charset="0"/>
              </a:rPr>
              <a:t> </a:t>
            </a:r>
            <a:r>
              <a:rPr lang="en-US" sz="4000" b="1" dirty="0" err="1">
                <a:solidFill>
                  <a:srgbClr val="006600"/>
                </a:solidFill>
                <a:latin typeface="Arial-SGK-TV" pitchFamily="2" charset="0"/>
                <a:cs typeface="Arial-SGK-TV" pitchFamily="2" charset="0"/>
              </a:rPr>
              <a:t>bị</a:t>
            </a:r>
            <a:r>
              <a:rPr lang="en-US" sz="4000" b="1" dirty="0">
                <a:solidFill>
                  <a:srgbClr val="006600"/>
                </a:solidFill>
                <a:latin typeface="Arial-SGK-TV" pitchFamily="2" charset="0"/>
                <a:cs typeface="Arial-SGK-TV" pitchFamily="2" charset="0"/>
              </a:rPr>
              <a:t> </a:t>
            </a:r>
            <a:r>
              <a:rPr lang="en-US" sz="4000" b="1" dirty="0" err="1">
                <a:solidFill>
                  <a:srgbClr val="006600"/>
                </a:solidFill>
                <a:latin typeface="Arial-SGK-TV" pitchFamily="2" charset="0"/>
                <a:cs typeface="Arial-SGK-TV" pitchFamily="2" charset="0"/>
              </a:rPr>
              <a:t>bài</a:t>
            </a:r>
            <a:r>
              <a:rPr lang="en-US" sz="4000" b="1" dirty="0">
                <a:solidFill>
                  <a:srgbClr val="006600"/>
                </a:solidFill>
                <a:latin typeface="Arial-SGK-TV" pitchFamily="2" charset="0"/>
                <a:cs typeface="Arial-SGK-TV" pitchFamily="2" charset="0"/>
              </a:rPr>
              <a:t> 73.</a:t>
            </a:r>
          </a:p>
        </p:txBody>
      </p:sp>
      <p:sp>
        <p:nvSpPr>
          <p:cNvPr id="6" name="TextBox 5">
            <a:extLst>
              <a:ext uri="{FF2B5EF4-FFF2-40B4-BE49-F238E27FC236}">
                <a16:creationId xmlns:a16="http://schemas.microsoft.com/office/drawing/2014/main" id="{A4B39DEC-A8B6-4C68-B26C-8EE475C30C1C}"/>
              </a:ext>
            </a:extLst>
          </p:cNvPr>
          <p:cNvSpPr txBox="1"/>
          <p:nvPr/>
        </p:nvSpPr>
        <p:spPr>
          <a:xfrm>
            <a:off x="2124994" y="169358"/>
            <a:ext cx="8698215" cy="2123658"/>
          </a:xfrm>
          <a:prstGeom prst="rect">
            <a:avLst/>
          </a:prstGeom>
          <a:noFill/>
        </p:spPr>
        <p:txBody>
          <a:bodyPr wrap="none" rtlCol="0">
            <a:spAutoFit/>
          </a:bodyPr>
          <a:lstStyle/>
          <a:p>
            <a:pPr algn="ctr"/>
            <a:r>
              <a:rPr lang="en-US" sz="6600" b="1" dirty="0">
                <a:solidFill>
                  <a:srgbClr val="006600"/>
                </a:solidFill>
                <a:latin typeface="Arial-SGK-TV" pitchFamily="2" charset="0"/>
                <a:cs typeface="Arial-SGK-TV" pitchFamily="2" charset="0"/>
              </a:rPr>
              <a:t>ĐỊNH  HƯỚNG </a:t>
            </a:r>
          </a:p>
          <a:p>
            <a:pPr algn="ctr"/>
            <a:r>
              <a:rPr lang="en-US" sz="6600" b="1" dirty="0">
                <a:solidFill>
                  <a:srgbClr val="006600"/>
                </a:solidFill>
                <a:latin typeface="Arial-SGK-TV" pitchFamily="2" charset="0"/>
                <a:cs typeface="Arial-SGK-TV" pitchFamily="2" charset="0"/>
              </a:rPr>
              <a:t>HỌC TẬP TIẾP THEO</a:t>
            </a:r>
          </a:p>
        </p:txBody>
      </p:sp>
    </p:spTree>
    <p:extLst>
      <p:ext uri="{BB962C8B-B14F-4D97-AF65-F5344CB8AC3E}">
        <p14:creationId xmlns:p14="http://schemas.microsoft.com/office/powerpoint/2010/main" val="810020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 y="-27384"/>
            <a:ext cx="12191999" cy="688538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868114" y="603523"/>
            <a:ext cx="10454735" cy="10415284"/>
          </a:xfrm>
          <a:prstGeom prst="rect">
            <a:avLst/>
          </a:prstGeom>
          <a:noFill/>
          <a:ln w="9525">
            <a:noFill/>
          </a:ln>
        </p:spPr>
      </p:pic>
      <p:sp>
        <p:nvSpPr>
          <p:cNvPr id="2055" name="文本框 2054"/>
          <p:cNvSpPr txBox="1"/>
          <p:nvPr/>
        </p:nvSpPr>
        <p:spPr>
          <a:xfrm>
            <a:off x="3841918" y="4033867"/>
            <a:ext cx="5425908" cy="817019"/>
          </a:xfrm>
          <a:prstGeom prst="rect">
            <a:avLst/>
          </a:prstGeom>
          <a:noFill/>
          <a:ln w="9525">
            <a:noFill/>
          </a:ln>
        </p:spPr>
        <p:txBody>
          <a:bodyPr wrap="square">
            <a:spAutoFit/>
          </a:bodyPr>
          <a:lstStyle/>
          <a:p>
            <a:pPr algn="ctr" defTabSz="981306" fontAlgn="base">
              <a:spcBef>
                <a:spcPct val="50000"/>
              </a:spcBef>
              <a:spcAft>
                <a:spcPct val="0"/>
              </a:spcAft>
            </a:pP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Chào</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tạm</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biệt</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p>
        </p:txBody>
      </p:sp>
      <p:sp>
        <p:nvSpPr>
          <p:cNvPr id="2056" name="文本框 2055"/>
          <p:cNvSpPr txBox="1"/>
          <p:nvPr/>
        </p:nvSpPr>
        <p:spPr>
          <a:xfrm>
            <a:off x="2811234" y="2462238"/>
            <a:ext cx="6826359" cy="4838937"/>
          </a:xfrm>
          <a:prstGeom prst="rect">
            <a:avLst/>
          </a:prstGeom>
          <a:noFill/>
          <a:ln w="9525">
            <a:noFill/>
          </a:ln>
        </p:spPr>
        <p:txBody>
          <a:bodyPr wrap="square">
            <a:prstTxWarp prst="textArchUp">
              <a:avLst/>
            </a:prstTxWarp>
            <a:spAutoFit/>
          </a:bodyPr>
          <a:lstStyle/>
          <a:p>
            <a:pPr algn="ctr" defTabSz="981306" fontAlgn="base">
              <a:spcBef>
                <a:spcPct val="50000"/>
              </a:spcBef>
              <a:spcAft>
                <a:spcPct val="0"/>
              </a:spcAft>
            </a:pP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Cảm</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ơn</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các</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con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chú</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ý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học</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tập</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a:t>
            </a:r>
          </a:p>
        </p:txBody>
      </p:sp>
      <p:pic>
        <p:nvPicPr>
          <p:cNvPr id="2078" name="图片 2077" descr="2"/>
          <p:cNvPicPr>
            <a:picLocks noChangeAspect="1"/>
          </p:cNvPicPr>
          <p:nvPr/>
        </p:nvPicPr>
        <p:blipFill>
          <a:blip r:embed="rId5"/>
          <a:stretch>
            <a:fillRect/>
          </a:stretch>
        </p:blipFill>
        <p:spPr>
          <a:xfrm>
            <a:off x="1151544" y="650241"/>
            <a:ext cx="2018273" cy="67483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062674" y="603523"/>
            <a:ext cx="2261213" cy="1052741"/>
          </a:xfrm>
          <a:prstGeom prst="rect">
            <a:avLst/>
          </a:prstGeom>
          <a:noFill/>
          <a:ln w="9525">
            <a:noFill/>
          </a:ln>
        </p:spPr>
      </p:pic>
    </p:spTree>
    <p:extLst>
      <p:ext uri="{BB962C8B-B14F-4D97-AF65-F5344CB8AC3E}">
        <p14:creationId xmlns:p14="http://schemas.microsoft.com/office/powerpoint/2010/main" val="3741235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451063" y="5695522"/>
            <a:ext cx="3751660" cy="1162478"/>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6"/>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1882571" y="1545204"/>
            <a:ext cx="8125096" cy="4555093"/>
          </a:xfrm>
          <a:prstGeom prst="rect">
            <a:avLst/>
          </a:prstGeom>
          <a:noFill/>
        </p:spPr>
        <p:txBody>
          <a:bodyPr wrap="square" lIns="91440" tIns="45720" rIns="91440" bIns="45720">
            <a:spAutoFit/>
          </a:bodyPr>
          <a:lstStyle/>
          <a:p>
            <a:pPr algn="ctr"/>
            <a:r>
              <a:rPr lang="en-US" sz="4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ÔN LUYỆN TIẾNG VIỆT ( </a:t>
            </a:r>
            <a:r>
              <a:rPr lang="en-US" sz="4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tiết</a:t>
            </a:r>
            <a:r>
              <a:rPr lang="en-US" sz="4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1)</a:t>
            </a:r>
          </a:p>
          <a:p>
            <a:pPr algn="ct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Luyện</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đọc</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viết</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p>
          <a:p>
            <a:pPr algn="ct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ươc</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ươt</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ươm</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ươp</a:t>
            </a:r>
            <a:endParaRPr lang="en-US" sz="4800" dirty="0">
              <a:solidFill>
                <a:srgbClr val="FF0000"/>
              </a:solidFill>
              <a:effectLst>
                <a:outerShdw blurRad="38100" dist="38100" dir="2700000" algn="tl">
                  <a:srgbClr val="000000">
                    <a:alpha val="43137"/>
                  </a:srgbClr>
                </a:outerShdw>
              </a:effectLst>
              <a:latin typeface="+mj-lt"/>
              <a:ea typeface="Arial-Rounded" panose="020B0500000000000000" pitchFamily="34" charset="0"/>
              <a:cs typeface="Arial-Rounded" panose="020B0500000000000000" pitchFamily="34" charset="0"/>
            </a:endParaRPr>
          </a:p>
          <a:p>
            <a:pPr lvl="0"/>
            <a:endParaRPr lang="en-US" sz="6000" dirty="0">
              <a:solidFill>
                <a:srgbClr val="0070C0"/>
              </a:solidFill>
              <a:latin typeface="+mj-lt"/>
              <a:ea typeface="Arial-Rounded" panose="020B0500000000000000" pitchFamily="34" charset="0"/>
              <a:cs typeface="Arial-Rounded" panose="020B0500000000000000" pitchFamily="34" charset="0"/>
            </a:endParaRPr>
          </a:p>
          <a:p>
            <a:pPr lvl="0"/>
            <a:endParaRPr lang="en-US" sz="6000" dirty="0">
              <a:solidFill>
                <a:srgbClr val="0070C0"/>
              </a:solidFill>
              <a:latin typeface="+mj-lt"/>
            </a:endParaRPr>
          </a:p>
          <a:p>
            <a:pPr lvl="0"/>
            <a:endParaRPr lang="en-US" sz="2400" dirty="0">
              <a:solidFill>
                <a:srgbClr val="0070C0"/>
              </a:solidFill>
              <a:latin typeface="+mj-lt"/>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81" y="-1134794"/>
            <a:ext cx="1713981" cy="1560490"/>
          </a:xfrm>
          <a:prstGeom prst="rect">
            <a:avLst/>
          </a:prstGeom>
        </p:spPr>
      </p:pic>
    </p:spTree>
    <p:extLst>
      <p:ext uri="{BB962C8B-B14F-4D97-AF65-F5344CB8AC3E}">
        <p14:creationId xmlns:p14="http://schemas.microsoft.com/office/powerpoint/2010/main" val="866838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9" presetClass="path" presetSubtype="0" accel="50000" decel="50000" fill="hold" nodeType="afterEffect">
                                  <p:stCondLst>
                                    <p:cond delay="0"/>
                                  </p:stCondLst>
                                  <p:childTnLst>
                                    <p:animMotion origin="layout" path="M -0.10729 -0.08704 L 0.2138 0.22176 " pathEditMode="relative" rAng="0" ptsTypes="AA">
                                      <p:cBhvr>
                                        <p:cTn id="12"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756263" y="2181497"/>
            <a:ext cx="6676548" cy="923330"/>
          </a:xfrm>
          <a:prstGeom prst="rect">
            <a:avLst/>
          </a:prstGeom>
          <a:noFill/>
        </p:spPr>
        <p:txBody>
          <a:bodyPr wrap="square" lIns="91440" tIns="45720" rIns="91440" bIns="45720">
            <a:spAutoFit/>
          </a:bodyPr>
          <a:lstStyle/>
          <a:p>
            <a:pPr algn="ct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Hoạt</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động</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1: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Luyện</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đọc</a:t>
            </a:r>
            <a:endPar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394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932520"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482355"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a:t>
            </a:r>
            <a:r>
              <a:rPr lang="en-US" sz="4000" b="1" dirty="0" err="1">
                <a:solidFill>
                  <a:schemeClr val="accent2"/>
                </a:solidFill>
                <a:latin typeface=".VnAvant" panose="020B7200000000000000" pitchFamily="34" charset="0"/>
                <a:ea typeface="Arial-Rounded" panose="020B0500000000000000" pitchFamily="34" charset="0"/>
                <a:cs typeface="Arial-Rounded" panose="020B0500000000000000" pitchFamily="34" charset="0"/>
              </a:rPr>
              <a:t>ọc</a:t>
            </a:r>
            <a:r>
              <a:rPr lang="en-US" sz="4000" b="1" dirty="0">
                <a:solidFill>
                  <a:schemeClr val="accent2"/>
                </a:solidFill>
                <a:latin typeface=".VnAvant" panose="020B7200000000000000" pitchFamily="34" charset="0"/>
                <a:ea typeface="Arial-Rounded" panose="020B0500000000000000" pitchFamily="34" charset="0"/>
                <a:cs typeface="Arial-Rounded" panose="020B0500000000000000" pitchFamily="34" charset="0"/>
              </a:rPr>
              <a:t> </a:t>
            </a:r>
            <a:r>
              <a:rPr lang="en-US" sz="4000" b="1" dirty="0" err="1">
                <a:solidFill>
                  <a:schemeClr val="accent2"/>
                </a:solidFill>
                <a:latin typeface=".VnAvant" panose="020B7200000000000000" pitchFamily="34" charset="0"/>
                <a:ea typeface="Arial-Rounded" panose="020B0500000000000000" pitchFamily="34" charset="0"/>
                <a:cs typeface="Arial-Rounded" panose="020B0500000000000000" pitchFamily="34" charset="0"/>
              </a:rPr>
              <a:t>vần</a:t>
            </a:r>
            <a:r>
              <a:rPr lang="en-US" sz="4000" b="1" dirty="0">
                <a:solidFill>
                  <a:schemeClr val="accent2"/>
                </a:solidFill>
                <a:latin typeface=".VnAvant" panose="020B7200000000000000" pitchFamily="34" charset="0"/>
                <a:ea typeface="Arial-Rounded" panose="020B0500000000000000" pitchFamily="34" charset="0"/>
                <a:cs typeface="Arial-Rounded" panose="020B0500000000000000" pitchFamily="34" charset="0"/>
              </a:rPr>
              <a:t> </a:t>
            </a: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1336430" y="2138476"/>
            <a:ext cx="2932519" cy="1631216"/>
          </a:xfrm>
          <a:prstGeom prst="rect">
            <a:avLst/>
          </a:prstGeom>
          <a:solidFill>
            <a:schemeClr val="accent5">
              <a:lumMod val="20000"/>
              <a:lumOff val="80000"/>
            </a:schemeClr>
          </a:solidFill>
        </p:spPr>
        <p:txBody>
          <a:bodyPr wrap="square" rtlCol="0">
            <a:spAutoFit/>
          </a:bodyPr>
          <a:lstStyle/>
          <a:p>
            <a:r>
              <a:rPr lang="en-US" sz="10000" dirty="0" err="1">
                <a:solidFill>
                  <a:srgbClr val="0070C0"/>
                </a:solidFill>
                <a:highlight>
                  <a:srgbClr val="C0C0C0"/>
                </a:highlight>
                <a:latin typeface="+mj-lt"/>
                <a:ea typeface="Arial-Rounded" panose="020B0500000000000000" pitchFamily="34" charset="0"/>
                <a:cs typeface="Arial-Rounded" panose="020B0500000000000000" pitchFamily="34" charset="0"/>
              </a:rPr>
              <a:t>ươc</a:t>
            </a:r>
            <a:endParaRPr lang="en-US" sz="100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0" name="TextBox 9"/>
          <p:cNvSpPr txBox="1"/>
          <p:nvPr/>
        </p:nvSpPr>
        <p:spPr>
          <a:xfrm>
            <a:off x="7222226" y="2138476"/>
            <a:ext cx="2419643" cy="1631216"/>
          </a:xfrm>
          <a:prstGeom prst="rect">
            <a:avLst/>
          </a:prstGeom>
          <a:solidFill>
            <a:schemeClr val="accent5">
              <a:lumMod val="20000"/>
              <a:lumOff val="80000"/>
            </a:schemeClr>
          </a:solidFill>
        </p:spPr>
        <p:txBody>
          <a:bodyPr wrap="square" rtlCol="0">
            <a:spAutoFit/>
          </a:bodyPr>
          <a:lstStyle/>
          <a:p>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707" y="6272733"/>
            <a:ext cx="865707" cy="1170533"/>
          </a:xfrm>
          <a:prstGeom prst="rect">
            <a:avLst/>
          </a:prstGeom>
        </p:spPr>
      </p:pic>
      <p:sp>
        <p:nvSpPr>
          <p:cNvPr id="8" name="TextBox 7">
            <a:extLst>
              <a:ext uri="{FF2B5EF4-FFF2-40B4-BE49-F238E27FC236}">
                <a16:creationId xmlns:a16="http://schemas.microsoft.com/office/drawing/2014/main" id="{DF575A3A-5635-4068-8053-1B31D1AF32EB}"/>
              </a:ext>
            </a:extLst>
          </p:cNvPr>
          <p:cNvSpPr txBox="1"/>
          <p:nvPr/>
        </p:nvSpPr>
        <p:spPr>
          <a:xfrm>
            <a:off x="7150958" y="2017542"/>
            <a:ext cx="2806188" cy="1631216"/>
          </a:xfrm>
          <a:prstGeom prst="rect">
            <a:avLst/>
          </a:prstGeom>
          <a:noFill/>
        </p:spPr>
        <p:txBody>
          <a:bodyPr wrap="square" rtlCol="0">
            <a:spAutoFit/>
          </a:bodyPr>
          <a:lstStyle/>
          <a:p>
            <a:r>
              <a:rPr lang="en-US" sz="10000" dirty="0" err="1">
                <a:solidFill>
                  <a:srgbClr val="0070C0"/>
                </a:solidFill>
                <a:highlight>
                  <a:srgbClr val="C0C0C0"/>
                </a:highlight>
                <a:latin typeface="+mj-lt"/>
              </a:rPr>
              <a:t>ươt</a:t>
            </a:r>
            <a:endParaRPr lang="en-US" sz="10000" dirty="0">
              <a:solidFill>
                <a:srgbClr val="0070C0"/>
              </a:solidFill>
              <a:highlight>
                <a:srgbClr val="C0C0C0"/>
              </a:highlight>
              <a:latin typeface="+mj-lt"/>
            </a:endParaRPr>
          </a:p>
        </p:txBody>
      </p:sp>
      <p:sp>
        <p:nvSpPr>
          <p:cNvPr id="11" name="TextBox 10">
            <a:extLst>
              <a:ext uri="{FF2B5EF4-FFF2-40B4-BE49-F238E27FC236}">
                <a16:creationId xmlns:a16="http://schemas.microsoft.com/office/drawing/2014/main" id="{EF688B5D-FD68-4A23-AB37-AACF2DB16166}"/>
              </a:ext>
            </a:extLst>
          </p:cNvPr>
          <p:cNvSpPr txBox="1"/>
          <p:nvPr/>
        </p:nvSpPr>
        <p:spPr>
          <a:xfrm>
            <a:off x="1466964" y="4291036"/>
            <a:ext cx="2932520" cy="1631216"/>
          </a:xfrm>
          <a:prstGeom prst="rect">
            <a:avLst/>
          </a:prstGeom>
          <a:solidFill>
            <a:schemeClr val="accent5">
              <a:lumMod val="20000"/>
              <a:lumOff val="80000"/>
            </a:schemeClr>
          </a:solidFill>
        </p:spPr>
        <p:txBody>
          <a:bodyPr wrap="square" rtlCol="0">
            <a:spAutoFit/>
          </a:bodyPr>
          <a:lstStyle/>
          <a:p>
            <a:r>
              <a:rPr lang="en-US" sz="10000" dirty="0" err="1">
                <a:solidFill>
                  <a:srgbClr val="0070C0"/>
                </a:solidFill>
                <a:highlight>
                  <a:srgbClr val="C0C0C0"/>
                </a:highlight>
                <a:latin typeface="+mj-lt"/>
                <a:ea typeface="Arial-Rounded" panose="020B0500000000000000" pitchFamily="34" charset="0"/>
                <a:cs typeface="Arial-Rounded" panose="020B0500000000000000" pitchFamily="34" charset="0"/>
              </a:rPr>
              <a:t>ươm</a:t>
            </a:r>
            <a:endParaRPr lang="en-US" sz="100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CAF7698-D769-40A3-BBA5-CEA3459C11E2}"/>
              </a:ext>
            </a:extLst>
          </p:cNvPr>
          <p:cNvSpPr txBox="1"/>
          <p:nvPr/>
        </p:nvSpPr>
        <p:spPr>
          <a:xfrm>
            <a:off x="7281490" y="4170102"/>
            <a:ext cx="2675655" cy="1631216"/>
          </a:xfrm>
          <a:prstGeom prst="rect">
            <a:avLst/>
          </a:prstGeom>
          <a:noFill/>
        </p:spPr>
        <p:txBody>
          <a:bodyPr wrap="square" rtlCol="0">
            <a:spAutoFit/>
          </a:bodyPr>
          <a:lstStyle/>
          <a:p>
            <a:r>
              <a:rPr lang="en-US" sz="10000" dirty="0" err="1">
                <a:solidFill>
                  <a:srgbClr val="0070C0"/>
                </a:solidFill>
                <a:highlight>
                  <a:srgbClr val="C0C0C0"/>
                </a:highlight>
                <a:latin typeface="+mj-lt"/>
              </a:rPr>
              <a:t>ươp</a:t>
            </a:r>
            <a:endParaRPr lang="en-US" sz="10000" dirty="0">
              <a:solidFill>
                <a:srgbClr val="0070C0"/>
              </a:solidFill>
              <a:highlight>
                <a:srgbClr val="C0C0C0"/>
              </a:highlight>
              <a:latin typeface="+mj-lt"/>
            </a:endParaRPr>
          </a:p>
        </p:txBody>
      </p:sp>
    </p:spTree>
    <p:custDataLst>
      <p:tags r:id="rId1"/>
    </p:custDataLst>
    <p:extLst>
      <p:ext uri="{BB962C8B-B14F-4D97-AF65-F5344CB8AC3E}">
        <p14:creationId xmlns:p14="http://schemas.microsoft.com/office/powerpoint/2010/main" val="3911128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04571 0.02407 L 0.10183 -0.64954 " pathEditMode="relative" rAng="0" ptsTypes="AA">
                                      <p:cBhvr>
                                        <p:cTn id="6" dur="2000" fill="hold"/>
                                        <p:tgtEl>
                                          <p:spTgt spid="7"/>
                                        </p:tgtEl>
                                        <p:attrNameLst>
                                          <p:attrName>ppt_x</p:attrName>
                                          <p:attrName>ppt_y</p:attrName>
                                        </p:attrNameLst>
                                      </p:cBhvr>
                                      <p:rCtr x="2799" y="-3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09822" y="886265"/>
            <a:ext cx="2932520"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482355"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a:t>
            </a:r>
            <a:r>
              <a:rPr lang="en-US" sz="4000" b="1" dirty="0" err="1">
                <a:solidFill>
                  <a:schemeClr val="accent2"/>
                </a:solidFill>
                <a:latin typeface=".VnAvant" panose="020B7200000000000000" pitchFamily="34" charset="0"/>
                <a:ea typeface="Arial-Rounded" panose="020B0500000000000000" pitchFamily="34" charset="0"/>
                <a:cs typeface="Arial-Rounded" panose="020B0500000000000000" pitchFamily="34" charset="0"/>
              </a:rPr>
              <a:t>ọc</a:t>
            </a:r>
            <a:r>
              <a:rPr lang="en-US" sz="4000" b="1" dirty="0">
                <a:solidFill>
                  <a:schemeClr val="accent2"/>
                </a:solidFill>
                <a:latin typeface=".VnAvant" panose="020B7200000000000000" pitchFamily="34" charset="0"/>
                <a:ea typeface="Arial-Rounded" panose="020B0500000000000000" pitchFamily="34" charset="0"/>
                <a:cs typeface="Arial-Rounded" panose="020B0500000000000000" pitchFamily="34" charset="0"/>
              </a:rPr>
              <a:t> </a:t>
            </a:r>
            <a:r>
              <a:rPr lang="en-US" sz="4000" b="1" dirty="0" err="1">
                <a:solidFill>
                  <a:schemeClr val="accent2"/>
                </a:solidFill>
                <a:latin typeface=".VnAvant" panose="020B7200000000000000" pitchFamily="34" charset="0"/>
                <a:ea typeface="Arial-Rounded" panose="020B0500000000000000" pitchFamily="34" charset="0"/>
                <a:cs typeface="Arial-Rounded" panose="020B0500000000000000" pitchFamily="34" charset="0"/>
              </a:rPr>
              <a:t>vần</a:t>
            </a:r>
            <a:r>
              <a:rPr lang="en-US" sz="4000" b="1" dirty="0">
                <a:solidFill>
                  <a:schemeClr val="accent2"/>
                </a:solidFill>
                <a:latin typeface=".VnAvant" panose="020B7200000000000000" pitchFamily="34" charset="0"/>
                <a:ea typeface="Arial-Rounded" panose="020B0500000000000000" pitchFamily="34" charset="0"/>
                <a:cs typeface="Arial-Rounded" panose="020B0500000000000000" pitchFamily="34" charset="0"/>
              </a:rPr>
              <a:t> </a:t>
            </a: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1407699" y="2138476"/>
            <a:ext cx="2932519" cy="1631216"/>
          </a:xfrm>
          <a:prstGeom prst="rect">
            <a:avLst/>
          </a:prstGeom>
          <a:solidFill>
            <a:schemeClr val="accent5">
              <a:lumMod val="20000"/>
              <a:lumOff val="80000"/>
            </a:schemeClr>
          </a:solidFill>
        </p:spPr>
        <p:txBody>
          <a:bodyPr wrap="square" rtlCol="0">
            <a:spAutoFit/>
          </a:bodyPr>
          <a:lstStyle/>
          <a:p>
            <a:r>
              <a:rPr lang="en-US" sz="10000" dirty="0" err="1">
                <a:solidFill>
                  <a:srgbClr val="FF0000"/>
                </a:solidFill>
                <a:highlight>
                  <a:srgbClr val="C0C0C0"/>
                </a:highlight>
                <a:latin typeface="+mj-lt"/>
                <a:ea typeface="Arial-Rounded" panose="020B0500000000000000" pitchFamily="34" charset="0"/>
                <a:cs typeface="Arial-Rounded" panose="020B0500000000000000" pitchFamily="34" charset="0"/>
              </a:rPr>
              <a:t>ươ</a:t>
            </a:r>
            <a:r>
              <a:rPr lang="en-US" sz="10000" dirty="0" err="1">
                <a:solidFill>
                  <a:srgbClr val="0070C0"/>
                </a:solidFill>
                <a:highlight>
                  <a:srgbClr val="C0C0C0"/>
                </a:highlight>
                <a:latin typeface="+mj-lt"/>
                <a:ea typeface="Arial-Rounded" panose="020B0500000000000000" pitchFamily="34" charset="0"/>
                <a:cs typeface="Arial-Rounded" panose="020B0500000000000000" pitchFamily="34" charset="0"/>
              </a:rPr>
              <a:t>c</a:t>
            </a:r>
            <a:endParaRPr lang="en-US" sz="100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0" name="TextBox 9"/>
          <p:cNvSpPr txBox="1"/>
          <p:nvPr/>
        </p:nvSpPr>
        <p:spPr>
          <a:xfrm>
            <a:off x="7222226" y="2138476"/>
            <a:ext cx="2419643" cy="1631216"/>
          </a:xfrm>
          <a:prstGeom prst="rect">
            <a:avLst/>
          </a:prstGeom>
          <a:solidFill>
            <a:schemeClr val="accent5">
              <a:lumMod val="20000"/>
              <a:lumOff val="80000"/>
            </a:schemeClr>
          </a:solidFill>
        </p:spPr>
        <p:txBody>
          <a:bodyPr wrap="square" rtlCol="0">
            <a:spAutoFit/>
          </a:bodyPr>
          <a:lstStyle/>
          <a:p>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07" y="6272733"/>
            <a:ext cx="865707" cy="1170533"/>
          </a:xfrm>
          <a:prstGeom prst="rect">
            <a:avLst/>
          </a:prstGeom>
        </p:spPr>
      </p:pic>
      <p:sp>
        <p:nvSpPr>
          <p:cNvPr id="8" name="TextBox 7">
            <a:extLst>
              <a:ext uri="{FF2B5EF4-FFF2-40B4-BE49-F238E27FC236}">
                <a16:creationId xmlns:a16="http://schemas.microsoft.com/office/drawing/2014/main" id="{DF575A3A-5635-4068-8053-1B31D1AF32EB}"/>
              </a:ext>
            </a:extLst>
          </p:cNvPr>
          <p:cNvSpPr txBox="1"/>
          <p:nvPr/>
        </p:nvSpPr>
        <p:spPr>
          <a:xfrm>
            <a:off x="7222227" y="2017542"/>
            <a:ext cx="2806188" cy="1631216"/>
          </a:xfrm>
          <a:prstGeom prst="rect">
            <a:avLst/>
          </a:prstGeom>
          <a:noFill/>
        </p:spPr>
        <p:txBody>
          <a:bodyPr wrap="square" rtlCol="0">
            <a:spAutoFit/>
          </a:bodyPr>
          <a:lstStyle/>
          <a:p>
            <a:r>
              <a:rPr lang="en-US" sz="10000" dirty="0" err="1">
                <a:solidFill>
                  <a:srgbClr val="FF0000"/>
                </a:solidFill>
                <a:highlight>
                  <a:srgbClr val="C0C0C0"/>
                </a:highlight>
                <a:latin typeface="+mj-lt"/>
              </a:rPr>
              <a:t>ươ</a:t>
            </a:r>
            <a:r>
              <a:rPr lang="en-US" sz="10000" dirty="0" err="1">
                <a:solidFill>
                  <a:srgbClr val="0070C0"/>
                </a:solidFill>
                <a:highlight>
                  <a:srgbClr val="C0C0C0"/>
                </a:highlight>
                <a:latin typeface="+mj-lt"/>
              </a:rPr>
              <a:t>t</a:t>
            </a:r>
            <a:endParaRPr lang="en-US" sz="10000" dirty="0">
              <a:solidFill>
                <a:srgbClr val="0070C0"/>
              </a:solidFill>
              <a:highlight>
                <a:srgbClr val="C0C0C0"/>
              </a:highlight>
              <a:latin typeface="+mj-lt"/>
            </a:endParaRPr>
          </a:p>
        </p:txBody>
      </p:sp>
      <p:sp>
        <p:nvSpPr>
          <p:cNvPr id="11" name="TextBox 10">
            <a:extLst>
              <a:ext uri="{FF2B5EF4-FFF2-40B4-BE49-F238E27FC236}">
                <a16:creationId xmlns:a16="http://schemas.microsoft.com/office/drawing/2014/main" id="{EF688B5D-FD68-4A23-AB37-AACF2DB16166}"/>
              </a:ext>
            </a:extLst>
          </p:cNvPr>
          <p:cNvSpPr txBox="1"/>
          <p:nvPr/>
        </p:nvSpPr>
        <p:spPr>
          <a:xfrm>
            <a:off x="1538233" y="4291036"/>
            <a:ext cx="2932520" cy="1631216"/>
          </a:xfrm>
          <a:prstGeom prst="rect">
            <a:avLst/>
          </a:prstGeom>
          <a:solidFill>
            <a:schemeClr val="accent5">
              <a:lumMod val="20000"/>
              <a:lumOff val="80000"/>
            </a:schemeClr>
          </a:solidFill>
        </p:spPr>
        <p:txBody>
          <a:bodyPr wrap="square" rtlCol="0">
            <a:spAutoFit/>
          </a:bodyPr>
          <a:lstStyle/>
          <a:p>
            <a:r>
              <a:rPr lang="en-US" sz="10000" dirty="0" err="1">
                <a:solidFill>
                  <a:srgbClr val="FF0000"/>
                </a:solidFill>
                <a:highlight>
                  <a:srgbClr val="C0C0C0"/>
                </a:highlight>
                <a:latin typeface="+mj-lt"/>
                <a:ea typeface="Arial-Rounded" panose="020B0500000000000000" pitchFamily="34" charset="0"/>
                <a:cs typeface="Arial-Rounded" panose="020B0500000000000000" pitchFamily="34" charset="0"/>
              </a:rPr>
              <a:t>ươ</a:t>
            </a:r>
            <a:r>
              <a:rPr lang="en-US" sz="10000" dirty="0" err="1">
                <a:solidFill>
                  <a:srgbClr val="0070C0"/>
                </a:solidFill>
                <a:highlight>
                  <a:srgbClr val="C0C0C0"/>
                </a:highlight>
                <a:latin typeface="+mj-lt"/>
                <a:ea typeface="Arial-Rounded" panose="020B0500000000000000" pitchFamily="34" charset="0"/>
                <a:cs typeface="Arial-Rounded" panose="020B0500000000000000" pitchFamily="34" charset="0"/>
              </a:rPr>
              <a:t>m</a:t>
            </a:r>
            <a:endParaRPr lang="en-US" sz="100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CAF7698-D769-40A3-BBA5-CEA3459C11E2}"/>
              </a:ext>
            </a:extLst>
          </p:cNvPr>
          <p:cNvSpPr txBox="1"/>
          <p:nvPr/>
        </p:nvSpPr>
        <p:spPr>
          <a:xfrm>
            <a:off x="7352759" y="4170102"/>
            <a:ext cx="2675655" cy="1631216"/>
          </a:xfrm>
          <a:prstGeom prst="rect">
            <a:avLst/>
          </a:prstGeom>
          <a:noFill/>
        </p:spPr>
        <p:txBody>
          <a:bodyPr wrap="square" rtlCol="0">
            <a:spAutoFit/>
          </a:bodyPr>
          <a:lstStyle/>
          <a:p>
            <a:r>
              <a:rPr lang="en-US" sz="10000" dirty="0" err="1">
                <a:solidFill>
                  <a:srgbClr val="FF0000"/>
                </a:solidFill>
                <a:highlight>
                  <a:srgbClr val="C0C0C0"/>
                </a:highlight>
                <a:latin typeface="+mj-lt"/>
              </a:rPr>
              <a:t>ươ</a:t>
            </a:r>
            <a:r>
              <a:rPr lang="en-US" sz="10000" dirty="0" err="1">
                <a:solidFill>
                  <a:srgbClr val="0070C0"/>
                </a:solidFill>
                <a:highlight>
                  <a:srgbClr val="C0C0C0"/>
                </a:highlight>
                <a:latin typeface="+mj-lt"/>
              </a:rPr>
              <a:t>p</a:t>
            </a:r>
            <a:endParaRPr lang="en-US" sz="10000" dirty="0">
              <a:solidFill>
                <a:srgbClr val="0070C0"/>
              </a:solidFill>
              <a:highlight>
                <a:srgbClr val="C0C0C0"/>
              </a:highlight>
              <a:latin typeface="+mj-lt"/>
            </a:endParaRPr>
          </a:p>
        </p:txBody>
      </p:sp>
    </p:spTree>
    <p:custDataLst>
      <p:tags r:id="rId1"/>
    </p:custDataLst>
    <p:extLst>
      <p:ext uri="{BB962C8B-B14F-4D97-AF65-F5344CB8AC3E}">
        <p14:creationId xmlns:p14="http://schemas.microsoft.com/office/powerpoint/2010/main" val="154316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04571 0.02407 L 0.15769 -0.18981 " pathEditMode="relative" rAng="0" ptsTypes="AA">
                                      <p:cBhvr>
                                        <p:cTn id="6" dur="2000" fill="hold"/>
                                        <p:tgtEl>
                                          <p:spTgt spid="7"/>
                                        </p:tgtEl>
                                        <p:attrNameLst>
                                          <p:attrName>ppt_x</p:attrName>
                                          <p:attrName>ppt_y</p:attrName>
                                        </p:attrNameLst>
                                      </p:cBhvr>
                                      <p:rCtr x="5599" y="-1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2835"/>
            <a:ext cx="2276585"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2. Đọc từ.</a:t>
            </a:r>
          </a:p>
        </p:txBody>
      </p:sp>
      <p:sp>
        <p:nvSpPr>
          <p:cNvPr id="4" name="TextBox 3"/>
          <p:cNvSpPr txBox="1"/>
          <p:nvPr/>
        </p:nvSpPr>
        <p:spPr>
          <a:xfrm>
            <a:off x="1445561" y="742767"/>
            <a:ext cx="3825340"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cầu</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trượt</a:t>
            </a:r>
            <a:endParaRPr lang="en-US" sz="6000" dirty="0">
              <a:solidFill>
                <a:srgbClr val="0070C0"/>
              </a:solidFill>
              <a:highlight>
                <a:srgbClr val="C0C0C0"/>
              </a:highlight>
              <a:ea typeface="Arial-Rounded" panose="020B0500000000000000" pitchFamily="34" charset="0"/>
              <a:cs typeface="Arial-Rounded" panose="020B0500000000000000" pitchFamily="34" charset="0"/>
            </a:endParaRPr>
          </a:p>
        </p:txBody>
      </p:sp>
      <p:sp>
        <p:nvSpPr>
          <p:cNvPr id="5" name="TextBox 4"/>
          <p:cNvSpPr txBox="1"/>
          <p:nvPr/>
        </p:nvSpPr>
        <p:spPr>
          <a:xfrm>
            <a:off x="1445561" y="2116832"/>
            <a:ext cx="3988288"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xanh</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mướt</a:t>
            </a:r>
            <a:endParaRPr lang="en-US" sz="6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1487810" y="4746239"/>
            <a:ext cx="3825340"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thước</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kẻ</a:t>
            </a:r>
            <a:endParaRPr lang="en-US" sz="6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326373" y="788293"/>
            <a:ext cx="4788929"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đàn</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bướm</a:t>
            </a:r>
            <a:endParaRPr lang="en-US" sz="6000" dirty="0">
              <a:solidFill>
                <a:srgbClr val="0070C0"/>
              </a:solidFill>
              <a:highlight>
                <a:srgbClr val="C0C0C0"/>
              </a:highlight>
              <a:ea typeface="Arial-Rounded" panose="020B0500000000000000" pitchFamily="34" charset="0"/>
              <a:cs typeface="Arial-Rounded" panose="020B0500000000000000" pitchFamily="34" charset="0"/>
            </a:endParaRPr>
          </a:p>
        </p:txBody>
      </p:sp>
      <p:sp>
        <p:nvSpPr>
          <p:cNvPr id="8" name="TextBox 7"/>
          <p:cNvSpPr txBox="1"/>
          <p:nvPr/>
        </p:nvSpPr>
        <p:spPr>
          <a:xfrm>
            <a:off x="6326374" y="2161013"/>
            <a:ext cx="4919558"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vườn</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ươm</a:t>
            </a:r>
            <a:endParaRPr lang="en-US" sz="6000" dirty="0">
              <a:solidFill>
                <a:srgbClr val="0070C0"/>
              </a:solidFill>
              <a:highlight>
                <a:srgbClr val="C0C0C0"/>
              </a:highlight>
              <a:ea typeface="Arial-Rounded" panose="020B0500000000000000" pitchFamily="34" charset="0"/>
              <a:cs typeface="Arial-Rounded" panose="020B0500000000000000" pitchFamily="34" charset="0"/>
            </a:endParaRPr>
          </a:p>
        </p:txBody>
      </p:sp>
      <p:sp>
        <p:nvSpPr>
          <p:cNvPr id="11" name="TextBox 10"/>
          <p:cNvSpPr txBox="1"/>
          <p:nvPr/>
        </p:nvSpPr>
        <p:spPr>
          <a:xfrm>
            <a:off x="6326375" y="3367425"/>
            <a:ext cx="4919557"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cướp</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cờ</a:t>
            </a:r>
            <a:endParaRPr lang="en-US" sz="6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6326375" y="4744037"/>
            <a:ext cx="5121438"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giàn</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mướp</a:t>
            </a:r>
            <a:endParaRPr lang="en-US" sz="6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a:cxnSpLocks/>
          </p:cNvCxnSpPr>
          <p:nvPr/>
        </p:nvCxnSpPr>
        <p:spPr>
          <a:xfrm flipV="1">
            <a:off x="3190880" y="1675673"/>
            <a:ext cx="1630502" cy="10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3462566" y="3102777"/>
            <a:ext cx="18083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2126374" y="5664561"/>
            <a:ext cx="1476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8234576" y="1675673"/>
            <a:ext cx="2049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8972605" y="3010367"/>
            <a:ext cx="1476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7495988" y="4276379"/>
            <a:ext cx="1476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9006198" y="5664561"/>
            <a:ext cx="1476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33BF0AF-75D2-406B-9346-5C2D9B2FEE39}"/>
              </a:ext>
            </a:extLst>
          </p:cNvPr>
          <p:cNvSpPr txBox="1"/>
          <p:nvPr/>
        </p:nvSpPr>
        <p:spPr>
          <a:xfrm>
            <a:off x="1433187" y="3429000"/>
            <a:ext cx="3953852" cy="1015663"/>
          </a:xfrm>
          <a:prstGeom prst="rect">
            <a:avLst/>
          </a:prstGeom>
          <a:solidFill>
            <a:schemeClr val="accent6">
              <a:lumMod val="20000"/>
              <a:lumOff val="80000"/>
            </a:schemeClr>
          </a:solidFill>
        </p:spPr>
        <p:txBody>
          <a:bodyPr wrap="square" rtlCol="0">
            <a:spAutoFit/>
          </a:bodyPr>
          <a:lstStyle/>
          <a:p>
            <a:pPr algn="ctr"/>
            <a:r>
              <a:rPr lang="en-US" sz="6000" dirty="0" err="1">
                <a:solidFill>
                  <a:srgbClr val="0070C0"/>
                </a:solidFill>
                <a:highlight>
                  <a:srgbClr val="C0C0C0"/>
                </a:highlight>
                <a:ea typeface="Arial-Rounded" panose="020B0500000000000000" pitchFamily="34" charset="0"/>
                <a:cs typeface="Arial-Rounded" panose="020B0500000000000000" pitchFamily="34" charset="0"/>
              </a:rPr>
              <a:t>cái</a:t>
            </a:r>
            <a:r>
              <a:rPr lang="en-US" sz="6000" dirty="0">
                <a:solidFill>
                  <a:srgbClr val="0070C0"/>
                </a:solidFill>
                <a:highlight>
                  <a:srgbClr val="C0C0C0"/>
                </a:highlight>
                <a:ea typeface="Arial-Rounded" panose="020B0500000000000000" pitchFamily="34" charset="0"/>
                <a:cs typeface="Arial-Rounded" panose="020B0500000000000000" pitchFamily="34" charset="0"/>
              </a:rPr>
              <a:t> </a:t>
            </a:r>
            <a:r>
              <a:rPr lang="en-US" sz="6000" dirty="0" err="1">
                <a:solidFill>
                  <a:srgbClr val="0070C0"/>
                </a:solidFill>
                <a:highlight>
                  <a:srgbClr val="C0C0C0"/>
                </a:highlight>
                <a:ea typeface="Arial-Rounded" panose="020B0500000000000000" pitchFamily="34" charset="0"/>
                <a:cs typeface="Arial-Rounded" panose="020B0500000000000000" pitchFamily="34" charset="0"/>
              </a:rPr>
              <a:t>lược</a:t>
            </a:r>
            <a:endParaRPr lang="en-US" sz="6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cxnSp>
        <p:nvCxnSpPr>
          <p:cNvPr id="13" name="Straight Connector 12"/>
          <p:cNvCxnSpPr>
            <a:cxnSpLocks/>
          </p:cNvCxnSpPr>
          <p:nvPr/>
        </p:nvCxnSpPr>
        <p:spPr>
          <a:xfrm>
            <a:off x="3267822" y="4383088"/>
            <a:ext cx="1476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999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6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par>
                                <p:cTn id="8" presetID="16" presetClass="entr" presetSubtype="21" fill="hold" grpId="0" nodeType="withEffect">
                                  <p:stCondLst>
                                    <p:cond delay="6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3000"/>
                                        <p:tgtEl>
                                          <p:spTgt spid="5"/>
                                        </p:tgtEl>
                                      </p:cBhvr>
                                    </p:animEffect>
                                  </p:childTnLst>
                                </p:cTn>
                              </p:par>
                              <p:par>
                                <p:cTn id="11" presetID="16" presetClass="entr" presetSubtype="21" fill="hold" grpId="0" nodeType="withEffect">
                                  <p:stCondLst>
                                    <p:cond delay="6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3000"/>
                                        <p:tgtEl>
                                          <p:spTgt spid="6"/>
                                        </p:tgtEl>
                                      </p:cBhvr>
                                    </p:animEffect>
                                  </p:childTnLst>
                                </p:cTn>
                              </p:par>
                              <p:par>
                                <p:cTn id="14" presetID="16" presetClass="entr" presetSubtype="21" fill="hold" grpId="0" nodeType="withEffect">
                                  <p:stCondLst>
                                    <p:cond delay="600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3000"/>
                                        <p:tgtEl>
                                          <p:spTgt spid="7"/>
                                        </p:tgtEl>
                                      </p:cBhvr>
                                    </p:animEffect>
                                  </p:childTnLst>
                                </p:cTn>
                              </p:par>
                              <p:par>
                                <p:cTn id="17" presetID="16" presetClass="entr" presetSubtype="21" fill="hold" grpId="0" nodeType="withEffect">
                                  <p:stCondLst>
                                    <p:cond delay="600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3000"/>
                                        <p:tgtEl>
                                          <p:spTgt spid="8"/>
                                        </p:tgtEl>
                                      </p:cBhvr>
                                    </p:animEffect>
                                  </p:childTnLst>
                                </p:cTn>
                              </p:par>
                              <p:par>
                                <p:cTn id="20" presetID="16" presetClass="entr" presetSubtype="21" fill="hold" grpId="0" nodeType="withEffect">
                                  <p:stCondLst>
                                    <p:cond delay="600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3000"/>
                                        <p:tgtEl>
                                          <p:spTgt spid="11"/>
                                        </p:tgtEl>
                                      </p:cBhvr>
                                    </p:animEffect>
                                  </p:childTnLst>
                                </p:cTn>
                              </p:par>
                              <p:par>
                                <p:cTn id="23" presetID="16" presetClass="entr" presetSubtype="21" fill="hold" grpId="0" nodeType="withEffect">
                                  <p:stCondLst>
                                    <p:cond delay="600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3000"/>
                                        <p:tgtEl>
                                          <p:spTgt spid="9"/>
                                        </p:tgtEl>
                                      </p:cBhvr>
                                    </p:animEffect>
                                  </p:childTnLst>
                                </p:cTn>
                              </p:par>
                              <p:par>
                                <p:cTn id="26" presetID="22" presetClass="entr" presetSubtype="4" fill="hold" nodeType="withEffect">
                                  <p:stCondLst>
                                    <p:cond delay="2000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3250"/>
                                        <p:tgtEl>
                                          <p:spTgt spid="10"/>
                                        </p:tgtEl>
                                      </p:cBhvr>
                                    </p:animEffect>
                                  </p:childTnLst>
                                </p:cTn>
                              </p:par>
                              <p:par>
                                <p:cTn id="29" presetID="22" presetClass="entr" presetSubtype="4" fill="hold" nodeType="withEffect">
                                  <p:stCondLst>
                                    <p:cond delay="2400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3250"/>
                                        <p:tgtEl>
                                          <p:spTgt spid="12"/>
                                        </p:tgtEl>
                                      </p:cBhvr>
                                    </p:animEffect>
                                  </p:childTnLst>
                                </p:cTn>
                              </p:par>
                              <p:par>
                                <p:cTn id="32" presetID="22" presetClass="entr" presetSubtype="4" fill="hold" nodeType="withEffect">
                                  <p:stCondLst>
                                    <p:cond delay="2700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3250"/>
                                        <p:tgtEl>
                                          <p:spTgt spid="13"/>
                                        </p:tgtEl>
                                      </p:cBhvr>
                                    </p:animEffect>
                                  </p:childTnLst>
                                </p:cTn>
                              </p:par>
                              <p:par>
                                <p:cTn id="35" presetID="22" presetClass="entr" presetSubtype="4" fill="hold" nodeType="withEffect">
                                  <p:stCondLst>
                                    <p:cond delay="3000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3250"/>
                                        <p:tgtEl>
                                          <p:spTgt spid="14"/>
                                        </p:tgtEl>
                                      </p:cBhvr>
                                    </p:animEffect>
                                  </p:childTnLst>
                                </p:cTn>
                              </p:par>
                              <p:par>
                                <p:cTn id="38" presetID="22" presetClass="entr" presetSubtype="4" fill="hold" nodeType="withEffect">
                                  <p:stCondLst>
                                    <p:cond delay="3250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3250"/>
                                        <p:tgtEl>
                                          <p:spTgt spid="15"/>
                                        </p:tgtEl>
                                      </p:cBhvr>
                                    </p:animEffect>
                                  </p:childTnLst>
                                </p:cTn>
                              </p:par>
                              <p:par>
                                <p:cTn id="41" presetID="16" presetClass="entr" presetSubtype="21" fill="hold" nodeType="withEffect">
                                  <p:stCondLst>
                                    <p:cond delay="3500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3250"/>
                                        <p:tgtEl>
                                          <p:spTgt spid="16"/>
                                        </p:tgtEl>
                                      </p:cBhvr>
                                    </p:animEffect>
                                  </p:childTnLst>
                                </p:cTn>
                              </p:par>
                              <p:par>
                                <p:cTn id="44" presetID="22" presetClass="entr" presetSubtype="4" fill="hold" nodeType="withEffect">
                                  <p:stCondLst>
                                    <p:cond delay="3700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3250"/>
                                        <p:tgtEl>
                                          <p:spTgt spid="17"/>
                                        </p:tgtEl>
                                      </p:cBhvr>
                                    </p:animEffect>
                                  </p:childTnLst>
                                </p:cTn>
                              </p:par>
                              <p:par>
                                <p:cTn id="47" presetID="16" presetClass="entr" presetSubtype="21" fill="hold" nodeType="withEffect">
                                  <p:stCondLst>
                                    <p:cond delay="3900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3250"/>
                                        <p:tgtEl>
                                          <p:spTgt spid="18"/>
                                        </p:tgtEl>
                                      </p:cBhvr>
                                    </p:animEffect>
                                  </p:childTnLst>
                                </p:cTn>
                              </p:par>
                              <p:par>
                                <p:cTn id="50" presetID="16" presetClass="entr" presetSubtype="21" fill="hold" grpId="0" nodeType="withEffect">
                                  <p:stCondLst>
                                    <p:cond delay="600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9"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984" y="159534"/>
            <a:ext cx="2624676"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từ ngữ</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61589" y="224997"/>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3753" y="2060565"/>
            <a:ext cx="3567934" cy="830997"/>
          </a:xfrm>
          <a:prstGeom prst="rect">
            <a:avLst/>
          </a:prstGeom>
          <a:solidFill>
            <a:schemeClr val="accent5">
              <a:lumMod val="20000"/>
              <a:lumOff val="80000"/>
            </a:schemeClr>
          </a:solidFill>
        </p:spPr>
        <p:txBody>
          <a:bodyPr wrap="square" rtlCol="0">
            <a:spAutoFit/>
          </a:bodyPr>
          <a:lstStyle/>
          <a:p>
            <a:pPr algn="ct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cầu</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trượt</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7" name="TextBox 16"/>
          <p:cNvSpPr txBox="1"/>
          <p:nvPr/>
        </p:nvSpPr>
        <p:spPr>
          <a:xfrm>
            <a:off x="6695017" y="2049646"/>
            <a:ext cx="4188776" cy="830997"/>
          </a:xfrm>
          <a:prstGeom prst="rect">
            <a:avLst/>
          </a:prstGeom>
          <a:solidFill>
            <a:schemeClr val="accent5">
              <a:lumMod val="20000"/>
              <a:lumOff val="80000"/>
            </a:schemeClr>
          </a:solidFill>
        </p:spPr>
        <p:txBody>
          <a:bodyPr wrap="square" rtlCol="0">
            <a:spAutoFit/>
          </a:bodyPr>
          <a:lstStyle/>
          <a:p>
            <a:pPr algn="ct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đàn</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bướm</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sp>
        <p:nvSpPr>
          <p:cNvPr id="12" name="TextBox 11"/>
          <p:cNvSpPr txBox="1"/>
          <p:nvPr/>
        </p:nvSpPr>
        <p:spPr>
          <a:xfrm>
            <a:off x="767957" y="4742679"/>
            <a:ext cx="3564859" cy="830997"/>
          </a:xfrm>
          <a:prstGeom prst="rect">
            <a:avLst/>
          </a:prstGeom>
          <a:solidFill>
            <a:schemeClr val="accent5">
              <a:lumMod val="20000"/>
              <a:lumOff val="80000"/>
            </a:schemeClr>
          </a:solidFill>
        </p:spPr>
        <p:txBody>
          <a:bodyPr wrap="square" rtlCol="0">
            <a:spAutoFit/>
          </a:bodyPr>
          <a:lstStyle/>
          <a:p>
            <a:pPr algn="ctr"/>
            <a:r>
              <a:rPr lang="vi-VN"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cái</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lược</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18" name="Straight Connector 17"/>
          <p:cNvCxnSpPr>
            <a:cxnSpLocks/>
          </p:cNvCxnSpPr>
          <p:nvPr/>
        </p:nvCxnSpPr>
        <p:spPr>
          <a:xfrm>
            <a:off x="2439816" y="2880643"/>
            <a:ext cx="12484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8479721" y="2880643"/>
            <a:ext cx="15694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422989" y="5573676"/>
            <a:ext cx="13300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95018" y="3305347"/>
            <a:ext cx="4188775" cy="830997"/>
          </a:xfrm>
          <a:prstGeom prst="rect">
            <a:avLst/>
          </a:prstGeom>
          <a:solidFill>
            <a:schemeClr val="accent5">
              <a:lumMod val="20000"/>
              <a:lumOff val="80000"/>
            </a:schemeClr>
          </a:solidFill>
        </p:spPr>
        <p:txBody>
          <a:bodyPr wrap="square" rtlCol="0">
            <a:spAutoFit/>
          </a:bodyPr>
          <a:lstStyle/>
          <a:p>
            <a:pPr algn="ct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vườn</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ươm</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21" name="Straight Connector 20"/>
          <p:cNvCxnSpPr>
            <a:cxnSpLocks/>
          </p:cNvCxnSpPr>
          <p:nvPr/>
        </p:nvCxnSpPr>
        <p:spPr>
          <a:xfrm>
            <a:off x="2422989" y="4350868"/>
            <a:ext cx="13300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1DC7ED-A314-4D49-813D-6F0A73F80308}"/>
              </a:ext>
            </a:extLst>
          </p:cNvPr>
          <p:cNvSpPr txBox="1"/>
          <p:nvPr/>
        </p:nvSpPr>
        <p:spPr>
          <a:xfrm>
            <a:off x="6695017" y="4564357"/>
            <a:ext cx="4188775" cy="830997"/>
          </a:xfrm>
          <a:prstGeom prst="rect">
            <a:avLst/>
          </a:prstGeom>
          <a:solidFill>
            <a:schemeClr val="accent5">
              <a:lumMod val="20000"/>
              <a:lumOff val="80000"/>
            </a:schemeClr>
          </a:solidFill>
        </p:spPr>
        <p:txBody>
          <a:bodyPr wrap="square" rtlCol="0">
            <a:spAutoFit/>
          </a:bodyPr>
          <a:lstStyle/>
          <a:p>
            <a:pPr algn="ctr"/>
            <a:r>
              <a:rPr lang="vi-VN"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cướp</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cờ</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23" name="Straight Connector 22">
            <a:extLst>
              <a:ext uri="{FF2B5EF4-FFF2-40B4-BE49-F238E27FC236}">
                <a16:creationId xmlns:a16="http://schemas.microsoft.com/office/drawing/2014/main" id="{83A893DF-F8E9-429A-BBC0-D2BA02ADF547}"/>
              </a:ext>
            </a:extLst>
          </p:cNvPr>
          <p:cNvCxnSpPr>
            <a:cxnSpLocks/>
          </p:cNvCxnSpPr>
          <p:nvPr/>
        </p:nvCxnSpPr>
        <p:spPr>
          <a:xfrm>
            <a:off x="7647608" y="5284632"/>
            <a:ext cx="1379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3D4A5F-41D7-44F7-8BAA-04CD9E4AB75B}"/>
              </a:ext>
            </a:extLst>
          </p:cNvPr>
          <p:cNvCxnSpPr>
            <a:cxnSpLocks/>
          </p:cNvCxnSpPr>
          <p:nvPr/>
        </p:nvCxnSpPr>
        <p:spPr>
          <a:xfrm>
            <a:off x="8715187" y="4136344"/>
            <a:ext cx="1379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14ADF7E-136A-4F7A-8371-336D38A6487D}"/>
              </a:ext>
            </a:extLst>
          </p:cNvPr>
          <p:cNvSpPr txBox="1"/>
          <p:nvPr/>
        </p:nvSpPr>
        <p:spPr>
          <a:xfrm>
            <a:off x="6695016" y="5922582"/>
            <a:ext cx="4188775" cy="830997"/>
          </a:xfrm>
          <a:prstGeom prst="rect">
            <a:avLst/>
          </a:prstGeom>
          <a:solidFill>
            <a:schemeClr val="accent5">
              <a:lumMod val="20000"/>
              <a:lumOff val="80000"/>
            </a:schemeClr>
          </a:solidFill>
        </p:spPr>
        <p:txBody>
          <a:bodyPr wrap="square" rtlCol="0">
            <a:spAutoFit/>
          </a:bodyPr>
          <a:lstStyle/>
          <a:p>
            <a:pPr algn="ctr"/>
            <a:r>
              <a:rPr lang="vi-VN"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giàn</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mướp</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p>
        </p:txBody>
      </p:sp>
      <p:sp>
        <p:nvSpPr>
          <p:cNvPr id="30" name="TextBox 29">
            <a:extLst>
              <a:ext uri="{FF2B5EF4-FFF2-40B4-BE49-F238E27FC236}">
                <a16:creationId xmlns:a16="http://schemas.microsoft.com/office/drawing/2014/main" id="{39BCF604-E3D5-406B-B87A-0404E440F3C6}"/>
              </a:ext>
            </a:extLst>
          </p:cNvPr>
          <p:cNvSpPr txBox="1"/>
          <p:nvPr/>
        </p:nvSpPr>
        <p:spPr>
          <a:xfrm>
            <a:off x="763753" y="5867469"/>
            <a:ext cx="3564859" cy="830997"/>
          </a:xfrm>
          <a:prstGeom prst="rect">
            <a:avLst/>
          </a:prstGeom>
          <a:solidFill>
            <a:schemeClr val="accent5">
              <a:lumMod val="20000"/>
              <a:lumOff val="80000"/>
            </a:schemeClr>
          </a:solidFill>
        </p:spPr>
        <p:txBody>
          <a:bodyPr wrap="square" rtlCol="0">
            <a:spAutoFit/>
          </a:bodyPr>
          <a:lstStyle/>
          <a:p>
            <a:pPr algn="ctr"/>
            <a:r>
              <a:rPr lang="vi-VN"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thước</a:t>
            </a:r>
            <a:r>
              <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latin typeface="+mj-lt"/>
                <a:ea typeface="Arial-Rounded" panose="020B0500000000000000" pitchFamily="34" charset="0"/>
                <a:cs typeface="Arial-Rounded" panose="020B0500000000000000" pitchFamily="34" charset="0"/>
              </a:rPr>
              <a:t>kẻ</a:t>
            </a:r>
            <a:endParaRPr lang="en-US" sz="4800" dirty="0">
              <a:solidFill>
                <a:srgbClr val="0070C0"/>
              </a:solidFill>
              <a:highlight>
                <a:srgbClr val="C0C0C0"/>
              </a:highlight>
              <a:latin typeface="+mj-lt"/>
              <a:ea typeface="Arial-Rounded" panose="020B0500000000000000" pitchFamily="34" charset="0"/>
              <a:cs typeface="Arial-Rounded" panose="020B0500000000000000" pitchFamily="34" charset="0"/>
            </a:endParaRPr>
          </a:p>
        </p:txBody>
      </p:sp>
      <p:cxnSp>
        <p:nvCxnSpPr>
          <p:cNvPr id="31" name="Straight Connector 30">
            <a:extLst>
              <a:ext uri="{FF2B5EF4-FFF2-40B4-BE49-F238E27FC236}">
                <a16:creationId xmlns:a16="http://schemas.microsoft.com/office/drawing/2014/main" id="{83AECF42-3749-4C3D-BBDA-E618FF36B2BD}"/>
              </a:ext>
            </a:extLst>
          </p:cNvPr>
          <p:cNvCxnSpPr>
            <a:cxnSpLocks/>
          </p:cNvCxnSpPr>
          <p:nvPr/>
        </p:nvCxnSpPr>
        <p:spPr>
          <a:xfrm>
            <a:off x="8893780" y="6649020"/>
            <a:ext cx="1379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CECE0B-5871-45C1-9C66-4922DD42AFEC}"/>
              </a:ext>
            </a:extLst>
          </p:cNvPr>
          <p:cNvCxnSpPr>
            <a:cxnSpLocks/>
          </p:cNvCxnSpPr>
          <p:nvPr/>
        </p:nvCxnSpPr>
        <p:spPr>
          <a:xfrm>
            <a:off x="1277362" y="6698466"/>
            <a:ext cx="16143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03BC02F-E9DB-486E-B814-E847BD5FF9AD}"/>
              </a:ext>
            </a:extLst>
          </p:cNvPr>
          <p:cNvSpPr txBox="1"/>
          <p:nvPr/>
        </p:nvSpPr>
        <p:spPr>
          <a:xfrm>
            <a:off x="1277362" y="494996"/>
            <a:ext cx="9152447" cy="923330"/>
          </a:xfrm>
          <a:prstGeom prst="rect">
            <a:avLst/>
          </a:prstGeom>
          <a:noFill/>
        </p:spPr>
        <p:txBody>
          <a:bodyPr wrap="square">
            <a:spAutoFit/>
          </a:bodyPr>
          <a:lstStyle/>
          <a:p>
            <a:r>
              <a:rPr lang="en-US" sz="5400" b="1" dirty="0" err="1">
                <a:latin typeface="Times New Roman" panose="02020603050405020304" pitchFamily="18" charset="0"/>
                <a:ea typeface="Calibri" panose="020F0502020204030204" pitchFamily="34" charset="0"/>
              </a:rPr>
              <a:t>ươc</a:t>
            </a:r>
            <a:r>
              <a:rPr lang="en-US" sz="5400" b="1" dirty="0">
                <a:latin typeface="Times New Roman" panose="02020603050405020304" pitchFamily="18" charset="0"/>
                <a:ea typeface="Calibri" panose="020F0502020204030204" pitchFamily="34" charset="0"/>
              </a:rPr>
              <a:t>     </a:t>
            </a:r>
            <a:r>
              <a:rPr lang="en-US" sz="5400" b="1" dirty="0" err="1">
                <a:latin typeface="Times New Roman" panose="02020603050405020304" pitchFamily="18" charset="0"/>
                <a:ea typeface="Calibri" panose="020F0502020204030204" pitchFamily="34" charset="0"/>
              </a:rPr>
              <a:t>ươt</a:t>
            </a:r>
            <a:r>
              <a:rPr lang="en-US" sz="5400" b="1" dirty="0">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ươm</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ươp</a:t>
            </a:r>
            <a:r>
              <a:rPr lang="en-US" sz="5400" b="1" dirty="0">
                <a:effectLst/>
                <a:latin typeface="Times New Roman" panose="02020603050405020304" pitchFamily="18" charset="0"/>
                <a:ea typeface="Calibri" panose="020F0502020204030204" pitchFamily="34" charset="0"/>
              </a:rPr>
              <a:t> </a:t>
            </a:r>
            <a:endParaRPr lang="en-US" sz="5400" b="1" dirty="0"/>
          </a:p>
        </p:txBody>
      </p:sp>
      <p:sp>
        <p:nvSpPr>
          <p:cNvPr id="35" name="TextBox 34">
            <a:extLst>
              <a:ext uri="{FF2B5EF4-FFF2-40B4-BE49-F238E27FC236}">
                <a16:creationId xmlns:a16="http://schemas.microsoft.com/office/drawing/2014/main" id="{D0F892D7-6DA0-4B44-9914-0B8C613146E4}"/>
              </a:ext>
            </a:extLst>
          </p:cNvPr>
          <p:cNvSpPr txBox="1"/>
          <p:nvPr/>
        </p:nvSpPr>
        <p:spPr>
          <a:xfrm>
            <a:off x="763753" y="3429000"/>
            <a:ext cx="3777628" cy="830997"/>
          </a:xfrm>
          <a:prstGeom prst="rect">
            <a:avLst/>
          </a:prstGeom>
          <a:noFill/>
        </p:spPr>
        <p:txBody>
          <a:bodyPr wrap="square">
            <a:spAutoFit/>
          </a:bodyPr>
          <a:lstStyle/>
          <a:p>
            <a:pPr algn="ctr"/>
            <a:r>
              <a:rPr lang="en-US" sz="4800" dirty="0" err="1">
                <a:solidFill>
                  <a:srgbClr val="0070C0"/>
                </a:solidFill>
                <a:highlight>
                  <a:srgbClr val="C0C0C0"/>
                </a:highlight>
                <a:ea typeface="Arial-Rounded" panose="020B0500000000000000" pitchFamily="34" charset="0"/>
                <a:cs typeface="Arial-Rounded" panose="020B0500000000000000" pitchFamily="34" charset="0"/>
              </a:rPr>
              <a:t>xanh</a:t>
            </a:r>
            <a:r>
              <a:rPr lang="en-US" sz="4800" dirty="0">
                <a:solidFill>
                  <a:srgbClr val="0070C0"/>
                </a:solidFill>
                <a:highlight>
                  <a:srgbClr val="C0C0C0"/>
                </a:highlight>
                <a:ea typeface="Arial-Rounded" panose="020B0500000000000000" pitchFamily="34" charset="0"/>
                <a:cs typeface="Arial-Rounded" panose="020B0500000000000000" pitchFamily="34" charset="0"/>
              </a:rPr>
              <a:t> </a:t>
            </a:r>
            <a:r>
              <a:rPr lang="en-US" sz="4800" dirty="0" err="1">
                <a:solidFill>
                  <a:srgbClr val="0070C0"/>
                </a:solidFill>
                <a:highlight>
                  <a:srgbClr val="C0C0C0"/>
                </a:highlight>
                <a:ea typeface="Arial-Rounded" panose="020B0500000000000000" pitchFamily="34" charset="0"/>
                <a:cs typeface="Arial-Rounded" panose="020B0500000000000000" pitchFamily="34" charset="0"/>
              </a:rPr>
              <a:t>mướt</a:t>
            </a:r>
            <a:endParaRPr lang="en-US" sz="48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167774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A4C6252-D46A-42A1-A1CF-3315753F3408}"/>
              </a:ext>
            </a:extLst>
          </p:cNvPr>
          <p:cNvSpPr txBox="1"/>
          <p:nvPr/>
        </p:nvSpPr>
        <p:spPr>
          <a:xfrm>
            <a:off x="1263381" y="3922081"/>
            <a:ext cx="9029699" cy="830997"/>
          </a:xfrm>
          <a:prstGeom prst="rect">
            <a:avLst/>
          </a:prstGeom>
          <a:solidFill>
            <a:schemeClr val="accent2"/>
          </a:solidFill>
        </p:spPr>
        <p:txBody>
          <a:bodyPr wrap="square" rtlCol="0">
            <a:spAutoFit/>
          </a:bodyPr>
          <a:lstStyle/>
          <a:p>
            <a:r>
              <a:rPr lang="vi-VN"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Giàn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mướp</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nhà</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bà</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sai</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quả</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p>
        </p:txBody>
      </p:sp>
      <p:sp>
        <p:nvSpPr>
          <p:cNvPr id="20" name="TextBox 19">
            <a:extLst>
              <a:ext uri="{FF2B5EF4-FFF2-40B4-BE49-F238E27FC236}">
                <a16:creationId xmlns:a16="http://schemas.microsoft.com/office/drawing/2014/main" id="{218E7460-8EA8-470A-BD4C-A38401EAAEDA}"/>
              </a:ext>
            </a:extLst>
          </p:cNvPr>
          <p:cNvSpPr txBox="1"/>
          <p:nvPr/>
        </p:nvSpPr>
        <p:spPr>
          <a:xfrm>
            <a:off x="0" y="2812818"/>
            <a:ext cx="12115798" cy="830997"/>
          </a:xfrm>
          <a:prstGeom prst="rect">
            <a:avLst/>
          </a:prstGeom>
          <a:solidFill>
            <a:schemeClr val="accent2"/>
          </a:solidFill>
        </p:spPr>
        <p:txBody>
          <a:bodyPr wrap="square" rtlCol="0">
            <a:spAutoFit/>
          </a:bodyPr>
          <a:lstStyle/>
          <a:p>
            <a:r>
              <a:rPr lang="vi-VN"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Từng</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đàn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bướm</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bay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lượn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trên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bầu</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trời</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p>
        </p:txBody>
      </p:sp>
      <p:sp>
        <p:nvSpPr>
          <p:cNvPr id="2" name="Rectangle 1"/>
          <p:cNvSpPr/>
          <p:nvPr/>
        </p:nvSpPr>
        <p:spPr>
          <a:xfrm>
            <a:off x="1126381" y="1342931"/>
            <a:ext cx="8417509" cy="830997"/>
          </a:xfrm>
          <a:prstGeom prst="rect">
            <a:avLst/>
          </a:prstGeom>
        </p:spPr>
        <p:txBody>
          <a:bodyPr wrap="square">
            <a:spAutoFit/>
          </a:bodyPr>
          <a:lstStyle/>
          <a:p>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Bé</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ước</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mơ</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được</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làm</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ca </a:t>
            </a:r>
            <a:r>
              <a:rPr lang="en-US" sz="4800" b="1" dirty="0" err="1">
                <a:solidFill>
                  <a:schemeClr val="bg2">
                    <a:lumMod val="75000"/>
                  </a:schemeClr>
                </a:solidFill>
                <a:highlight>
                  <a:srgbClr val="C0C0C0"/>
                </a:highlight>
                <a:ea typeface="Arial-Rounded" panose="020B0500000000000000" pitchFamily="34" charset="0"/>
                <a:cs typeface="Arial-Rounded" panose="020B0500000000000000" pitchFamily="34" charset="0"/>
              </a:rPr>
              <a:t>sĩ</a:t>
            </a:r>
            <a:r>
              <a:rPr lang="en-US" sz="4800" b="1" dirty="0">
                <a:solidFill>
                  <a:schemeClr val="bg2">
                    <a:lumMod val="75000"/>
                  </a:schemeClr>
                </a:solidFill>
                <a:highlight>
                  <a:srgbClr val="C0C0C0"/>
                </a:highlight>
                <a:ea typeface="Arial-Rounded" panose="020B0500000000000000" pitchFamily="34" charset="0"/>
                <a:cs typeface="Arial-Rounded" panose="020B0500000000000000" pitchFamily="34" charset="0"/>
              </a:rPr>
              <a:t> .</a:t>
            </a:r>
            <a:endParaRPr lang="en-US" sz="4800" dirty="0">
              <a:solidFill>
                <a:srgbClr val="006600"/>
              </a:solidFill>
              <a:latin typeface="Arial-SGK-TV" pitchFamily="2" charset="0"/>
              <a:cs typeface="Arial-SGK-TV" pitchFamily="2" charset="0"/>
            </a:endParaRPr>
          </a:p>
        </p:txBody>
      </p:sp>
      <p:sp>
        <p:nvSpPr>
          <p:cNvPr id="3" name="TextBox 2"/>
          <p:cNvSpPr txBox="1"/>
          <p:nvPr/>
        </p:nvSpPr>
        <p:spPr>
          <a:xfrm>
            <a:off x="38100" y="2835"/>
            <a:ext cx="2610010" cy="646331"/>
          </a:xfrm>
          <a:prstGeom prst="rect">
            <a:avLst/>
          </a:prstGeom>
          <a:solidFill>
            <a:schemeClr val="bg1"/>
          </a:solidFill>
        </p:spPr>
        <p:txBody>
          <a:bodyPr wrap="none" rtlCol="0">
            <a:spAutoFit/>
          </a:bodyPr>
          <a:lstStyle/>
          <a:p>
            <a:r>
              <a:rPr lang="en-US" sz="3600" b="1">
                <a:solidFill>
                  <a:srgbClr val="FF0000"/>
                </a:solidFill>
                <a:latin typeface="Arial-SGK-TV" pitchFamily="2" charset="0"/>
                <a:cs typeface="Arial-SGK-TV" pitchFamily="2" charset="0"/>
              </a:rPr>
              <a:t>3. Đọc câu.</a:t>
            </a:r>
          </a:p>
        </p:txBody>
      </p:sp>
      <p:cxnSp>
        <p:nvCxnSpPr>
          <p:cNvPr id="8" name="Straight Connector 7"/>
          <p:cNvCxnSpPr>
            <a:cxnSpLocks/>
          </p:cNvCxnSpPr>
          <p:nvPr/>
        </p:nvCxnSpPr>
        <p:spPr>
          <a:xfrm>
            <a:off x="2232147" y="2088882"/>
            <a:ext cx="11760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4825042" y="2173928"/>
            <a:ext cx="12926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3306454" y="3590536"/>
            <a:ext cx="15094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3022120" y="4689709"/>
            <a:ext cx="1650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0C526E5-C653-43E9-B822-D067FCE7579E}"/>
              </a:ext>
            </a:extLst>
          </p:cNvPr>
          <p:cNvSpPr txBox="1"/>
          <p:nvPr/>
        </p:nvSpPr>
        <p:spPr>
          <a:xfrm>
            <a:off x="119509" y="5130586"/>
            <a:ext cx="11996289" cy="830997"/>
          </a:xfrm>
          <a:prstGeom prst="rect">
            <a:avLst/>
          </a:prstGeom>
          <a:solidFill>
            <a:schemeClr val="accent2"/>
          </a:solidFill>
        </p:spPr>
        <p:txBody>
          <a:bodyPr wrap="square" rtlCol="0">
            <a:spAutoFit/>
          </a:bodyPr>
          <a:lstStyle/>
          <a:p>
            <a:r>
              <a:rPr lang="vi-VN"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Đàn</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gà</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con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có</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bộ</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lông</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vàng</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óng</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 </a:t>
            </a:r>
            <a:r>
              <a:rPr lang="en-US" sz="4800" b="1" dirty="0" err="1">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mượt</a:t>
            </a:r>
            <a:r>
              <a:rPr lang="en-US" sz="4800" b="1" dirty="0">
                <a:solidFill>
                  <a:schemeClr val="bg2">
                    <a:lumMod val="75000"/>
                  </a:schemeClr>
                </a:solidFill>
                <a:highlight>
                  <a:srgbClr val="C0C0C0"/>
                </a:highlight>
                <a:latin typeface="+mj-lt"/>
                <a:ea typeface="Arial-Rounded" panose="020B0500000000000000" pitchFamily="34" charset="0"/>
                <a:cs typeface="Arial-Rounded" panose="020B0500000000000000" pitchFamily="34" charset="0"/>
              </a:rPr>
              <a:t>.</a:t>
            </a:r>
          </a:p>
        </p:txBody>
      </p:sp>
      <p:cxnSp>
        <p:nvCxnSpPr>
          <p:cNvPr id="25" name="Straight Connector 24">
            <a:extLst>
              <a:ext uri="{FF2B5EF4-FFF2-40B4-BE49-F238E27FC236}">
                <a16:creationId xmlns:a16="http://schemas.microsoft.com/office/drawing/2014/main" id="{91BC4047-F387-4724-BEA8-696F4BA321E8}"/>
              </a:ext>
            </a:extLst>
          </p:cNvPr>
          <p:cNvCxnSpPr>
            <a:cxnSpLocks/>
          </p:cNvCxnSpPr>
          <p:nvPr/>
        </p:nvCxnSpPr>
        <p:spPr>
          <a:xfrm>
            <a:off x="9988891" y="5837247"/>
            <a:ext cx="16501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62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80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7800"/>
                                  </p:stCondLst>
                                  <p:childTnLst>
                                    <p:set>
                                      <p:cBhvr>
                                        <p:cTn id="8" dur="1" fill="hold">
                                          <p:stCondLst>
                                            <p:cond delay="0"/>
                                          </p:stCondLst>
                                        </p:cTn>
                                        <p:tgtEl>
                                          <p:spTgt spid="19"/>
                                        </p:tgtEl>
                                        <p:attrNameLst>
                                          <p:attrName>style.visibility</p:attrName>
                                        </p:attrNameLst>
                                      </p:cBhvr>
                                      <p:to>
                                        <p:strVal val="visible"/>
                                      </p:to>
                                    </p:set>
                                  </p:childTnLst>
                                </p:cTn>
                              </p:par>
                              <p:par>
                                <p:cTn id="9" presetID="10" presetClass="entr" presetSubtype="0" fill="hold" grpId="0" nodeType="withEffect">
                                  <p:stCondLst>
                                    <p:cond delay="78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6" presetClass="entr" presetSubtype="16" fill="hold" nodeType="withEffect">
                                  <p:stCondLst>
                                    <p:cond delay="2400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2700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nodeType="withEffect">
                                  <p:stCondLst>
                                    <p:cond delay="3050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6" presetClass="entr" presetSubtype="16" fill="hold" nodeType="withEffect">
                                  <p:stCondLst>
                                    <p:cond delay="3500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1" presetClass="entr" presetSubtype="0" fill="hold" grpId="0" nodeType="withEffect">
                                  <p:stCondLst>
                                    <p:cond delay="7800"/>
                                  </p:stCondLst>
                                  <p:childTnLst>
                                    <p:set>
                                      <p:cBhvr>
                                        <p:cTn id="25" dur="1" fill="hold">
                                          <p:stCondLst>
                                            <p:cond delay="0"/>
                                          </p:stCondLst>
                                        </p:cTn>
                                        <p:tgtEl>
                                          <p:spTgt spid="24"/>
                                        </p:tgtEl>
                                        <p:attrNameLst>
                                          <p:attrName>style.visibility</p:attrName>
                                        </p:attrNameLst>
                                      </p:cBhvr>
                                      <p:to>
                                        <p:strVal val="visible"/>
                                      </p:to>
                                    </p:set>
                                  </p:childTnLst>
                                </p:cTn>
                              </p:par>
                              <p:par>
                                <p:cTn id="26" presetID="6" presetClass="entr" presetSubtype="16" fill="hold" nodeType="withEffect">
                                  <p:stCondLst>
                                    <p:cond delay="3550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4" name="WordArt 7">
            <a:extLst>
              <a:ext uri="{FF2B5EF4-FFF2-40B4-BE49-F238E27FC236}">
                <a16:creationId xmlns:a16="http://schemas.microsoft.com/office/drawing/2014/main" id="{981B1C6D-388F-4613-AE18-248FBEBA7ADD}"/>
              </a:ext>
            </a:extLst>
          </p:cNvPr>
          <p:cNvSpPr>
            <a:spLocks noChangeArrowheads="1" noChangeShapeType="1" noTextEdit="1"/>
          </p:cNvSpPr>
          <p:nvPr/>
        </p:nvSpPr>
        <p:spPr bwMode="auto">
          <a:xfrm>
            <a:off x="3506410" y="1939835"/>
            <a:ext cx="6045200" cy="1897591"/>
          </a:xfrm>
          <a:prstGeom prst="rect">
            <a:avLst/>
          </a:prstGeom>
        </p:spPr>
        <p:txBody>
          <a:bodyPr wrap="none" fromWordArt="1">
            <a:prstTxWarp prst="textPlain">
              <a:avLst>
                <a:gd name="adj" fmla="val 50000"/>
              </a:avLst>
            </a:prstTxWarp>
          </a:bodyPr>
          <a:lstStyle/>
          <a:p>
            <a:pPr algn="ctr"/>
            <a:r>
              <a:rPr lang="en-US" sz="5400" b="1" kern="10" dirty="0">
                <a:ln w="9525">
                  <a:solidFill>
                    <a:srgbClr val="FFFF00"/>
                  </a:solidFill>
                  <a:round/>
                  <a:headEnd/>
                  <a:tailEnd/>
                </a:ln>
                <a:solidFill>
                  <a:srgbClr val="336600"/>
                </a:solidFill>
                <a:latin typeface="Arial-SGK-TV" pitchFamily="2" charset="0"/>
                <a:cs typeface="Arial-SGK-TV" pitchFamily="2" charset="0"/>
              </a:rPr>
              <a:t>THƯ GIÃN</a:t>
            </a:r>
          </a:p>
        </p:txBody>
      </p:sp>
    </p:spTree>
    <p:custDataLst>
      <p:tags r:id="rId1"/>
    </p:custDataLst>
    <p:extLst>
      <p:ext uri="{BB962C8B-B14F-4D97-AF65-F5344CB8AC3E}">
        <p14:creationId xmlns:p14="http://schemas.microsoft.com/office/powerpoint/2010/main" val="4151539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3.7|1.6|1.9|1.9|1.9"/>
</p:tagLst>
</file>

<file path=ppt/tags/tag3.xml><?xml version="1.0" encoding="utf-8"?>
<p:tagLst xmlns:a="http://schemas.openxmlformats.org/drawingml/2006/main" xmlns:r="http://schemas.openxmlformats.org/officeDocument/2006/relationships" xmlns:p="http://schemas.openxmlformats.org/presentationml/2006/main">
  <p:tag name="TIMING" val="|3.7|1.6|1.9|1.9|1.9"/>
</p:tagLst>
</file>

<file path=ppt/tags/tag4.xml><?xml version="1.0" encoding="utf-8"?>
<p:tagLst xmlns:a="http://schemas.openxmlformats.org/drawingml/2006/main" xmlns:r="http://schemas.openxmlformats.org/officeDocument/2006/relationships" xmlns:p="http://schemas.openxmlformats.org/presentationml/2006/main">
  <p:tag name="TIMING" val="|2.3|3.3|3.6|3.1|19.7|1.5|1.5|1.4|1.3"/>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6.5"/>
</p:tagLst>
</file>

<file path=ppt/tags/tag7.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TotalTime>
  <Words>683</Words>
  <Application>Microsoft Office PowerPoint</Application>
  <PresentationFormat>Widescreen</PresentationFormat>
  <Paragraphs>78</Paragraphs>
  <Slides>18</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18</vt:i4>
      </vt:variant>
    </vt:vector>
  </HeadingPairs>
  <TitlesOfParts>
    <vt:vector size="35" baseType="lpstr">
      <vt:lpstr>DFPOP1-W9</vt:lpstr>
      <vt:lpstr>.VnAvant</vt:lpstr>
      <vt:lpstr>Arial</vt:lpstr>
      <vt:lpstr>Arial-Rounded</vt:lpstr>
      <vt:lpstr>Arial-SGK-TV</vt:lpstr>
      <vt:lpstr>Bebas Neue</vt:lpstr>
      <vt:lpstr>Calibri</vt:lpstr>
      <vt:lpstr>Calibri Light</vt:lpstr>
      <vt:lpstr>Kalam</vt:lpstr>
      <vt:lpstr>Montserrat</vt:lpstr>
      <vt:lpstr>Patrick Hand</vt:lpstr>
      <vt:lpstr>Times New Roman</vt:lpstr>
      <vt:lpstr>UTM Avo</vt:lpstr>
      <vt:lpstr>Office Theme</vt:lpstr>
      <vt:lpstr>1_Office Theme</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Hong Nhung Nguyen Thi</cp:lastModifiedBy>
  <cp:revision>177</cp:revision>
  <dcterms:created xsi:type="dcterms:W3CDTF">2021-09-20T07:24:22Z</dcterms:created>
  <dcterms:modified xsi:type="dcterms:W3CDTF">2021-12-28T07:06:30Z</dcterms:modified>
</cp:coreProperties>
</file>