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00" r:id="rId2"/>
    <p:sldId id="257" r:id="rId3"/>
    <p:sldId id="258" r:id="rId4"/>
    <p:sldId id="284" r:id="rId5"/>
    <p:sldId id="261" r:id="rId6"/>
    <p:sldId id="280" r:id="rId7"/>
    <p:sldId id="302" r:id="rId8"/>
    <p:sldId id="303" r:id="rId9"/>
    <p:sldId id="304" r:id="rId10"/>
    <p:sldId id="301" r:id="rId11"/>
    <p:sldId id="305" r:id="rId12"/>
    <p:sldId id="294" r:id="rId13"/>
    <p:sldId id="298" r:id="rId14"/>
    <p:sldId id="265" r:id="rId15"/>
    <p:sldId id="289" r:id="rId16"/>
    <p:sldId id="306" r:id="rId17"/>
    <p:sldId id="297" r:id="rId18"/>
    <p:sldId id="271" r:id="rId19"/>
    <p:sldId id="281" r:id="rId20"/>
    <p:sldId id="307" r:id="rId21"/>
    <p:sldId id="308" r:id="rId22"/>
    <p:sldId id="309" r:id="rId23"/>
    <p:sldId id="299" r:id="rId24"/>
    <p:sldId id="269" r:id="rId25"/>
    <p:sldId id="310"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iCiel Cadena" panose="020B0604020202020204" charset="0"/>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DA"/>
    <a:srgbClr val="3B6BDD"/>
    <a:srgbClr val="BF2174"/>
    <a:srgbClr val="F4A2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6404" autoAdjust="0"/>
  </p:normalViewPr>
  <p:slideViewPr>
    <p:cSldViewPr showGuides="1">
      <p:cViewPr varScale="1">
        <p:scale>
          <a:sx n="73" d="100"/>
          <a:sy n="73" d="100"/>
        </p:scale>
        <p:origin x="376"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E385C-2EFC-4682-90F3-3155931D002A}" type="datetimeFigureOut">
              <a:rPr lang="en-US" smtClean="0"/>
              <a:t>3/4/2022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0EAA4-2E3D-49D5-AF0C-D3747B9351B9}" type="slidenum">
              <a:rPr lang="en-US" smtClean="0"/>
              <a:t>‹#›</a:t>
            </a:fld>
            <a:endParaRPr lang="en-US"/>
          </a:p>
        </p:txBody>
      </p:sp>
    </p:spTree>
    <p:extLst>
      <p:ext uri="{BB962C8B-B14F-4D97-AF65-F5344CB8AC3E}">
        <p14:creationId xmlns:p14="http://schemas.microsoft.com/office/powerpoint/2010/main" val="6850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20</a:t>
            </a:fld>
            <a:endParaRPr lang="en-US"/>
          </a:p>
        </p:txBody>
      </p:sp>
    </p:spTree>
    <p:extLst>
      <p:ext uri="{BB962C8B-B14F-4D97-AF65-F5344CB8AC3E}">
        <p14:creationId xmlns:p14="http://schemas.microsoft.com/office/powerpoint/2010/main" val="282853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21</a:t>
            </a:fld>
            <a:endParaRPr lang="en-US"/>
          </a:p>
        </p:txBody>
      </p:sp>
    </p:spTree>
    <p:extLst>
      <p:ext uri="{BB962C8B-B14F-4D97-AF65-F5344CB8AC3E}">
        <p14:creationId xmlns:p14="http://schemas.microsoft.com/office/powerpoint/2010/main" val="24573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22</a:t>
            </a:fld>
            <a:endParaRPr lang="en-US"/>
          </a:p>
        </p:txBody>
      </p:sp>
    </p:spTree>
    <p:extLst>
      <p:ext uri="{BB962C8B-B14F-4D97-AF65-F5344CB8AC3E}">
        <p14:creationId xmlns:p14="http://schemas.microsoft.com/office/powerpoint/2010/main" val="1868323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E2D01F-6744-4825-94B9-A08506D180B5}" type="slidenum">
              <a:rPr lang="en-US" smtClean="0"/>
              <a:t>23</a:t>
            </a:fld>
            <a:endParaRPr lang="en-US"/>
          </a:p>
        </p:txBody>
      </p:sp>
    </p:spTree>
    <p:extLst>
      <p:ext uri="{BB962C8B-B14F-4D97-AF65-F5344CB8AC3E}">
        <p14:creationId xmlns:p14="http://schemas.microsoft.com/office/powerpoint/2010/main" val="25145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2</a:t>
            </a:fld>
            <a:endParaRPr lang="en-US"/>
          </a:p>
        </p:txBody>
      </p:sp>
    </p:spTree>
    <p:extLst>
      <p:ext uri="{BB962C8B-B14F-4D97-AF65-F5344CB8AC3E}">
        <p14:creationId xmlns:p14="http://schemas.microsoft.com/office/powerpoint/2010/main" val="14433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3</a:t>
            </a:fld>
            <a:endParaRPr lang="en-US"/>
          </a:p>
        </p:txBody>
      </p:sp>
    </p:spTree>
    <p:extLst>
      <p:ext uri="{BB962C8B-B14F-4D97-AF65-F5344CB8AC3E}">
        <p14:creationId xmlns:p14="http://schemas.microsoft.com/office/powerpoint/2010/main" val="328761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strike="noStrike" dirty="0"/>
          </a:p>
        </p:txBody>
      </p:sp>
      <p:sp>
        <p:nvSpPr>
          <p:cNvPr id="4" name="Slide Number Placeholder 3"/>
          <p:cNvSpPr>
            <a:spLocks noGrp="1"/>
          </p:cNvSpPr>
          <p:nvPr>
            <p:ph type="sldNum" sz="quarter" idx="5"/>
          </p:nvPr>
        </p:nvSpPr>
        <p:spPr/>
        <p:txBody>
          <a:bodyPr/>
          <a:lstStyle/>
          <a:p>
            <a:fld id="{66E2D01F-6744-4825-94B9-A08506D180B5}" type="slidenum">
              <a:rPr lang="en-US" smtClean="0"/>
              <a:t>5</a:t>
            </a:fld>
            <a:endParaRPr lang="en-US"/>
          </a:p>
        </p:txBody>
      </p:sp>
    </p:spTree>
    <p:extLst>
      <p:ext uri="{BB962C8B-B14F-4D97-AF65-F5344CB8AC3E}">
        <p14:creationId xmlns:p14="http://schemas.microsoft.com/office/powerpoint/2010/main" val="303568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14</a:t>
            </a:fld>
            <a:endParaRPr lang="en-US"/>
          </a:p>
        </p:txBody>
      </p:sp>
    </p:spTree>
    <p:extLst>
      <p:ext uri="{BB962C8B-B14F-4D97-AF65-F5344CB8AC3E}">
        <p14:creationId xmlns:p14="http://schemas.microsoft.com/office/powerpoint/2010/main" val="294167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15</a:t>
            </a:fld>
            <a:endParaRPr lang="en-GB"/>
          </a:p>
        </p:txBody>
      </p:sp>
    </p:spTree>
    <p:extLst>
      <p:ext uri="{BB962C8B-B14F-4D97-AF65-F5344CB8AC3E}">
        <p14:creationId xmlns:p14="http://schemas.microsoft.com/office/powerpoint/2010/main" val="4359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16</a:t>
            </a:fld>
            <a:endParaRPr lang="en-GB"/>
          </a:p>
        </p:txBody>
      </p:sp>
    </p:spTree>
    <p:extLst>
      <p:ext uri="{BB962C8B-B14F-4D97-AF65-F5344CB8AC3E}">
        <p14:creationId xmlns:p14="http://schemas.microsoft.com/office/powerpoint/2010/main" val="1715738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6E2D01F-6744-4825-94B9-A08506D180B5}" type="slidenum">
              <a:rPr lang="en-US" smtClean="0"/>
              <a:t>18</a:t>
            </a:fld>
            <a:endParaRPr lang="en-US"/>
          </a:p>
        </p:txBody>
      </p:sp>
    </p:spTree>
    <p:extLst>
      <p:ext uri="{BB962C8B-B14F-4D97-AF65-F5344CB8AC3E}">
        <p14:creationId xmlns:p14="http://schemas.microsoft.com/office/powerpoint/2010/main" val="411902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19</a:t>
            </a:fld>
            <a:endParaRPr lang="en-US"/>
          </a:p>
        </p:txBody>
      </p:sp>
    </p:spTree>
    <p:extLst>
      <p:ext uri="{BB962C8B-B14F-4D97-AF65-F5344CB8AC3E}">
        <p14:creationId xmlns:p14="http://schemas.microsoft.com/office/powerpoint/2010/main" val="137111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05941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81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0015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8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3989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59158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5D9DF-C183-4F2B-884A-4D767AE49867}"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3888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5D9DF-C183-4F2B-884A-4D767AE49867}" type="datetimeFigureOut">
              <a:rPr lang="en-US" smtClean="0"/>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155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5D9DF-C183-4F2B-884A-4D767AE49867}" type="datetimeFigureOut">
              <a:rPr lang="en-US" smtClean="0"/>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65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D9DF-C183-4F2B-884A-4D767AE49867}"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707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45967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6225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15D9DF-C183-4F2B-884A-4D767AE49867}" type="datetimeFigureOut">
              <a:rPr lang="en-US" smtClean="0"/>
              <a:t>3/4/2022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FEF06A-6B2A-4D04-9C77-58BA0C90F91A}" type="slidenum">
              <a:rPr lang="en-US" smtClean="0"/>
              <a:t>‹#›</a:t>
            </a:fld>
            <a:endParaRPr lang="en-US"/>
          </a:p>
        </p:txBody>
      </p:sp>
    </p:spTree>
    <p:extLst>
      <p:ext uri="{BB962C8B-B14F-4D97-AF65-F5344CB8AC3E}">
        <p14:creationId xmlns:p14="http://schemas.microsoft.com/office/powerpoint/2010/main" val="419097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5" y="-32815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2619517" y="1676813"/>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202898" y="1735800"/>
            <a:ext cx="6739079" cy="3236251"/>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4" name="TextBox 13"/>
          <p:cNvSpPr txBox="1"/>
          <p:nvPr/>
        </p:nvSpPr>
        <p:spPr>
          <a:xfrm>
            <a:off x="1187454" y="-51728"/>
            <a:ext cx="7042147" cy="397096"/>
          </a:xfrm>
          <a:prstGeom prst="rect">
            <a:avLst/>
          </a:prstGeom>
          <a:noFill/>
        </p:spPr>
        <p:txBody>
          <a:bodyPr wrap="square" rtlCol="0">
            <a:spAutoFit/>
          </a:bodyPr>
          <a:lstStyle/>
          <a:p>
            <a:pPr algn="ctr" defTabSz="330584">
              <a:lnSpc>
                <a:spcPct val="150000"/>
              </a:lnSpc>
            </a:pPr>
            <a:r>
              <a:rPr lang="en-US" sz="1500" b="1" dirty="0">
                <a:solidFill>
                  <a:prstClr val="black"/>
                </a:solidFill>
                <a:latin typeface="Times New Roman" pitchFamily="18" charset="0"/>
                <a:cs typeface="Times New Roman" pitchFamily="18" charset="0"/>
              </a:rPr>
              <a:t>PHÒNG GIÁO DỤC VÀ ĐÀO TẠO QUẬN LONG BIÊN</a:t>
            </a:r>
          </a:p>
        </p:txBody>
      </p:sp>
      <p:sp>
        <p:nvSpPr>
          <p:cNvPr id="3" name="TextBox 2"/>
          <p:cNvSpPr txBox="1"/>
          <p:nvPr/>
        </p:nvSpPr>
        <p:spPr>
          <a:xfrm>
            <a:off x="3262384" y="2841124"/>
            <a:ext cx="241173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ĐẠO ĐỨC</a:t>
            </a:r>
          </a:p>
        </p:txBody>
      </p:sp>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56251" t="49582"/>
          <a:stretch/>
        </p:blipFill>
        <p:spPr bwMode="auto">
          <a:xfrm>
            <a:off x="1872985" y="699542"/>
            <a:ext cx="4776226" cy="41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82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7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1043608" y="1339482"/>
            <a:ext cx="7344816" cy="400110"/>
          </a:xfrm>
          <a:prstGeom prst="rect">
            <a:avLst/>
          </a:prstGeom>
          <a:noFill/>
        </p:spPr>
        <p:txBody>
          <a:bodyPr wrap="square" rtlCol="0">
            <a:spAutoFit/>
          </a:bodyPr>
          <a:lstStyle/>
          <a:p>
            <a:r>
              <a:rPr lang="en-GB" sz="2000">
                <a:latin typeface="Arial" pitchFamily="34" charset="0"/>
                <a:cs typeface="Arial" pitchFamily="34" charset="0"/>
              </a:rPr>
              <a:t>Em có nhận xét gì về hành động của Tôm và Tép ?</a:t>
            </a:r>
            <a:endParaRPr lang="en-GB" sz="2000" dirty="0">
              <a:latin typeface="Arial" pitchFamily="34" charset="0"/>
              <a:cs typeface="Arial" pitchFamily="34" charset="0"/>
            </a:endParaRPr>
          </a:p>
        </p:txBody>
      </p:sp>
      <p:sp>
        <p:nvSpPr>
          <p:cNvPr id="5" name="TextBox 4">
            <a:extLst>
              <a:ext uri="{FF2B5EF4-FFF2-40B4-BE49-F238E27FC236}">
                <a16:creationId xmlns:a16="http://schemas.microsoft.com/office/drawing/2014/main" id="{8F4597B1-1A43-4EB3-AC50-4AD9A995DF91}"/>
              </a:ext>
            </a:extLst>
          </p:cNvPr>
          <p:cNvSpPr txBox="1"/>
          <p:nvPr/>
        </p:nvSpPr>
        <p:spPr>
          <a:xfrm>
            <a:off x="1043608" y="1938814"/>
            <a:ext cx="7920880" cy="400110"/>
          </a:xfrm>
          <a:prstGeom prst="rect">
            <a:avLst/>
          </a:prstGeom>
          <a:noFill/>
        </p:spPr>
        <p:txBody>
          <a:bodyPr wrap="square" rtlCol="0">
            <a:spAutoFit/>
          </a:bodyPr>
          <a:lstStyle/>
          <a:p>
            <a:r>
              <a:rPr lang="en-GB" sz="2000" dirty="0">
                <a:latin typeface="Arial" pitchFamily="34" charset="0"/>
                <a:cs typeface="Arial" pitchFamily="34" charset="0"/>
              </a:rPr>
              <a:t>Theo </a:t>
            </a:r>
            <a:r>
              <a:rPr lang="en-GB" sz="2000" dirty="0" err="1">
                <a:latin typeface="Arial" pitchFamily="34" charset="0"/>
                <a:cs typeface="Arial" pitchFamily="34" charset="0"/>
              </a:rPr>
              <a:t>em</a:t>
            </a:r>
            <a:r>
              <a:rPr lang="en-GB" sz="2000" dirty="0">
                <a:latin typeface="Arial" pitchFamily="34" charset="0"/>
                <a:cs typeface="Arial" pitchFamily="34" charset="0"/>
              </a:rPr>
              <a:t>, </a:t>
            </a:r>
            <a:r>
              <a:rPr lang="en-GB" sz="2000" dirty="0" err="1">
                <a:latin typeface="Arial" pitchFamily="34" charset="0"/>
                <a:cs typeface="Arial" pitchFamily="34" charset="0"/>
              </a:rPr>
              <a:t>vì</a:t>
            </a:r>
            <a:r>
              <a:rPr lang="en-GB" sz="2000" dirty="0">
                <a:latin typeface="Arial" pitchFamily="34" charset="0"/>
                <a:cs typeface="Arial" pitchFamily="34" charset="0"/>
              </a:rPr>
              <a:t> </a:t>
            </a:r>
            <a:r>
              <a:rPr lang="en-GB" sz="2000" dirty="0" err="1">
                <a:latin typeface="Arial" pitchFamily="34" charset="0"/>
                <a:cs typeface="Arial" pitchFamily="34" charset="0"/>
              </a:rPr>
              <a:t>sao</a:t>
            </a:r>
            <a:r>
              <a:rPr lang="en-GB" sz="2000" dirty="0">
                <a:latin typeface="Arial" pitchFamily="34" charset="0"/>
                <a:cs typeface="Arial" pitchFamily="34" charset="0"/>
              </a:rPr>
              <a:t> </a:t>
            </a:r>
            <a:r>
              <a:rPr lang="en-GB" sz="2000" dirty="0" err="1">
                <a:latin typeface="Arial" pitchFamily="34" charset="0"/>
                <a:cs typeface="Arial" pitchFamily="34" charset="0"/>
              </a:rPr>
              <a:t>nhặt</a:t>
            </a:r>
            <a:r>
              <a:rPr lang="en-GB" sz="2000" dirty="0">
                <a:latin typeface="Arial" pitchFamily="34" charset="0"/>
                <a:cs typeface="Arial" pitchFamily="34" charset="0"/>
              </a:rPr>
              <a:t> </a:t>
            </a:r>
            <a:r>
              <a:rPr lang="en-GB" sz="2000" dirty="0" err="1">
                <a:latin typeface="Arial" pitchFamily="34" charset="0"/>
                <a:cs typeface="Arial" pitchFamily="34" charset="0"/>
              </a:rPr>
              <a:t>được</a:t>
            </a:r>
            <a:r>
              <a:rPr lang="en-GB" sz="2000" dirty="0">
                <a:latin typeface="Arial" pitchFamily="34" charset="0"/>
                <a:cs typeface="Arial" pitchFamily="34" charset="0"/>
              </a:rPr>
              <a:t> </a:t>
            </a:r>
            <a:r>
              <a:rPr lang="en-GB" sz="2000" dirty="0" err="1">
                <a:latin typeface="Arial" pitchFamily="34" charset="0"/>
                <a:cs typeface="Arial" pitchFamily="34" charset="0"/>
              </a:rPr>
              <a:t>của</a:t>
            </a:r>
            <a:r>
              <a:rPr lang="en-GB" sz="2000" dirty="0">
                <a:latin typeface="Arial" pitchFamily="34" charset="0"/>
                <a:cs typeface="Arial" pitchFamily="34" charset="0"/>
              </a:rPr>
              <a:t> </a:t>
            </a:r>
            <a:r>
              <a:rPr lang="en-GB" sz="2000" dirty="0" err="1">
                <a:latin typeface="Arial" pitchFamily="34" charset="0"/>
                <a:cs typeface="Arial" pitchFamily="34" charset="0"/>
              </a:rPr>
              <a:t>rơi</a:t>
            </a:r>
            <a:r>
              <a:rPr lang="en-GB" sz="2000" dirty="0">
                <a:latin typeface="Arial" pitchFamily="34" charset="0"/>
                <a:cs typeface="Arial" pitchFamily="34" charset="0"/>
              </a:rPr>
              <a:t> </a:t>
            </a:r>
            <a:r>
              <a:rPr lang="en-GB" sz="2000" dirty="0" err="1">
                <a:latin typeface="Arial" pitchFamily="34" charset="0"/>
                <a:cs typeface="Arial" pitchFamily="34" charset="0"/>
              </a:rPr>
              <a:t>cần</a:t>
            </a:r>
            <a:r>
              <a:rPr lang="en-GB" sz="2000" dirty="0">
                <a:latin typeface="Arial" pitchFamily="34" charset="0"/>
                <a:cs typeface="Arial" pitchFamily="34" charset="0"/>
              </a:rPr>
              <a:t> </a:t>
            </a:r>
            <a:r>
              <a:rPr lang="en-GB" sz="2000" dirty="0" err="1">
                <a:latin typeface="Arial" pitchFamily="34" charset="0"/>
                <a:cs typeface="Arial" pitchFamily="34" charset="0"/>
              </a:rPr>
              <a:t>trả</a:t>
            </a:r>
            <a:r>
              <a:rPr lang="en-GB" sz="2000" dirty="0">
                <a:latin typeface="Arial" pitchFamily="34" charset="0"/>
                <a:cs typeface="Arial" pitchFamily="34" charset="0"/>
              </a:rPr>
              <a:t> </a:t>
            </a:r>
            <a:r>
              <a:rPr lang="en-GB" sz="2000" dirty="0" err="1">
                <a:latin typeface="Arial" pitchFamily="34" charset="0"/>
                <a:cs typeface="Arial" pitchFamily="34" charset="0"/>
              </a:rPr>
              <a:t>lại</a:t>
            </a:r>
            <a:r>
              <a:rPr lang="en-GB" sz="2000" dirty="0">
                <a:latin typeface="Arial" pitchFamily="34" charset="0"/>
                <a:cs typeface="Arial" pitchFamily="34" charset="0"/>
              </a:rPr>
              <a:t> </a:t>
            </a:r>
            <a:r>
              <a:rPr lang="en-GB" sz="2000" dirty="0" err="1">
                <a:latin typeface="Arial" pitchFamily="34" charset="0"/>
                <a:cs typeface="Arial" pitchFamily="34" charset="0"/>
              </a:rPr>
              <a:t>cho</a:t>
            </a:r>
            <a:r>
              <a:rPr lang="en-GB" sz="2000" dirty="0">
                <a:latin typeface="Arial" pitchFamily="34" charset="0"/>
                <a:cs typeface="Arial" pitchFamily="34" charset="0"/>
              </a:rPr>
              <a:t> </a:t>
            </a:r>
            <a:r>
              <a:rPr lang="en-GB" sz="2000" dirty="0" err="1">
                <a:latin typeface="Arial" pitchFamily="34" charset="0"/>
                <a:cs typeface="Arial" pitchFamily="34" charset="0"/>
              </a:rPr>
              <a:t>người</a:t>
            </a:r>
            <a:r>
              <a:rPr lang="en-GB" sz="2000" dirty="0">
                <a:latin typeface="Arial" pitchFamily="34" charset="0"/>
                <a:cs typeface="Arial" pitchFamily="34" charset="0"/>
              </a:rPr>
              <a:t> </a:t>
            </a:r>
            <a:r>
              <a:rPr lang="en-GB" sz="2000" dirty="0" err="1">
                <a:latin typeface="Arial" pitchFamily="34" charset="0"/>
                <a:cs typeface="Arial" pitchFamily="34" charset="0"/>
              </a:rPr>
              <a:t>đánh</a:t>
            </a:r>
            <a:r>
              <a:rPr lang="en-GB" sz="2000" dirty="0">
                <a:latin typeface="Arial" pitchFamily="34" charset="0"/>
                <a:cs typeface="Arial" pitchFamily="34" charset="0"/>
              </a:rPr>
              <a:t> </a:t>
            </a:r>
            <a:r>
              <a:rPr lang="en-GB" sz="2000" dirty="0" err="1">
                <a:latin typeface="Arial" pitchFamily="34" charset="0"/>
                <a:cs typeface="Arial" pitchFamily="34" charset="0"/>
              </a:rPr>
              <a:t>mất</a:t>
            </a:r>
            <a:r>
              <a:rPr lang="en-GB" sz="2000" dirty="0">
                <a:latin typeface="Arial" pitchFamily="34" charset="0"/>
                <a:cs typeface="Arial" pitchFamily="34" charset="0"/>
              </a:rPr>
              <a:t> ?</a:t>
            </a:r>
          </a:p>
        </p:txBody>
      </p:sp>
    </p:spTree>
    <p:extLst>
      <p:ext uri="{BB962C8B-B14F-4D97-AF65-F5344CB8AC3E}">
        <p14:creationId xmlns:p14="http://schemas.microsoft.com/office/powerpoint/2010/main" val="39061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pic>
        <p:nvPicPr>
          <p:cNvPr id="2" name="Nhạc Thiếu Nhi Cho Bé - Bà Còng Đi Chợ Trời Mưa - Bé Bào Ngư - Nhạc Thiếu Nhi Vui Nhộn Cho Bé 2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190" y="576670"/>
            <a:ext cx="7387236" cy="4155320"/>
          </a:xfrm>
          <a:prstGeom prst="rect">
            <a:avLst/>
          </a:prstGeom>
        </p:spPr>
      </p:pic>
      <p:sp>
        <p:nvSpPr>
          <p:cNvPr id="3" name="TextBox 2"/>
          <p:cNvSpPr txBox="1"/>
          <p:nvPr/>
        </p:nvSpPr>
        <p:spPr>
          <a:xfrm>
            <a:off x="2411760" y="53450"/>
            <a:ext cx="3735318" cy="523220"/>
          </a:xfrm>
          <a:prstGeom prst="rect">
            <a:avLst/>
          </a:prstGeom>
          <a:noFill/>
        </p:spPr>
        <p:txBody>
          <a:bodyPr wrap="none" rtlCol="0">
            <a:spAutoFit/>
          </a:bodyPr>
          <a:lstStyle/>
          <a:p>
            <a:r>
              <a:rPr lang="en-US" sz="2000">
                <a:latin typeface="Arial" pitchFamily="34" charset="0"/>
                <a:cs typeface="Arial" pitchFamily="34" charset="0"/>
              </a:rPr>
              <a:t>Bài hát: </a:t>
            </a:r>
            <a:r>
              <a:rPr lang="en-US" sz="2800" b="1">
                <a:solidFill>
                  <a:srgbClr val="3B6BDD"/>
                </a:solidFill>
                <a:latin typeface="Arial" pitchFamily="34" charset="0"/>
                <a:cs typeface="Arial" pitchFamily="34" charset="0"/>
              </a:rPr>
              <a:t>Bà còng đi chợ</a:t>
            </a:r>
          </a:p>
        </p:txBody>
      </p:sp>
    </p:spTree>
    <p:extLst>
      <p:ext uri="{BB962C8B-B14F-4D97-AF65-F5344CB8AC3E}">
        <p14:creationId xmlns:p14="http://schemas.microsoft.com/office/powerpoint/2010/main" val="376759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89131-747D-464C-A0B6-A522247C94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352550"/>
            <a:ext cx="4724400" cy="2183982"/>
          </a:xfrm>
          <a:prstGeom prst="rect">
            <a:avLst/>
          </a:prstGeom>
        </p:spPr>
      </p:pic>
    </p:spTree>
    <p:extLst>
      <p:ext uri="{BB962C8B-B14F-4D97-AF65-F5344CB8AC3E}">
        <p14:creationId xmlns:p14="http://schemas.microsoft.com/office/powerpoint/2010/main" val="33560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736464" y="0"/>
            <a:ext cx="5059226" cy="496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811" y="68977"/>
            <a:ext cx="1231147" cy="571317"/>
          </a:xfrm>
          <a:prstGeom prst="rect">
            <a:avLst/>
          </a:prstGeom>
        </p:spPr>
      </p:pic>
      <p:sp>
        <p:nvSpPr>
          <p:cNvPr id="21" name="TextBox 20">
            <a:extLst>
              <a:ext uri="{FF2B5EF4-FFF2-40B4-BE49-F238E27FC236}">
                <a16:creationId xmlns:a16="http://schemas.microsoft.com/office/drawing/2014/main" id="{8F4597B1-1A43-4EB3-AC50-4AD9A995DF91}"/>
              </a:ext>
            </a:extLst>
          </p:cNvPr>
          <p:cNvSpPr txBox="1"/>
          <p:nvPr/>
        </p:nvSpPr>
        <p:spPr>
          <a:xfrm>
            <a:off x="191729" y="1186063"/>
            <a:ext cx="4464496" cy="954107"/>
          </a:xfrm>
          <a:prstGeom prst="rect">
            <a:avLst/>
          </a:prstGeom>
          <a:noFill/>
        </p:spPr>
        <p:txBody>
          <a:bodyPr wrap="square" rtlCol="0">
            <a:spAutoFit/>
          </a:bodyPr>
          <a:lstStyle/>
          <a:p>
            <a:r>
              <a:rPr lang="en-GB" sz="2800">
                <a:latin typeface="Arial" pitchFamily="34" charset="0"/>
                <a:cs typeface="Arial" pitchFamily="34" charset="0"/>
              </a:rPr>
              <a:t>Việc nào nên làm, việc nào không nên làm ? Vì sao ?</a:t>
            </a:r>
            <a:endParaRPr lang="en-GB" sz="2800" dirty="0">
              <a:latin typeface="Arial" pitchFamily="34" charset="0"/>
              <a:cs typeface="Arial" pitchFamily="34" charset="0"/>
            </a:endParaRPr>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
        <p:nvSpPr>
          <p:cNvPr id="4" name="Multiplication Sign 3">
            <a:extLst>
              <a:ext uri="{FF2B5EF4-FFF2-40B4-BE49-F238E27FC236}">
                <a16:creationId xmlns:a16="http://schemas.microsoft.com/office/drawing/2014/main" id="{B7D28C44-C069-4C7C-A955-E7A5B57CF4FD}"/>
              </a:ext>
            </a:extLst>
          </p:cNvPr>
          <p:cNvSpPr/>
          <p:nvPr/>
        </p:nvSpPr>
        <p:spPr>
          <a:xfrm>
            <a:off x="5737540" y="2791374"/>
            <a:ext cx="1008112" cy="8593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ultiplication Sign 43">
            <a:extLst>
              <a:ext uri="{FF2B5EF4-FFF2-40B4-BE49-F238E27FC236}">
                <a16:creationId xmlns:a16="http://schemas.microsoft.com/office/drawing/2014/main" id="{70E14282-69FE-41FD-BDFB-A67A12350AC0}"/>
              </a:ext>
            </a:extLst>
          </p:cNvPr>
          <p:cNvSpPr/>
          <p:nvPr/>
        </p:nvSpPr>
        <p:spPr>
          <a:xfrm>
            <a:off x="7508284" y="68977"/>
            <a:ext cx="1008112" cy="85931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EAE0ABE-CFBE-4608-9B4A-A1287DB30BBC}"/>
              </a:ext>
            </a:extLst>
          </p:cNvPr>
          <p:cNvGrpSpPr/>
          <p:nvPr/>
        </p:nvGrpSpPr>
        <p:grpSpPr>
          <a:xfrm>
            <a:off x="7782930" y="1832064"/>
            <a:ext cx="318745" cy="661331"/>
            <a:chOff x="1559958" y="2499633"/>
            <a:chExt cx="446316" cy="920255"/>
          </a:xfrm>
          <a:solidFill>
            <a:srgbClr val="FF0000"/>
          </a:solidFill>
        </p:grpSpPr>
        <p:sp>
          <p:nvSpPr>
            <p:cNvPr id="5" name="Rectangle 4">
              <a:extLst>
                <a:ext uri="{FF2B5EF4-FFF2-40B4-BE49-F238E27FC236}">
                  <a16:creationId xmlns:a16="http://schemas.microsoft.com/office/drawing/2014/main" id="{CA3440AD-D7AB-4ECB-8A0A-FD2FC7E9CC58}"/>
                </a:ext>
              </a:extLst>
            </p:cNvPr>
            <p:cNvSpPr/>
            <p:nvPr/>
          </p:nvSpPr>
          <p:spPr>
            <a:xfrm rot="19304099">
              <a:off x="1559958" y="2859782"/>
              <a:ext cx="126468" cy="560106"/>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68FACD-80F1-4D68-AC45-932AB3B343C1}"/>
                </a:ext>
              </a:extLst>
            </p:cNvPr>
            <p:cNvSpPr/>
            <p:nvPr/>
          </p:nvSpPr>
          <p:spPr>
            <a:xfrm rot="1524732">
              <a:off x="1875887" y="2499633"/>
              <a:ext cx="130387" cy="912404"/>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2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4257758" y="177098"/>
            <a:ext cx="4726343" cy="478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811" y="68977"/>
            <a:ext cx="1513994" cy="702573"/>
          </a:xfrm>
          <a:prstGeom prst="rect">
            <a:avLst/>
          </a:prstGeom>
        </p:spPr>
      </p:pic>
      <p:sp>
        <p:nvSpPr>
          <p:cNvPr id="3" name="Rectangle 2"/>
          <p:cNvSpPr/>
          <p:nvPr/>
        </p:nvSpPr>
        <p:spPr>
          <a:xfrm>
            <a:off x="328811" y="1118163"/>
            <a:ext cx="4572000" cy="2677656"/>
          </a:xfrm>
          <a:prstGeom prst="rect">
            <a:avLst/>
          </a:prstGeom>
        </p:spPr>
        <p:txBody>
          <a:bodyPr>
            <a:spAutoFit/>
          </a:bodyPr>
          <a:lstStyle/>
          <a:p>
            <a:r>
              <a:rPr lang="vi-VN" sz="2400" b="1" u="sng" dirty="0">
                <a:solidFill>
                  <a:srgbClr val="FF0000"/>
                </a:solidFill>
              </a:rPr>
              <a:t>Kết luận</a:t>
            </a:r>
            <a:r>
              <a:rPr lang="vi-VN" sz="2400" i="1" dirty="0"/>
              <a:t>:</a:t>
            </a:r>
            <a:r>
              <a:rPr lang="vi-VN" sz="2400" dirty="0"/>
              <a:t> Nhìn thấy của rơi, bỏ đấy, không quan tâm; hoặc coi của rơi nhặt được là của mình là không nên. Nhặt được của rơi nhờ người đáng tin cậy trả lại người đánh mất là hành động nên làm.</a:t>
            </a:r>
            <a:endParaRPr lang="en-US" sz="2400" dirty="0"/>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Tree>
    <p:extLst>
      <p:ext uri="{BB962C8B-B14F-4D97-AF65-F5344CB8AC3E}">
        <p14:creationId xmlns:p14="http://schemas.microsoft.com/office/powerpoint/2010/main" val="19702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11" y="545829"/>
            <a:ext cx="1231147" cy="57131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540" y="1446443"/>
            <a:ext cx="5680919" cy="3195517"/>
          </a:xfrm>
          <a:prstGeom prst="rect">
            <a:avLst/>
          </a:prstGeom>
        </p:spPr>
      </p:pic>
      <p:sp>
        <p:nvSpPr>
          <p:cNvPr id="5" name="TextBox 4">
            <a:extLst>
              <a:ext uri="{FF2B5EF4-FFF2-40B4-BE49-F238E27FC236}">
                <a16:creationId xmlns:a16="http://schemas.microsoft.com/office/drawing/2014/main" id="{8F4597B1-1A43-4EB3-AC50-4AD9A995DF91}"/>
              </a:ext>
            </a:extLst>
          </p:cNvPr>
          <p:cNvSpPr txBox="1"/>
          <p:nvPr/>
        </p:nvSpPr>
        <p:spPr>
          <a:xfrm>
            <a:off x="1513005" y="551538"/>
            <a:ext cx="7076256" cy="707886"/>
          </a:xfrm>
          <a:prstGeom prst="rect">
            <a:avLst/>
          </a:prstGeom>
          <a:solidFill>
            <a:schemeClr val="bg1"/>
          </a:solidFill>
        </p:spPr>
        <p:txBody>
          <a:bodyPr wrap="square" rtlCol="0">
            <a:spAutoFit/>
          </a:bodyPr>
          <a:lstStyle/>
          <a:p>
            <a:pPr lvl="0"/>
            <a:r>
              <a:rPr lang="vi-VN" sz="2000" dirty="0"/>
              <a:t>Đã bao giờ em nhặt được đổ của người khác chưa? Lúc đó, em đã làm gì?</a:t>
            </a:r>
            <a:endParaRPr lang="en-US" sz="2000" dirty="0"/>
          </a:p>
        </p:txBody>
      </p:sp>
    </p:spTree>
    <p:extLst>
      <p:ext uri="{BB962C8B-B14F-4D97-AF65-F5344CB8AC3E}">
        <p14:creationId xmlns:p14="http://schemas.microsoft.com/office/powerpoint/2010/main" val="34750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C4FF0-0090-4DA3-A2DB-202BDADE2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428750"/>
            <a:ext cx="4571999" cy="2032739"/>
          </a:xfrm>
          <a:prstGeom prst="rect">
            <a:avLst/>
          </a:prstGeom>
        </p:spPr>
      </p:pic>
    </p:spTree>
    <p:extLst>
      <p:ext uri="{BB962C8B-B14F-4D97-AF65-F5344CB8AC3E}">
        <p14:creationId xmlns:p14="http://schemas.microsoft.com/office/powerpoint/2010/main" val="38772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56523" y="699542"/>
            <a:ext cx="8297420"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599" y="4227934"/>
            <a:ext cx="7682343" cy="461665"/>
          </a:xfrm>
          <a:prstGeom prst="rect">
            <a:avLst/>
          </a:prstGeom>
        </p:spPr>
        <p:txBody>
          <a:bodyPr wrap="square">
            <a:spAutoFit/>
          </a:bodyPr>
          <a:lstStyle/>
          <a:p>
            <a:r>
              <a:rPr lang="vi-VN" sz="2400">
                <a:solidFill>
                  <a:srgbClr val="0070C0"/>
                </a:solidFill>
              </a:rPr>
              <a:t>Em trả lại người đánh mất mỗi khi nhặt được của rơi</a:t>
            </a:r>
            <a:endParaRPr lang="en-US" sz="2400">
              <a:solidFill>
                <a:srgbClr val="0070C0"/>
              </a:solidFill>
            </a:endParaRPr>
          </a:p>
        </p:txBody>
      </p:sp>
    </p:spTree>
    <p:extLst>
      <p:ext uri="{BB962C8B-B14F-4D97-AF65-F5344CB8AC3E}">
        <p14:creationId xmlns:p14="http://schemas.microsoft.com/office/powerpoint/2010/main" val="3114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5467F0-35CB-4973-957D-04ABF93EB78B}"/>
              </a:ext>
            </a:extLst>
          </p:cNvPr>
          <p:cNvSpPr txBox="1"/>
          <p:nvPr/>
        </p:nvSpPr>
        <p:spPr>
          <a:xfrm>
            <a:off x="3460180" y="196212"/>
            <a:ext cx="5544616" cy="430887"/>
          </a:xfrm>
          <a:prstGeom prst="rect">
            <a:avLst/>
          </a:prstGeom>
          <a:noFill/>
        </p:spPr>
        <p:txBody>
          <a:bodyPr wrap="square" rtlCol="0">
            <a:spAutoFit/>
          </a:bodyPr>
          <a:lstStyle/>
          <a:p>
            <a:r>
              <a:rPr lang="en-US" sz="2200" b="1" spc="80" dirty="0" err="1">
                <a:solidFill>
                  <a:schemeClr val="bg1"/>
                </a:solidFill>
                <a:latin typeface="iCiel Cadena" panose="02000503000000020004" pitchFamily="2" charset="77"/>
                <a:cs typeface="iCiel Cucho" pitchFamily="50" charset="0"/>
              </a:rPr>
              <a:t>Chủ</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đề</a:t>
            </a:r>
            <a:r>
              <a:rPr lang="en-US" sz="2200" b="1" spc="80" dirty="0">
                <a:solidFill>
                  <a:schemeClr val="bg1"/>
                </a:solidFill>
                <a:latin typeface="iCiel Cadena" panose="02000503000000020004" pitchFamily="2" charset="77"/>
                <a:cs typeface="iCiel Cucho" pitchFamily="50" charset="0"/>
              </a:rPr>
              <a:t> 7 – </a:t>
            </a:r>
            <a:r>
              <a:rPr lang="en-US" sz="2200" b="1" spc="80" dirty="0" err="1">
                <a:solidFill>
                  <a:schemeClr val="bg1"/>
                </a:solidFill>
                <a:latin typeface="iCiel Cadena" panose="02000503000000020004" pitchFamily="2" charset="77"/>
                <a:cs typeface="iCiel Cucho" pitchFamily="50" charset="0"/>
              </a:rPr>
              <a:t>Thật</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thà</a:t>
            </a:r>
            <a:endParaRPr lang="en-US" sz="2200" b="1" spc="80" dirty="0">
              <a:solidFill>
                <a:schemeClr val="bg1"/>
              </a:solidFill>
              <a:latin typeface="iCiel Cadena" panose="02000503000000020004" pitchFamily="2" charset="77"/>
              <a:cs typeface="iCiel Cucho" pitchFamily="50" charset="0"/>
            </a:endParaRPr>
          </a:p>
        </p:txBody>
      </p:sp>
      <p:grpSp>
        <p:nvGrpSpPr>
          <p:cNvPr id="15" name="Group 14">
            <a:extLst>
              <a:ext uri="{FF2B5EF4-FFF2-40B4-BE49-F238E27FC236}">
                <a16:creationId xmlns:a16="http://schemas.microsoft.com/office/drawing/2014/main" id="{791E65BD-67D1-9C42-93A9-F1F48E8826E4}"/>
              </a:ext>
            </a:extLst>
          </p:cNvPr>
          <p:cNvGrpSpPr/>
          <p:nvPr/>
        </p:nvGrpSpPr>
        <p:grpSpPr>
          <a:xfrm>
            <a:off x="3212456" y="748612"/>
            <a:ext cx="5792340" cy="1739768"/>
            <a:chOff x="3184189" y="1278242"/>
            <a:chExt cx="5792340" cy="1739768"/>
          </a:xfrm>
        </p:grpSpPr>
        <p:sp>
          <p:nvSpPr>
            <p:cNvPr id="14" name="TextBox 13">
              <a:extLst>
                <a:ext uri="{FF2B5EF4-FFF2-40B4-BE49-F238E27FC236}">
                  <a16:creationId xmlns:a16="http://schemas.microsoft.com/office/drawing/2014/main" id="{C55ACE4D-FD40-2E4A-96F5-9D0223A42881}"/>
                </a:ext>
              </a:extLst>
            </p:cNvPr>
            <p:cNvSpPr txBox="1"/>
            <p:nvPr/>
          </p:nvSpPr>
          <p:spPr>
            <a:xfrm>
              <a:off x="5160651" y="1278242"/>
              <a:ext cx="1873250" cy="523220"/>
            </a:xfrm>
            <a:prstGeom prst="rect">
              <a:avLst/>
            </a:prstGeom>
            <a:noFill/>
          </p:spPr>
          <p:txBody>
            <a:bodyPr wrap="square" rtlCol="0">
              <a:spAutoFit/>
            </a:bodyPr>
            <a:lstStyle/>
            <a:p>
              <a:pPr algn="ctr"/>
              <a:r>
                <a:rPr lang="en-US" sz="2800" b="1" spc="80" err="1">
                  <a:solidFill>
                    <a:schemeClr val="bg1"/>
                  </a:solidFill>
                  <a:latin typeface="Arial" pitchFamily="34" charset="0"/>
                  <a:cs typeface="Arial" pitchFamily="34" charset="0"/>
                </a:rPr>
                <a:t>Bài</a:t>
              </a:r>
              <a:r>
                <a:rPr lang="en-US" sz="2800" b="1" spc="80">
                  <a:solidFill>
                    <a:schemeClr val="bg1"/>
                  </a:solidFill>
                  <a:latin typeface="Arial" pitchFamily="34" charset="0"/>
                  <a:cs typeface="Arial" pitchFamily="34" charset="0"/>
                </a:rPr>
                <a:t> 22:</a:t>
              </a:r>
              <a:endParaRPr lang="en-US" sz="2800" b="1" spc="80"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6A4699FA-99C6-46E2-97CE-67868AC313F1}"/>
                </a:ext>
              </a:extLst>
            </p:cNvPr>
            <p:cNvSpPr txBox="1"/>
            <p:nvPr/>
          </p:nvSpPr>
          <p:spPr>
            <a:xfrm>
              <a:off x="3184189" y="1817681"/>
              <a:ext cx="5792340" cy="1200329"/>
            </a:xfrm>
            <a:prstGeom prst="rect">
              <a:avLst/>
            </a:prstGeom>
            <a:noFill/>
          </p:spPr>
          <p:txBody>
            <a:bodyPr wrap="square" rtlCol="0">
              <a:spAutoFit/>
            </a:bodyPr>
            <a:lstStyle/>
            <a:p>
              <a:pPr algn="ctr"/>
              <a:r>
                <a:rPr lang="en-US" sz="3600" spc="80">
                  <a:solidFill>
                    <a:schemeClr val="bg1"/>
                  </a:solidFill>
                  <a:latin typeface="Arial" pitchFamily="34" charset="0"/>
                  <a:cs typeface="Arial" pitchFamily="34" charset="0"/>
                </a:rPr>
                <a:t>Nhặt được của rơi trả lại được người đánh mất</a:t>
              </a:r>
              <a:endParaRPr lang="en-US" sz="3600" spc="80" dirty="0">
                <a:solidFill>
                  <a:schemeClr val="bg1"/>
                </a:solidFill>
                <a:latin typeface="Arial" pitchFamily="34" charset="0"/>
                <a:cs typeface="Arial" pitchFamily="34" charset="0"/>
              </a:endParaRP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660327"/>
            <a:ext cx="2664296" cy="3377416"/>
          </a:xfrm>
          <a:prstGeom prst="rect">
            <a:avLst/>
          </a:prstGeom>
        </p:spPr>
      </p:pic>
    </p:spTree>
    <p:extLst>
      <p:ext uri="{BB962C8B-B14F-4D97-AF65-F5344CB8AC3E}">
        <p14:creationId xmlns:p14="http://schemas.microsoft.com/office/powerpoint/2010/main" val="34353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1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r="68288"/>
          <a:stretch/>
        </p:blipFill>
        <p:spPr bwMode="auto">
          <a:xfrm>
            <a:off x="356523" y="699542"/>
            <a:ext cx="2631301"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FC26254C-F869-4429-A7E6-6FA588B4885F}"/>
              </a:ext>
            </a:extLst>
          </p:cNvPr>
          <p:cNvSpPr/>
          <p:nvPr/>
        </p:nvSpPr>
        <p:spPr>
          <a:xfrm>
            <a:off x="3131840" y="411510"/>
            <a:ext cx="5395084" cy="2664296"/>
          </a:xfrm>
          <a:prstGeom prst="cloudCallout">
            <a:avLst>
              <a:gd name="adj1" fmla="val -52632"/>
              <a:gd name="adj2" fmla="val 71979"/>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Khi </a:t>
            </a:r>
            <a:r>
              <a:rPr lang="en-US" sz="2800" dirty="0" err="1">
                <a:solidFill>
                  <a:schemeClr val="tx1"/>
                </a:solidFill>
              </a:rPr>
              <a:t>nhìn</a:t>
            </a:r>
            <a:r>
              <a:rPr lang="en-US" sz="2800" dirty="0">
                <a:solidFill>
                  <a:schemeClr val="tx1"/>
                </a:solidFill>
              </a:rPr>
              <a:t> </a:t>
            </a:r>
            <a:r>
              <a:rPr lang="en-US" sz="2800" dirty="0" err="1">
                <a:solidFill>
                  <a:schemeClr val="tx1"/>
                </a:solidFill>
              </a:rPr>
              <a:t>thấy</a:t>
            </a:r>
            <a:r>
              <a:rPr lang="en-US" sz="2800" dirty="0">
                <a:solidFill>
                  <a:schemeClr val="tx1"/>
                </a:solidFill>
              </a:rPr>
              <a:t> </a:t>
            </a:r>
            <a:r>
              <a:rPr lang="en-US" sz="2800" dirty="0" err="1">
                <a:solidFill>
                  <a:schemeClr val="tx1"/>
                </a:solidFill>
              </a:rPr>
              <a:t>tiền</a:t>
            </a:r>
            <a:r>
              <a:rPr lang="en-US" sz="2800" dirty="0">
                <a:solidFill>
                  <a:schemeClr val="tx1"/>
                </a:solidFill>
              </a:rPr>
              <a:t> </a:t>
            </a:r>
            <a:r>
              <a:rPr lang="en-US" sz="2800" dirty="0" err="1">
                <a:solidFill>
                  <a:schemeClr val="tx1"/>
                </a:solidFill>
              </a:rPr>
              <a:t>rơi</a:t>
            </a:r>
            <a:r>
              <a:rPr lang="en-US" sz="2800" dirty="0">
                <a:solidFill>
                  <a:schemeClr val="tx1"/>
                </a:solidFill>
              </a:rPr>
              <a:t> ở </a:t>
            </a:r>
            <a:r>
              <a:rPr lang="en-US" sz="2800" dirty="0" err="1">
                <a:solidFill>
                  <a:schemeClr val="tx1"/>
                </a:solidFill>
              </a:rPr>
              <a:t>nhà</a:t>
            </a:r>
            <a:r>
              <a:rPr lang="en-US" sz="2800" dirty="0">
                <a:solidFill>
                  <a:schemeClr val="tx1"/>
                </a:solidFill>
              </a:rPr>
              <a:t>, </a:t>
            </a:r>
            <a:r>
              <a:rPr lang="en-US" sz="2800" dirty="0" err="1">
                <a:solidFill>
                  <a:schemeClr val="tx1"/>
                </a:solidFill>
              </a:rPr>
              <a:t>em</a:t>
            </a:r>
            <a:r>
              <a:rPr lang="en-US" sz="2800" dirty="0">
                <a:solidFill>
                  <a:schemeClr val="tx1"/>
                </a:solidFill>
              </a:rPr>
              <a:t> </a:t>
            </a:r>
            <a:r>
              <a:rPr lang="en-US" sz="2800" dirty="0" err="1">
                <a:solidFill>
                  <a:schemeClr val="tx1"/>
                </a:solidFill>
              </a:rPr>
              <a:t>nên</a:t>
            </a:r>
            <a:r>
              <a:rPr lang="en-US" sz="2800" dirty="0">
                <a:solidFill>
                  <a:schemeClr val="tx1"/>
                </a:solidFill>
              </a:rPr>
              <a:t> </a:t>
            </a:r>
            <a:r>
              <a:rPr lang="en-US" sz="2800" dirty="0" err="1">
                <a:solidFill>
                  <a:schemeClr val="tx1"/>
                </a:solidFill>
              </a:rPr>
              <a:t>đưa</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người</a:t>
            </a:r>
            <a:r>
              <a:rPr lang="en-US" sz="2800" dirty="0">
                <a:solidFill>
                  <a:schemeClr val="tx1"/>
                </a:solidFill>
              </a:rPr>
              <a:t> </a:t>
            </a:r>
            <a:r>
              <a:rPr lang="en-US" sz="2800" dirty="0" err="1">
                <a:solidFill>
                  <a:schemeClr val="tx1"/>
                </a:solidFill>
              </a:rPr>
              <a:t>thân</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mình</a:t>
            </a:r>
            <a:r>
              <a:rPr lang="en-US" sz="2800" dirty="0">
                <a:solidFill>
                  <a:schemeClr val="tx1"/>
                </a:solidFill>
              </a:rPr>
              <a:t>.</a:t>
            </a:r>
          </a:p>
        </p:txBody>
      </p:sp>
    </p:spTree>
    <p:extLst>
      <p:ext uri="{BB962C8B-B14F-4D97-AF65-F5344CB8AC3E}">
        <p14:creationId xmlns:p14="http://schemas.microsoft.com/office/powerpoint/2010/main" val="343658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31713" r="34442"/>
          <a:stretch/>
        </p:blipFill>
        <p:spPr bwMode="auto">
          <a:xfrm>
            <a:off x="249557" y="627534"/>
            <a:ext cx="319347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hought Bubble: Cloud 5">
            <a:extLst>
              <a:ext uri="{FF2B5EF4-FFF2-40B4-BE49-F238E27FC236}">
                <a16:creationId xmlns:a16="http://schemas.microsoft.com/office/drawing/2014/main" id="{5567472A-FE54-4B93-9F6D-C10062843459}"/>
              </a:ext>
            </a:extLst>
          </p:cNvPr>
          <p:cNvSpPr/>
          <p:nvPr/>
        </p:nvSpPr>
        <p:spPr>
          <a:xfrm>
            <a:off x="3499359" y="508534"/>
            <a:ext cx="5395084" cy="3575383"/>
          </a:xfrm>
          <a:prstGeom prst="cloudCallout">
            <a:avLst>
              <a:gd name="adj1" fmla="val -55053"/>
              <a:gd name="adj2" fmla="val 4737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Khi </a:t>
            </a:r>
            <a:r>
              <a:rPr lang="en-US" sz="2400" dirty="0" err="1">
                <a:solidFill>
                  <a:schemeClr val="tx1"/>
                </a:solidFill>
              </a:rPr>
              <a:t>nhìn</a:t>
            </a:r>
            <a:r>
              <a:rPr lang="en-US" sz="2400" dirty="0">
                <a:solidFill>
                  <a:schemeClr val="tx1"/>
                </a:solidFill>
              </a:rPr>
              <a:t> </a:t>
            </a:r>
            <a:r>
              <a:rPr lang="en-US" sz="2400" dirty="0" err="1">
                <a:solidFill>
                  <a:schemeClr val="tx1"/>
                </a:solidFill>
              </a:rPr>
              <a:t>thấy</a:t>
            </a:r>
            <a:r>
              <a:rPr lang="en-US" sz="2400" dirty="0">
                <a:solidFill>
                  <a:schemeClr val="tx1"/>
                </a:solidFill>
              </a:rPr>
              <a:t> </a:t>
            </a:r>
            <a:r>
              <a:rPr lang="en-US" sz="2400" dirty="0" err="1">
                <a:solidFill>
                  <a:schemeClr val="tx1"/>
                </a:solidFill>
              </a:rPr>
              <a:t>đồng</a:t>
            </a:r>
            <a:r>
              <a:rPr lang="en-US" sz="2400" dirty="0">
                <a:solidFill>
                  <a:schemeClr val="tx1"/>
                </a:solidFill>
              </a:rPr>
              <a:t> </a:t>
            </a:r>
            <a:r>
              <a:rPr lang="en-US" sz="2400" dirty="0" err="1">
                <a:solidFill>
                  <a:schemeClr val="tx1"/>
                </a:solidFill>
              </a:rPr>
              <a:t>hồ</a:t>
            </a:r>
            <a:r>
              <a:rPr lang="en-US" sz="2400" dirty="0">
                <a:solidFill>
                  <a:schemeClr val="tx1"/>
                </a:solidFill>
              </a:rPr>
              <a:t> </a:t>
            </a:r>
            <a:r>
              <a:rPr lang="en-US" sz="2400" dirty="0" err="1">
                <a:solidFill>
                  <a:schemeClr val="tx1"/>
                </a:solidFill>
              </a:rPr>
              <a:t>rơi</a:t>
            </a:r>
            <a:r>
              <a:rPr lang="en-US" sz="2400" dirty="0">
                <a:solidFill>
                  <a:schemeClr val="tx1"/>
                </a:solidFill>
              </a:rPr>
              <a:t> ở </a:t>
            </a:r>
            <a:r>
              <a:rPr lang="en-US" sz="2400" dirty="0" err="1">
                <a:solidFill>
                  <a:schemeClr val="tx1"/>
                </a:solidFill>
              </a:rPr>
              <a:t>sân</a:t>
            </a:r>
            <a:r>
              <a:rPr lang="en-US" sz="2400" dirty="0">
                <a:solidFill>
                  <a:schemeClr val="tx1"/>
                </a:solidFill>
              </a:rPr>
              <a:t> </a:t>
            </a:r>
            <a:r>
              <a:rPr lang="en-US" sz="2400" dirty="0" err="1">
                <a:solidFill>
                  <a:schemeClr val="tx1"/>
                </a:solidFill>
              </a:rPr>
              <a:t>trường</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nên</a:t>
            </a:r>
            <a:r>
              <a:rPr lang="en-US" sz="2400" dirty="0">
                <a:solidFill>
                  <a:schemeClr val="tx1"/>
                </a:solidFill>
              </a:rPr>
              <a:t> </a:t>
            </a:r>
            <a:r>
              <a:rPr lang="en-US" sz="2400" dirty="0" err="1">
                <a:solidFill>
                  <a:schemeClr val="tx1"/>
                </a:solidFill>
              </a:rPr>
              <a:t>báo</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thầy</a:t>
            </a:r>
            <a:r>
              <a:rPr lang="en-US" sz="2400" dirty="0">
                <a:solidFill>
                  <a:schemeClr val="tx1"/>
                </a:solidFill>
              </a:rPr>
              <a:t> </a:t>
            </a:r>
            <a:r>
              <a:rPr lang="en-US" sz="2400" dirty="0" err="1">
                <a:solidFill>
                  <a:schemeClr val="tx1"/>
                </a:solidFill>
              </a:rPr>
              <a:t>cô</a:t>
            </a:r>
            <a:r>
              <a:rPr lang="en-US" sz="2400" dirty="0">
                <a:solidFill>
                  <a:schemeClr val="tx1"/>
                </a:solidFill>
              </a:rPr>
              <a:t> </a:t>
            </a:r>
            <a:r>
              <a:rPr lang="en-US" sz="2400" dirty="0" err="1">
                <a:solidFill>
                  <a:schemeClr val="tx1"/>
                </a:solidFill>
              </a:rPr>
              <a:t>giáo</a:t>
            </a:r>
            <a:r>
              <a:rPr lang="en-US" sz="2400" dirty="0">
                <a:solidFill>
                  <a:schemeClr val="tx1"/>
                </a:solidFill>
              </a:rPr>
              <a:t> </a:t>
            </a:r>
            <a:r>
              <a:rPr lang="en-US" sz="2400" dirty="0" err="1">
                <a:solidFill>
                  <a:schemeClr val="tx1"/>
                </a:solidFill>
              </a:rPr>
              <a:t>chủ</a:t>
            </a:r>
            <a:r>
              <a:rPr lang="en-US" sz="2400" dirty="0">
                <a:solidFill>
                  <a:schemeClr val="tx1"/>
                </a:solidFill>
              </a:rPr>
              <a:t> </a:t>
            </a:r>
            <a:r>
              <a:rPr lang="en-US" sz="2400" dirty="0" err="1">
                <a:solidFill>
                  <a:schemeClr val="tx1"/>
                </a:solidFill>
              </a:rPr>
              <a:t>nhiệm</a:t>
            </a:r>
            <a:r>
              <a:rPr lang="en-US" sz="2400" dirty="0">
                <a:solidFill>
                  <a:schemeClr val="tx1"/>
                </a:solidFill>
              </a:rPr>
              <a:t>, </a:t>
            </a:r>
            <a:r>
              <a:rPr lang="en-US" sz="2400" dirty="0" err="1">
                <a:solidFill>
                  <a:schemeClr val="tx1"/>
                </a:solidFill>
              </a:rPr>
              <a:t>hoặc</a:t>
            </a:r>
            <a:r>
              <a:rPr lang="en-US" sz="2400" dirty="0">
                <a:solidFill>
                  <a:schemeClr val="tx1"/>
                </a:solidFill>
              </a:rPr>
              <a:t> </a:t>
            </a:r>
            <a:r>
              <a:rPr lang="en-US" sz="2400" dirty="0" err="1">
                <a:solidFill>
                  <a:schemeClr val="tx1"/>
                </a:solidFill>
              </a:rPr>
              <a:t>bác</a:t>
            </a:r>
            <a:r>
              <a:rPr lang="en-US" sz="2400" dirty="0">
                <a:solidFill>
                  <a:schemeClr val="tx1"/>
                </a:solidFill>
              </a:rPr>
              <a:t> </a:t>
            </a:r>
            <a:r>
              <a:rPr lang="en-US" sz="2400" dirty="0" err="1">
                <a:solidFill>
                  <a:schemeClr val="tx1"/>
                </a:solidFill>
              </a:rPr>
              <a:t>bảo</a:t>
            </a:r>
            <a:r>
              <a:rPr lang="en-US" sz="2400" dirty="0">
                <a:solidFill>
                  <a:schemeClr val="tx1"/>
                </a:solidFill>
              </a:rPr>
              <a:t> </a:t>
            </a:r>
            <a:r>
              <a:rPr lang="en-US" sz="2400" dirty="0" err="1">
                <a:solidFill>
                  <a:schemeClr val="tx1"/>
                </a:solidFill>
              </a:rPr>
              <a:t>vệ</a:t>
            </a:r>
            <a:r>
              <a:rPr lang="en-US" sz="2400" dirty="0">
                <a:solidFill>
                  <a:schemeClr val="tx1"/>
                </a:solidFill>
              </a:rPr>
              <a:t>, </a:t>
            </a:r>
            <a:r>
              <a:rPr lang="en-US" sz="2400" dirty="0" err="1">
                <a:solidFill>
                  <a:schemeClr val="tx1"/>
                </a:solidFill>
              </a:rPr>
              <a:t>cô</a:t>
            </a:r>
            <a:r>
              <a:rPr lang="en-US" sz="2400" dirty="0">
                <a:solidFill>
                  <a:schemeClr val="tx1"/>
                </a:solidFill>
              </a:rPr>
              <a:t> </a:t>
            </a:r>
            <a:r>
              <a:rPr lang="en-US" sz="2400" dirty="0" err="1">
                <a:solidFill>
                  <a:schemeClr val="tx1"/>
                </a:solidFill>
              </a:rPr>
              <a:t>tổng</a:t>
            </a:r>
            <a:r>
              <a:rPr lang="en-US" sz="2400" dirty="0">
                <a:solidFill>
                  <a:schemeClr val="tx1"/>
                </a:solidFill>
              </a:rPr>
              <a:t> </a:t>
            </a:r>
            <a:r>
              <a:rPr lang="en-US" sz="2400" dirty="0" err="1">
                <a:solidFill>
                  <a:schemeClr val="tx1"/>
                </a:solidFill>
              </a:rPr>
              <a:t>phụ</a:t>
            </a:r>
            <a:r>
              <a:rPr lang="en-US" sz="2400" dirty="0">
                <a:solidFill>
                  <a:schemeClr val="tx1"/>
                </a:solidFill>
              </a:rPr>
              <a:t> </a:t>
            </a:r>
            <a:r>
              <a:rPr lang="en-US" sz="2400" dirty="0" err="1">
                <a:solidFill>
                  <a:schemeClr val="tx1"/>
                </a:solidFill>
              </a:rPr>
              <a:t>trách</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tìm</a:t>
            </a:r>
            <a:r>
              <a:rPr lang="en-US" sz="2400" dirty="0">
                <a:solidFill>
                  <a:schemeClr val="tx1"/>
                </a:solidFill>
              </a:rPr>
              <a:t> </a:t>
            </a:r>
            <a:r>
              <a:rPr lang="en-US" sz="2400" dirty="0" err="1">
                <a:solidFill>
                  <a:schemeClr val="tx1"/>
                </a:solidFill>
              </a:rPr>
              <a:t>trả</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bạn</a:t>
            </a:r>
            <a:r>
              <a:rPr lang="en-US" sz="2400" dirty="0">
                <a:solidFill>
                  <a:schemeClr val="tx1"/>
                </a:solidFill>
              </a:rPr>
              <a:t> </a:t>
            </a:r>
            <a:r>
              <a:rPr lang="en-US" sz="2400" dirty="0" err="1">
                <a:solidFill>
                  <a:schemeClr val="tx1"/>
                </a:solidFill>
              </a:rPr>
              <a:t>đã</a:t>
            </a:r>
            <a:r>
              <a:rPr lang="en-US" sz="2400" dirty="0">
                <a:solidFill>
                  <a:schemeClr val="tx1"/>
                </a:solidFill>
              </a:rPr>
              <a:t> </a:t>
            </a:r>
            <a:r>
              <a:rPr lang="en-US" sz="2400" dirty="0" err="1">
                <a:solidFill>
                  <a:schemeClr val="tx1"/>
                </a:solidFill>
              </a:rPr>
              <a:t>đánh</a:t>
            </a:r>
            <a:r>
              <a:rPr lang="en-US" sz="2400" dirty="0">
                <a:solidFill>
                  <a:schemeClr val="tx1"/>
                </a:solidFill>
              </a:rPr>
              <a:t> </a:t>
            </a:r>
            <a:r>
              <a:rPr lang="en-US" sz="2400" dirty="0" err="1">
                <a:solidFill>
                  <a:schemeClr val="tx1"/>
                </a:solidFill>
              </a:rPr>
              <a:t>rơi</a:t>
            </a:r>
            <a:r>
              <a:rPr lang="en-US" sz="2400" dirty="0">
                <a:solidFill>
                  <a:schemeClr val="tx1"/>
                </a:solidFill>
              </a:rPr>
              <a:t>.</a:t>
            </a:r>
          </a:p>
        </p:txBody>
      </p:sp>
    </p:spTree>
    <p:extLst>
      <p:ext uri="{BB962C8B-B14F-4D97-AF65-F5344CB8AC3E}">
        <p14:creationId xmlns:p14="http://schemas.microsoft.com/office/powerpoint/2010/main" val="16189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a:solidFill>
                  <a:srgbClr val="26333A"/>
                </a:solidFill>
                <a:latin typeface="Arial" pitchFamily="34" charset="0"/>
                <a:cs typeface="Arial" pitchFamily="34" charset="0"/>
              </a:rPr>
              <a:t>sẽ</a:t>
            </a:r>
            <a:r>
              <a:rPr lang="en-GB" sz="2000">
                <a:solidFill>
                  <a:srgbClr val="26333A"/>
                </a:solidFill>
                <a:latin typeface="Arial" pitchFamily="34" charset="0"/>
                <a:cs typeface="Arial" pitchFamily="34" charset="0"/>
              </a:rPr>
              <a:t> khuyên bạn điều trong các tình </a:t>
            </a:r>
            <a:r>
              <a:rPr lang="en-GB" sz="2000" dirty="0" err="1">
                <a:solidFill>
                  <a:srgbClr val="26333A"/>
                </a:solidFill>
                <a:latin typeface="Arial" pitchFamily="34" charset="0"/>
                <a:cs typeface="Arial" pitchFamily="34" charset="0"/>
              </a:rPr>
              <a:t>huống</a:t>
            </a:r>
            <a:r>
              <a:rPr lang="en-GB" sz="2000" dirty="0">
                <a:solidFill>
                  <a:srgbClr val="26333A"/>
                </a:solidFill>
                <a:latin typeface="Arial" pitchFamily="34" charset="0"/>
                <a:cs typeface="Arial" pitchFamily="34" charset="0"/>
              </a:rPr>
              <a:t> </a:t>
            </a:r>
            <a:r>
              <a:rPr lang="en-GB" sz="2000" dirty="0" err="1">
                <a:solidFill>
                  <a:srgbClr val="26333A"/>
                </a:solidFill>
                <a:latin typeface="Arial" pitchFamily="34" charset="0"/>
                <a:cs typeface="Arial" pitchFamily="34" charset="0"/>
              </a:rPr>
              <a:t>sau</a:t>
            </a:r>
            <a:r>
              <a:rPr lang="en-GB" sz="2000" dirty="0">
                <a:solidFill>
                  <a:srgbClr val="26333A"/>
                </a:solidFill>
                <a:latin typeface="Arial" pitchFamily="34" charset="0"/>
                <a:cs typeface="Arial" pitchFamily="34" charset="0"/>
              </a:rPr>
              <a:t>?</a:t>
            </a: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66426"/>
          <a:stretch/>
        </p:blipFill>
        <p:spPr bwMode="auto">
          <a:xfrm>
            <a:off x="249557" y="721833"/>
            <a:ext cx="3027175" cy="35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hought Bubble: Cloud 5">
            <a:extLst>
              <a:ext uri="{FF2B5EF4-FFF2-40B4-BE49-F238E27FC236}">
                <a16:creationId xmlns:a16="http://schemas.microsoft.com/office/drawing/2014/main" id="{42E62AF7-0BBD-4E34-B0B0-E9755D678F57}"/>
              </a:ext>
            </a:extLst>
          </p:cNvPr>
          <p:cNvSpPr/>
          <p:nvPr/>
        </p:nvSpPr>
        <p:spPr>
          <a:xfrm>
            <a:off x="3131840" y="411510"/>
            <a:ext cx="5395084" cy="3168352"/>
          </a:xfrm>
          <a:prstGeom prst="cloudCallout">
            <a:avLst>
              <a:gd name="adj1" fmla="val -50049"/>
              <a:gd name="adj2" fmla="val 6085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Khi </a:t>
            </a:r>
            <a:r>
              <a:rPr lang="en-US" sz="2400" dirty="0" err="1">
                <a:solidFill>
                  <a:schemeClr val="tx1"/>
                </a:solidFill>
              </a:rPr>
              <a:t>nhìn</a:t>
            </a:r>
            <a:r>
              <a:rPr lang="en-US" sz="2400" dirty="0">
                <a:solidFill>
                  <a:schemeClr val="tx1"/>
                </a:solidFill>
              </a:rPr>
              <a:t> </a:t>
            </a:r>
            <a:r>
              <a:rPr lang="en-US" sz="2400" dirty="0" err="1">
                <a:solidFill>
                  <a:schemeClr val="tx1"/>
                </a:solidFill>
              </a:rPr>
              <a:t>thấy</a:t>
            </a:r>
            <a:r>
              <a:rPr lang="en-US" sz="2400" dirty="0">
                <a:solidFill>
                  <a:schemeClr val="tx1"/>
                </a:solidFill>
              </a:rPr>
              <a:t> </a:t>
            </a:r>
            <a:r>
              <a:rPr lang="en-US" sz="2400" dirty="0" err="1">
                <a:solidFill>
                  <a:schemeClr val="tx1"/>
                </a:solidFill>
              </a:rPr>
              <a:t>ba</a:t>
            </a:r>
            <a:r>
              <a:rPr lang="en-US" sz="2400" dirty="0">
                <a:solidFill>
                  <a:schemeClr val="tx1"/>
                </a:solidFill>
              </a:rPr>
              <a:t> </a:t>
            </a:r>
            <a:r>
              <a:rPr lang="en-US" sz="2400" dirty="0" err="1">
                <a:solidFill>
                  <a:schemeClr val="tx1"/>
                </a:solidFill>
              </a:rPr>
              <a:t>lô</a:t>
            </a:r>
            <a:r>
              <a:rPr lang="en-US" sz="2400" dirty="0">
                <a:solidFill>
                  <a:schemeClr val="tx1"/>
                </a:solidFill>
              </a:rPr>
              <a:t> ai </a:t>
            </a:r>
            <a:r>
              <a:rPr lang="en-US" sz="2400" dirty="0" err="1">
                <a:solidFill>
                  <a:schemeClr val="tx1"/>
                </a:solidFill>
              </a:rPr>
              <a:t>đó</a:t>
            </a:r>
            <a:r>
              <a:rPr lang="en-US" sz="2400" dirty="0">
                <a:solidFill>
                  <a:schemeClr val="tx1"/>
                </a:solidFill>
              </a:rPr>
              <a:t> </a:t>
            </a:r>
            <a:r>
              <a:rPr lang="en-US" sz="2400" dirty="0" err="1">
                <a:solidFill>
                  <a:schemeClr val="tx1"/>
                </a:solidFill>
              </a:rPr>
              <a:t>bỏ</a:t>
            </a:r>
            <a:r>
              <a:rPr lang="en-US" sz="2400" dirty="0">
                <a:solidFill>
                  <a:schemeClr val="tx1"/>
                </a:solidFill>
              </a:rPr>
              <a:t> </a:t>
            </a:r>
            <a:r>
              <a:rPr lang="en-US" sz="2400" dirty="0" err="1">
                <a:solidFill>
                  <a:schemeClr val="tx1"/>
                </a:solidFill>
              </a:rPr>
              <a:t>quên</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nên</a:t>
            </a:r>
            <a:r>
              <a:rPr lang="en-US" sz="2400" dirty="0">
                <a:solidFill>
                  <a:schemeClr val="tx1"/>
                </a:solidFill>
              </a:rPr>
              <a:t> </a:t>
            </a:r>
            <a:r>
              <a:rPr lang="en-US" sz="2400" dirty="0" err="1">
                <a:solidFill>
                  <a:schemeClr val="tx1"/>
                </a:solidFill>
              </a:rPr>
              <a:t>đưa</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bác</a:t>
            </a:r>
            <a:r>
              <a:rPr lang="en-US" sz="2400" dirty="0">
                <a:solidFill>
                  <a:schemeClr val="tx1"/>
                </a:solidFill>
              </a:rPr>
              <a:t> </a:t>
            </a:r>
            <a:r>
              <a:rPr lang="en-US" sz="2400" dirty="0" err="1">
                <a:solidFill>
                  <a:schemeClr val="tx1"/>
                </a:solidFill>
              </a:rPr>
              <a:t>bảo</a:t>
            </a:r>
            <a:r>
              <a:rPr lang="en-US" sz="2400" dirty="0">
                <a:solidFill>
                  <a:schemeClr val="tx1"/>
                </a:solidFill>
              </a:rPr>
              <a:t> </a:t>
            </a:r>
            <a:r>
              <a:rPr lang="en-US" sz="2400" dirty="0" err="1">
                <a:solidFill>
                  <a:schemeClr val="tx1"/>
                </a:solidFill>
              </a:rPr>
              <a:t>vệ</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viên</a:t>
            </a:r>
            <a:r>
              <a:rPr lang="en-US" sz="2400" dirty="0">
                <a:solidFill>
                  <a:schemeClr val="tx1"/>
                </a:solidFill>
              </a:rPr>
              <a:t> </a:t>
            </a:r>
            <a:r>
              <a:rPr lang="en-US" sz="2400" dirty="0" err="1">
                <a:solidFill>
                  <a:schemeClr val="tx1"/>
                </a:solidFill>
              </a:rPr>
              <a:t>hoặc</a:t>
            </a:r>
            <a:r>
              <a:rPr lang="en-US" sz="2400" dirty="0">
                <a:solidFill>
                  <a:schemeClr val="tx1"/>
                </a:solidFill>
              </a:rPr>
              <a:t> </a:t>
            </a:r>
            <a:r>
              <a:rPr lang="en-US" sz="2400" dirty="0" err="1">
                <a:solidFill>
                  <a:schemeClr val="tx1"/>
                </a:solidFill>
              </a:rPr>
              <a:t>công</a:t>
            </a:r>
            <a:r>
              <a:rPr lang="en-US" sz="2400" dirty="0">
                <a:solidFill>
                  <a:schemeClr val="tx1"/>
                </a:solidFill>
              </a:rPr>
              <a:t> an </a:t>
            </a:r>
            <a:r>
              <a:rPr lang="en-US" sz="2400" dirty="0" err="1">
                <a:solidFill>
                  <a:schemeClr val="tx1"/>
                </a:solidFill>
              </a:rPr>
              <a:t>gần</a:t>
            </a:r>
            <a:r>
              <a:rPr lang="en-US" sz="2400" dirty="0">
                <a:solidFill>
                  <a:schemeClr val="tx1"/>
                </a:solidFill>
              </a:rPr>
              <a:t> </a:t>
            </a:r>
            <a:r>
              <a:rPr lang="en-US" sz="2400" dirty="0" err="1">
                <a:solidFill>
                  <a:schemeClr val="tx1"/>
                </a:solidFill>
              </a:rPr>
              <a:t>nhất</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thông</a:t>
            </a:r>
            <a:r>
              <a:rPr lang="en-US" sz="2400" dirty="0">
                <a:solidFill>
                  <a:schemeClr val="tx1"/>
                </a:solidFill>
              </a:rPr>
              <a:t> </a:t>
            </a:r>
            <a:r>
              <a:rPr lang="en-US" sz="2400" dirty="0" err="1">
                <a:solidFill>
                  <a:schemeClr val="tx1"/>
                </a:solidFill>
              </a:rPr>
              <a:t>báo</a:t>
            </a:r>
            <a:r>
              <a:rPr lang="en-US" sz="2400" dirty="0">
                <a:solidFill>
                  <a:schemeClr val="tx1"/>
                </a:solidFill>
              </a:rPr>
              <a:t> </a:t>
            </a:r>
            <a:r>
              <a:rPr lang="en-US" sz="2400" dirty="0" err="1">
                <a:solidFill>
                  <a:schemeClr val="tx1"/>
                </a:solidFill>
              </a:rPr>
              <a:t>trả</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quên</a:t>
            </a:r>
            <a:r>
              <a:rPr lang="en-US" sz="2400" dirty="0">
                <a:solidFill>
                  <a:schemeClr val="tx1"/>
                </a:solidFill>
              </a:rPr>
              <a:t>.</a:t>
            </a:r>
          </a:p>
        </p:txBody>
      </p:sp>
    </p:spTree>
    <p:extLst>
      <p:ext uri="{BB962C8B-B14F-4D97-AF65-F5344CB8AC3E}">
        <p14:creationId xmlns:p14="http://schemas.microsoft.com/office/powerpoint/2010/main" val="17885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203598"/>
            <a:ext cx="2683450" cy="3920681"/>
          </a:xfrm>
          <a:prstGeom prst="rect">
            <a:avLst/>
          </a:prstGeom>
        </p:spPr>
      </p:pic>
      <p:sp>
        <p:nvSpPr>
          <p:cNvPr id="2" name="TextBox 1"/>
          <p:cNvSpPr txBox="1"/>
          <p:nvPr/>
        </p:nvSpPr>
        <p:spPr>
          <a:xfrm>
            <a:off x="2555776" y="1491630"/>
            <a:ext cx="6336704" cy="1415772"/>
          </a:xfrm>
          <a:prstGeom prst="rect">
            <a:avLst/>
          </a:prstGeom>
          <a:noFill/>
        </p:spPr>
        <p:txBody>
          <a:bodyPr wrap="square" rtlCol="0">
            <a:spAutoFit/>
          </a:bodyPr>
          <a:lstStyle/>
          <a:p>
            <a:pPr algn="ctr"/>
            <a:endParaRPr lang="en-US" sz="2900" b="1" dirty="0">
              <a:solidFill>
                <a:srgbClr val="0199DB"/>
              </a:solidFill>
              <a:latin typeface="Arial" pitchFamily="34" charset="0"/>
              <a:cs typeface="Arial" pitchFamily="34" charset="0"/>
            </a:endParaRPr>
          </a:p>
          <a:p>
            <a:pPr algn="ctr"/>
            <a:r>
              <a:rPr lang="en-US" sz="2900" b="1">
                <a:solidFill>
                  <a:srgbClr val="BF2174"/>
                </a:solidFill>
                <a:latin typeface="Arial" pitchFamily="34" charset="0"/>
                <a:cs typeface="Arial" pitchFamily="34" charset="0"/>
              </a:rPr>
              <a:t>Của rơi là của người ta</a:t>
            </a:r>
            <a:endParaRPr lang="en-US" sz="2900" b="1" dirty="0">
              <a:solidFill>
                <a:srgbClr val="BF2174"/>
              </a:solidFill>
              <a:latin typeface="Arial" pitchFamily="34" charset="0"/>
              <a:cs typeface="Arial" pitchFamily="34" charset="0"/>
            </a:endParaRPr>
          </a:p>
          <a:p>
            <a:pPr algn="ctr"/>
            <a:r>
              <a:rPr lang="en-US" sz="2800" b="1">
                <a:solidFill>
                  <a:srgbClr val="0199DB"/>
                </a:solidFill>
                <a:latin typeface="Arial" pitchFamily="34" charset="0"/>
                <a:cs typeface="Arial" pitchFamily="34" charset="0"/>
              </a:rPr>
              <a:t>Nếu em nhặt được, thật thà trả ngay</a:t>
            </a:r>
            <a:endParaRPr lang="en-US" sz="2800" b="1" dirty="0">
              <a:solidFill>
                <a:srgbClr val="0199DB"/>
              </a:solidFill>
              <a:latin typeface="Arial" pitchFamily="34" charset="0"/>
              <a:cs typeface="Arial" pitchFamily="34" charset="0"/>
            </a:endParaRPr>
          </a:p>
        </p:txBody>
      </p:sp>
    </p:spTree>
    <p:extLst>
      <p:ext uri="{BB962C8B-B14F-4D97-AF65-F5344CB8AC3E}">
        <p14:creationId xmlns:p14="http://schemas.microsoft.com/office/powerpoint/2010/main" val="1995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0598" y="-210564"/>
            <a:ext cx="9574598" cy="5816088"/>
          </a:xfrm>
          <a:prstGeom prst="rect">
            <a:avLst/>
          </a:prstGeom>
        </p:spPr>
      </p:pic>
    </p:spTree>
    <p:extLst>
      <p:ext uri="{BB962C8B-B14F-4D97-AF65-F5344CB8AC3E}">
        <p14:creationId xmlns:p14="http://schemas.microsoft.com/office/powerpoint/2010/main" val="3674200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a:blip r:embed="rId3"/>
          <a:stretch>
            <a:fillRect/>
          </a:stretch>
        </p:blipFill>
        <p:spPr>
          <a:xfrm>
            <a:off x="1170104" y="1147477"/>
            <a:ext cx="7581033" cy="2208467"/>
          </a:xfrm>
          <a:prstGeom prst="rect">
            <a:avLst/>
          </a:prstGeom>
        </p:spPr>
      </p:pic>
    </p:spTree>
    <p:extLst>
      <p:ext uri="{BB962C8B-B14F-4D97-AF65-F5344CB8AC3E}">
        <p14:creationId xmlns:p14="http://schemas.microsoft.com/office/powerpoint/2010/main" val="379509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293EB-F7BB-4043-BD32-902ABE3DCD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81150"/>
            <a:ext cx="5219700" cy="1708397"/>
          </a:xfrm>
          <a:prstGeom prst="rect">
            <a:avLst/>
          </a:prstGeom>
        </p:spPr>
      </p:pic>
    </p:spTree>
    <p:extLst>
      <p:ext uri="{BB962C8B-B14F-4D97-AF65-F5344CB8AC3E}">
        <p14:creationId xmlns:p14="http://schemas.microsoft.com/office/powerpoint/2010/main" val="4426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ED7F7-9E1D-47C4-A957-484ECDD27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24" y="597355"/>
            <a:ext cx="1371105" cy="434592"/>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603108" y="1203598"/>
            <a:ext cx="7353268" cy="830997"/>
          </a:xfrm>
          <a:prstGeom prst="rect">
            <a:avLst/>
          </a:prstGeom>
          <a:noFill/>
        </p:spPr>
        <p:txBody>
          <a:bodyPr wrap="square" rtlCol="0">
            <a:spAutoFit/>
          </a:bodyPr>
          <a:lstStyle/>
          <a:p>
            <a:r>
              <a:rPr lang="en-GB" sz="2400">
                <a:latin typeface="Arial" pitchFamily="34" charset="0"/>
                <a:cs typeface="Arial" pitchFamily="34" charset="0"/>
              </a:rPr>
              <a:t>Kể về một tấm gương trả lại cho người đánh mất mà em biết  </a:t>
            </a:r>
            <a:endParaRPr lang="en-GB" sz="2400" dirty="0">
              <a:latin typeface="Arial" pitchFamily="34" charset="0"/>
              <a:cs typeface="Arial" pitchFamily="34" charset="0"/>
            </a:endParaRPr>
          </a:p>
        </p:txBody>
      </p:sp>
      <p:sp>
        <p:nvSpPr>
          <p:cNvPr id="2" name="Rectangle 1"/>
          <p:cNvSpPr/>
          <p:nvPr/>
        </p:nvSpPr>
        <p:spPr>
          <a:xfrm>
            <a:off x="755576" y="2283718"/>
            <a:ext cx="7128792" cy="1384995"/>
          </a:xfrm>
          <a:prstGeom prst="rect">
            <a:avLst/>
          </a:prstGeom>
        </p:spPr>
        <p:txBody>
          <a:bodyPr wrap="square">
            <a:spAutoFit/>
          </a:bodyPr>
          <a:lstStyle/>
          <a:p>
            <a:r>
              <a:rPr lang="en-US" sz="2800"/>
              <a:t>     </a:t>
            </a:r>
            <a:r>
              <a:rPr lang="en-US" sz="2800" b="1" u="sng">
                <a:solidFill>
                  <a:srgbClr val="FF0000"/>
                </a:solidFill>
              </a:rPr>
              <a:t>Kết luận : </a:t>
            </a:r>
            <a:r>
              <a:rPr lang="vi-VN" sz="2800">
                <a:solidFill>
                  <a:srgbClr val="3B6BDD"/>
                </a:solidFill>
              </a:rPr>
              <a:t>Nhặt được của rơi trả lại người đánh mất là hành động nên làm, đáng</a:t>
            </a:r>
            <a:r>
              <a:rPr lang="en-US" sz="2800">
                <a:solidFill>
                  <a:srgbClr val="3B6BDD"/>
                </a:solidFill>
              </a:rPr>
              <a:t> </a:t>
            </a:r>
            <a:r>
              <a:rPr lang="vi-VN" sz="2800">
                <a:solidFill>
                  <a:srgbClr val="3B6BDD"/>
                </a:solidFill>
              </a:rPr>
              <a:t>được khen.</a:t>
            </a:r>
            <a:endParaRPr lang="en-US" sz="2800">
              <a:solidFill>
                <a:srgbClr val="3B6BDD"/>
              </a:solidFill>
            </a:endParaRPr>
          </a:p>
        </p:txBody>
      </p:sp>
    </p:spTree>
    <p:extLst>
      <p:ext uri="{BB962C8B-B14F-4D97-AF65-F5344CB8AC3E}">
        <p14:creationId xmlns:p14="http://schemas.microsoft.com/office/powerpoint/2010/main" val="3670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0108D0-1209-41B4-BA47-BF46307CE5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216" y="1428750"/>
            <a:ext cx="4014184" cy="2147122"/>
          </a:xfrm>
          <a:prstGeom prst="rect">
            <a:avLst/>
          </a:prstGeom>
        </p:spPr>
      </p:pic>
    </p:spTree>
    <p:extLst>
      <p:ext uri="{BB962C8B-B14F-4D97-AF65-F5344CB8AC3E}">
        <p14:creationId xmlns:p14="http://schemas.microsoft.com/office/powerpoint/2010/main" val="2256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2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r="55554" b="50418"/>
          <a:stretch/>
        </p:blipFill>
        <p:spPr bwMode="auto">
          <a:xfrm>
            <a:off x="1801146" y="522068"/>
            <a:ext cx="4647118" cy="409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8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47069" r="7021" b="50418"/>
          <a:stretch/>
        </p:blipFill>
        <p:spPr bwMode="auto">
          <a:xfrm>
            <a:off x="2167903" y="570351"/>
            <a:ext cx="4808194" cy="410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88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40000" contrast="-20000"/>
                    </a14:imgEffect>
                  </a14:imgLayer>
                </a14:imgProps>
              </a:ext>
              <a:ext uri="{28A0092B-C50C-407E-A947-70E740481C1C}">
                <a14:useLocalDpi xmlns:a14="http://schemas.microsoft.com/office/drawing/2010/main"/>
              </a:ext>
            </a:extLst>
          </a:blip>
          <a:srcRect l="12963" t="47923" r="43750"/>
          <a:stretch/>
        </p:blipFill>
        <p:spPr bwMode="auto">
          <a:xfrm>
            <a:off x="1891789" y="699542"/>
            <a:ext cx="446583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61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1737</TotalTime>
  <Words>402</Words>
  <Application>Microsoft Office PowerPoint</Application>
  <PresentationFormat>On-screen Show (16:9)</PresentationFormat>
  <Paragraphs>45</Paragraphs>
  <Slides>25</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Times New Roman</vt:lpstr>
      <vt:lpstr>Calibri</vt:lpstr>
      <vt:lpstr>iCiel Cadena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TK2</dc:creator>
  <cp:lastModifiedBy>Hong Nhung Nguyen Thi</cp:lastModifiedBy>
  <cp:revision>126</cp:revision>
  <dcterms:created xsi:type="dcterms:W3CDTF">2020-04-29T11:34:14Z</dcterms:created>
  <dcterms:modified xsi:type="dcterms:W3CDTF">2022-03-04T16:06:27Z</dcterms:modified>
</cp:coreProperties>
</file>