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64" r:id="rId2"/>
    <p:sldId id="266" r:id="rId3"/>
    <p:sldId id="265" r:id="rId4"/>
    <p:sldId id="260" r:id="rId5"/>
    <p:sldId id="261" r:id="rId6"/>
    <p:sldId id="262" r:id="rId7"/>
    <p:sldId id="263" r:id="rId8"/>
  </p:sldIdLst>
  <p:sldSz cx="9144000" cy="6858000" type="screen4x3"/>
  <p:notesSz cx="6858000" cy="9144000"/>
  <p:custDataLst>
    <p:tags r:id="rId10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.VnTime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.VnTime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.VnTime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.VnTime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.VnTime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.VnTime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.VnTime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.VnTime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.VnTime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660066"/>
    <a:srgbClr val="FF3300"/>
    <a:srgbClr val="ED1376"/>
    <a:srgbClr val="8C06FA"/>
    <a:srgbClr val="D60093"/>
    <a:srgbClr val="0000CC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1280" y="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61E485-636C-42BD-8406-B2247C3D9FD4}" type="datetimeFigureOut">
              <a:rPr lang="vi-VN" smtClean="0"/>
              <a:t>22/10/2021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26D3E5-A17A-4FAD-97C9-61B8573C9F2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941608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3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 smtClean="0">
              <a:latin typeface="Arial" panose="020B0604020202020204" pitchFamily="34" charset="0"/>
            </a:endParaRPr>
          </a:p>
        </p:txBody>
      </p:sp>
      <p:sp>
        <p:nvSpPr>
          <p:cNvPr id="5124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4572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7F32E0B3-6BC2-418D-8839-6C6CE7B505A8}" type="slidenum">
              <a:rPr lang="zh-CN" altLang="en-US">
                <a:solidFill>
                  <a:srgbClr val="000000"/>
                </a:solidFill>
                <a:latin typeface="等线"/>
                <a:ea typeface="等线"/>
                <a:cs typeface="等线"/>
              </a:rPr>
              <a:pPr/>
              <a:t>1</a:t>
            </a:fld>
            <a:endParaRPr lang="zh-CN" altLang="en-US">
              <a:solidFill>
                <a:srgbClr val="000000"/>
              </a:solidFill>
              <a:latin typeface="等线"/>
              <a:ea typeface="等线"/>
              <a:cs typeface="等线"/>
            </a:endParaRPr>
          </a:p>
        </p:txBody>
      </p:sp>
    </p:spTree>
    <p:extLst>
      <p:ext uri="{BB962C8B-B14F-4D97-AF65-F5344CB8AC3E}">
        <p14:creationId xmlns:p14="http://schemas.microsoft.com/office/powerpoint/2010/main" val="8625644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21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vi-VN" altLang="vi-VN" smtClean="0">
              <a:latin typeface="Arial" panose="020B0604020202020204" pitchFamily="34" charset="0"/>
            </a:endParaRPr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7F90818D-03CC-48B3-B682-36665866E42C}" type="slidenum">
              <a:rPr lang="en-US" altLang="vi-VN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pPr/>
              <a:t>3</a:t>
            </a:fld>
            <a:endParaRPr lang="en-US" altLang="vi-VN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02455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FB852D-BE52-4FEB-B43B-030B81DA5A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9BAB07-A929-49E8-86EA-AA355A3C39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11A014-7237-4E5E-83E9-CA11AFAA8F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918012-A50F-4C52-A179-F948DDA000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9ECF7B-51B7-4356-A4C3-C611B6C7EA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BBBF3A-E561-4FCD-B662-7CE4F14C6E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534B92-7F81-419F-9ECC-A5A6C23C56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1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534B92-7F81-419F-9ECC-A5A6C23C56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8504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99">
              <a:alpha val="4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12811133"/>
      </p:ext>
    </p:extLst>
  </p:cSld>
  <p:clrMapOvr>
    <a:masterClrMapping/>
  </p:clrMapOvr>
  <p:transition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E4E843-FAB8-4E3B-9DFA-AAFBAD3AEE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E4E843-FAB8-4E3B-9DFA-AAFBAD3AEE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7821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E4E843-FAB8-4E3B-9DFA-AAFBAD3AEE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0357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E4E843-FAB8-4E3B-9DFA-AAFBAD3AEE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2621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3C5B11-406D-485D-9147-B2B26691E3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0F9064-0ED5-4D0D-B634-34DE49CF7C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5B5957-0599-41D1-AF30-3CCA686583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2EEEF6-1DF8-44A2-8D1D-6FF8C8F62D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52F34241-8405-4C8E-9E24-9621097EF3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5" r:id="rId3"/>
    <p:sldLayoutId id="2147483664" r:id="rId4"/>
    <p:sldLayoutId id="2147483663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  <p:sldLayoutId id="2147483662" r:id="rId16"/>
    <p:sldLayoutId id="2147483661" r:id="rId17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图片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3" y="1811338"/>
            <a:ext cx="1685925" cy="3849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图片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84" t="22961" r="50391" b="21927"/>
          <a:stretch>
            <a:fillRect/>
          </a:stretch>
        </p:blipFill>
        <p:spPr bwMode="auto">
          <a:xfrm>
            <a:off x="2195513" y="3216275"/>
            <a:ext cx="1728787" cy="223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图片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007" t="22961" r="30486" b="21927"/>
          <a:stretch>
            <a:fillRect/>
          </a:stretch>
        </p:blipFill>
        <p:spPr bwMode="auto">
          <a:xfrm>
            <a:off x="3795713" y="3227388"/>
            <a:ext cx="1481137" cy="223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图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263" t="22961" b="21927"/>
          <a:stretch>
            <a:fillRect/>
          </a:stretch>
        </p:blipFill>
        <p:spPr bwMode="auto">
          <a:xfrm>
            <a:off x="5349875" y="3216275"/>
            <a:ext cx="2219325" cy="223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图片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5663" y="2763838"/>
            <a:ext cx="1704975" cy="275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103" name="组合 1"/>
          <p:cNvGrpSpPr>
            <a:grpSpLocks/>
          </p:cNvGrpSpPr>
          <p:nvPr/>
        </p:nvGrpSpPr>
        <p:grpSpPr bwMode="auto">
          <a:xfrm>
            <a:off x="-68263" y="4121150"/>
            <a:ext cx="9212263" cy="1879600"/>
            <a:chOff x="-91440" y="4352544"/>
            <a:chExt cx="12283440" cy="2505456"/>
          </a:xfrm>
        </p:grpSpPr>
        <p:pic>
          <p:nvPicPr>
            <p:cNvPr id="4111" name="图片 4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5599" r="48883"/>
            <a:stretch>
              <a:fillRect/>
            </a:stretch>
          </p:blipFill>
          <p:spPr bwMode="auto">
            <a:xfrm flipH="1">
              <a:off x="-91440" y="4352544"/>
              <a:ext cx="4185322" cy="25054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12" name="图片 7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9968"/>
            <a:stretch>
              <a:fillRect/>
            </a:stretch>
          </p:blipFill>
          <p:spPr bwMode="auto">
            <a:xfrm>
              <a:off x="4004236" y="4553712"/>
              <a:ext cx="8187764" cy="2304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4104" name="图片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579" r="44063" b="10954"/>
          <a:stretch>
            <a:fillRect/>
          </a:stretch>
        </p:blipFill>
        <p:spPr bwMode="auto">
          <a:xfrm>
            <a:off x="1452563" y="1382713"/>
            <a:ext cx="1919287" cy="244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图片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065" t="65100" r="9338" b="10954"/>
          <a:stretch>
            <a:fillRect/>
          </a:stretch>
        </p:blipFill>
        <p:spPr bwMode="auto">
          <a:xfrm>
            <a:off x="6908800" y="1897063"/>
            <a:ext cx="1152525" cy="123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" name="图片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47041" flipH="1">
            <a:off x="7331075" y="879475"/>
            <a:ext cx="2047875" cy="6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7" name="图片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93582" flipH="1">
            <a:off x="6853238" y="677863"/>
            <a:ext cx="2432050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8" name="图片 2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114066">
            <a:off x="36513" y="1096963"/>
            <a:ext cx="1525587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9" name="TextBox 2"/>
          <p:cNvSpPr txBox="1">
            <a:spLocks noChangeArrowheads="1"/>
          </p:cNvSpPr>
          <p:nvPr/>
        </p:nvSpPr>
        <p:spPr bwMode="auto">
          <a:xfrm>
            <a:off x="2251075" y="234950"/>
            <a:ext cx="48434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vi-VN" sz="2400">
                <a:solidFill>
                  <a:srgbClr val="FF0000"/>
                </a:solidFill>
              </a:rPr>
              <a:t>TRƯỜNG TIỂU HỌC PHÚC LỢI</a:t>
            </a:r>
            <a:endParaRPr lang="vi-VN" altLang="vi-VN" sz="2400">
              <a:solidFill>
                <a:srgbClr val="FF0000"/>
              </a:solidFill>
            </a:endParaRPr>
          </a:p>
        </p:txBody>
      </p:sp>
      <p:sp>
        <p:nvSpPr>
          <p:cNvPr id="4110" name="TextBox 5"/>
          <p:cNvSpPr txBox="1">
            <a:spLocks noChangeArrowheads="1"/>
          </p:cNvSpPr>
          <p:nvPr/>
        </p:nvSpPr>
        <p:spPr bwMode="auto">
          <a:xfrm>
            <a:off x="533400" y="1225864"/>
            <a:ext cx="72009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vi-VN" sz="2800" dirty="0">
                <a:solidFill>
                  <a:srgbClr val="FF0000"/>
                </a:solidFill>
              </a:rPr>
              <a:t>                 PHÂN MÔN: </a:t>
            </a:r>
            <a:r>
              <a:rPr lang="en-US" altLang="vi-VN" sz="2800" dirty="0" smtClean="0">
                <a:solidFill>
                  <a:srgbClr val="FF0000"/>
                </a:solidFill>
              </a:rPr>
              <a:t>LUYỆN TỪ VÀ CÂU</a:t>
            </a:r>
            <a:endParaRPr lang="en-US" altLang="vi-VN" sz="2800" dirty="0">
              <a:solidFill>
                <a:srgbClr val="FF0000"/>
              </a:solidFill>
            </a:endParaRPr>
          </a:p>
          <a:p>
            <a:pPr algn="ctr" eaLnBrk="1" hangingPunct="1"/>
            <a:r>
              <a:rPr lang="en-US" altLang="vi-VN" sz="2800" dirty="0">
                <a:solidFill>
                  <a:srgbClr val="FF0000"/>
                </a:solidFill>
              </a:rPr>
              <a:t>LỚP 3</a:t>
            </a:r>
            <a:endParaRPr lang="vi-VN" altLang="vi-VN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1054873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"/>
            <a:ext cx="9144000" cy="584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3970989" y="1129521"/>
            <a:ext cx="2054088" cy="69249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50" b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Calibri"/>
              </a:rPr>
              <a:t>Mục</a:t>
            </a:r>
            <a:r>
              <a:rPr lang="en-US" sz="405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Calibri"/>
              </a:rPr>
              <a:t> </a:t>
            </a:r>
            <a:r>
              <a:rPr lang="en-US" sz="4050" b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Calibri"/>
              </a:rPr>
              <a:t>tiêu</a:t>
            </a:r>
            <a:endParaRPr lang="en-US" sz="4050" b="1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latin typeface="Calibri"/>
            </a:endParaRPr>
          </a:p>
        </p:txBody>
      </p:sp>
      <p:sp>
        <p:nvSpPr>
          <p:cNvPr id="10244" name="Text Box 27"/>
          <p:cNvSpPr txBox="1">
            <a:spLocks noChangeArrowheads="1"/>
          </p:cNvSpPr>
          <p:nvPr/>
        </p:nvSpPr>
        <p:spPr bwMode="auto">
          <a:xfrm>
            <a:off x="1023938" y="2667000"/>
            <a:ext cx="7948612" cy="900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defTabSz="6858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6858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6858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6858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6858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 altLang="en-US" sz="2100" b="1" i="1" dirty="0" err="1" smtClean="0">
                <a:solidFill>
                  <a:srgbClr val="140476"/>
                </a:solidFill>
                <a:latin typeface="Times New Roman" panose="02020603050405020304" pitchFamily="18" charset="0"/>
              </a:rPr>
              <a:t>Học</a:t>
            </a:r>
            <a:r>
              <a:rPr lang="en-US" altLang="en-US" sz="2100" b="1" i="1" dirty="0" smtClean="0">
                <a:solidFill>
                  <a:srgbClr val="14047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100" b="1" i="1" dirty="0" err="1" smtClean="0">
                <a:solidFill>
                  <a:srgbClr val="140476"/>
                </a:solidFill>
                <a:latin typeface="Times New Roman" panose="02020603050405020304" pitchFamily="18" charset="0"/>
              </a:rPr>
              <a:t>sinh</a:t>
            </a:r>
            <a:r>
              <a:rPr lang="en-US" altLang="en-US" sz="2100" b="1" i="1" dirty="0" smtClean="0">
                <a:solidFill>
                  <a:srgbClr val="14047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100" b="1" i="1" dirty="0" err="1" smtClean="0">
                <a:solidFill>
                  <a:srgbClr val="140476"/>
                </a:solidFill>
                <a:latin typeface="Times New Roman" panose="02020603050405020304" pitchFamily="18" charset="0"/>
              </a:rPr>
              <a:t>biết</a:t>
            </a:r>
            <a:r>
              <a:rPr lang="en-US" altLang="en-US" sz="2100" b="1" i="1" dirty="0" smtClean="0">
                <a:solidFill>
                  <a:srgbClr val="14047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100" b="1" i="1" dirty="0" err="1" smtClean="0">
                <a:solidFill>
                  <a:srgbClr val="140476"/>
                </a:solidFill>
                <a:latin typeface="Times New Roman" panose="02020603050405020304" pitchFamily="18" charset="0"/>
              </a:rPr>
              <a:t>thêm</a:t>
            </a:r>
            <a:r>
              <a:rPr lang="en-US" altLang="en-US" sz="2100" b="1" i="1" dirty="0" smtClean="0">
                <a:solidFill>
                  <a:srgbClr val="14047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100" b="1" i="1" dirty="0" err="1" smtClean="0">
                <a:solidFill>
                  <a:srgbClr val="140476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2100" b="1" i="1" dirty="0" smtClean="0">
                <a:solidFill>
                  <a:srgbClr val="14047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100" b="1" i="1" dirty="0" err="1" smtClean="0">
                <a:solidFill>
                  <a:srgbClr val="140476"/>
                </a:solidFill>
                <a:latin typeface="Times New Roman" panose="02020603050405020304" pitchFamily="18" charset="0"/>
              </a:rPr>
              <a:t>từ</a:t>
            </a:r>
            <a:r>
              <a:rPr lang="en-US" altLang="en-US" sz="2100" b="1" i="1" dirty="0" smtClean="0">
                <a:solidFill>
                  <a:srgbClr val="14047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100" b="1" i="1" dirty="0" err="1" smtClean="0">
                <a:solidFill>
                  <a:srgbClr val="140476"/>
                </a:solidFill>
                <a:latin typeface="Times New Roman" panose="02020603050405020304" pitchFamily="18" charset="0"/>
              </a:rPr>
              <a:t>ngữ</a:t>
            </a:r>
            <a:r>
              <a:rPr lang="en-US" altLang="en-US" sz="2100" b="1" i="1" dirty="0" smtClean="0">
                <a:solidFill>
                  <a:srgbClr val="14047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100" b="1" i="1" dirty="0" err="1" smtClean="0">
                <a:solidFill>
                  <a:srgbClr val="140476"/>
                </a:solidFill>
                <a:latin typeface="Times New Roman" panose="02020603050405020304" pitchFamily="18" charset="0"/>
              </a:rPr>
              <a:t>về</a:t>
            </a:r>
            <a:r>
              <a:rPr lang="en-US" altLang="en-US" sz="2100" b="1" i="1" dirty="0" smtClean="0">
                <a:solidFill>
                  <a:srgbClr val="14047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100" b="1" i="1" dirty="0" err="1" smtClean="0">
                <a:solidFill>
                  <a:srgbClr val="140476"/>
                </a:solidFill>
                <a:latin typeface="Times New Roman" panose="02020603050405020304" pitchFamily="18" charset="0"/>
              </a:rPr>
              <a:t>Cộng</a:t>
            </a:r>
            <a:r>
              <a:rPr lang="en-US" altLang="en-US" sz="2100" b="1" i="1" dirty="0" smtClean="0">
                <a:solidFill>
                  <a:srgbClr val="14047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100" b="1" i="1" dirty="0" err="1" smtClean="0">
                <a:solidFill>
                  <a:srgbClr val="140476"/>
                </a:solidFill>
                <a:latin typeface="Times New Roman" panose="02020603050405020304" pitchFamily="18" charset="0"/>
              </a:rPr>
              <a:t>đồng</a:t>
            </a:r>
            <a:r>
              <a:rPr lang="en-US" altLang="en-US" sz="2100" b="1" i="1" dirty="0" smtClean="0">
                <a:solidFill>
                  <a:srgbClr val="140476"/>
                </a:solidFill>
                <a:latin typeface="Times New Roman" panose="02020603050405020304" pitchFamily="18" charset="0"/>
              </a:rPr>
              <a:t>.</a:t>
            </a:r>
            <a:endParaRPr lang="en-US" altLang="en-US" sz="2100" b="1" i="1" dirty="0">
              <a:solidFill>
                <a:srgbClr val="140476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 altLang="en-US" sz="2100" b="1" i="1" dirty="0" err="1" smtClean="0">
                <a:solidFill>
                  <a:srgbClr val="140476"/>
                </a:solidFill>
                <a:latin typeface="Times New Roman" panose="02020603050405020304" pitchFamily="18" charset="0"/>
              </a:rPr>
              <a:t>Ôn</a:t>
            </a:r>
            <a:r>
              <a:rPr lang="en-US" altLang="en-US" sz="2100" b="1" i="1" dirty="0" smtClean="0">
                <a:solidFill>
                  <a:srgbClr val="14047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100" b="1" i="1" dirty="0" err="1" smtClean="0">
                <a:solidFill>
                  <a:srgbClr val="140476"/>
                </a:solidFill>
                <a:latin typeface="Times New Roman" panose="02020603050405020304" pitchFamily="18" charset="0"/>
              </a:rPr>
              <a:t>tập</a:t>
            </a:r>
            <a:r>
              <a:rPr lang="en-US" altLang="en-US" sz="2100" b="1" i="1" dirty="0" smtClean="0">
                <a:solidFill>
                  <a:srgbClr val="14047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100" b="1" i="1" dirty="0" err="1" smtClean="0">
                <a:solidFill>
                  <a:srgbClr val="140476"/>
                </a:solidFill>
                <a:latin typeface="Times New Roman" panose="02020603050405020304" pitchFamily="18" charset="0"/>
              </a:rPr>
              <a:t>kiểu</a:t>
            </a:r>
            <a:r>
              <a:rPr lang="en-US" altLang="en-US" sz="2100" b="1" i="1" dirty="0" smtClean="0">
                <a:solidFill>
                  <a:srgbClr val="14047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100" b="1" i="1" dirty="0" err="1" smtClean="0">
                <a:solidFill>
                  <a:srgbClr val="140476"/>
                </a:solidFill>
                <a:latin typeface="Times New Roman" panose="02020603050405020304" pitchFamily="18" charset="0"/>
              </a:rPr>
              <a:t>câu</a:t>
            </a:r>
            <a:r>
              <a:rPr lang="en-US" altLang="en-US" sz="2100" b="1" i="1" dirty="0" smtClean="0">
                <a:solidFill>
                  <a:srgbClr val="140476"/>
                </a:solidFill>
                <a:latin typeface="Times New Roman" panose="02020603050405020304" pitchFamily="18" charset="0"/>
              </a:rPr>
              <a:t>: Ai </a:t>
            </a:r>
            <a:r>
              <a:rPr lang="en-US" altLang="en-US" sz="2100" b="1" i="1" dirty="0" err="1" smtClean="0">
                <a:solidFill>
                  <a:srgbClr val="140476"/>
                </a:solidFill>
                <a:latin typeface="Times New Roman" panose="02020603050405020304" pitchFamily="18" charset="0"/>
              </a:rPr>
              <a:t>làm</a:t>
            </a:r>
            <a:r>
              <a:rPr lang="en-US" altLang="en-US" sz="2100" b="1" i="1" dirty="0" smtClean="0">
                <a:solidFill>
                  <a:srgbClr val="14047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100" b="1" i="1" dirty="0" err="1" smtClean="0">
                <a:solidFill>
                  <a:srgbClr val="140476"/>
                </a:solidFill>
                <a:latin typeface="Times New Roman" panose="02020603050405020304" pitchFamily="18" charset="0"/>
              </a:rPr>
              <a:t>gì</a:t>
            </a:r>
            <a:r>
              <a:rPr lang="en-US" altLang="en-US" sz="2100" b="1" i="1" dirty="0" smtClean="0">
                <a:solidFill>
                  <a:srgbClr val="140476"/>
                </a:solidFill>
                <a:latin typeface="Times New Roman" panose="02020603050405020304" pitchFamily="18" charset="0"/>
              </a:rPr>
              <a:t>?</a:t>
            </a:r>
            <a:endParaRPr lang="en-US" altLang="en-US" sz="2100" b="1" dirty="0">
              <a:solidFill>
                <a:srgbClr val="140476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052542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70149"/>
            <a:ext cx="9144000" cy="522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TextBox 3"/>
          <p:cNvSpPr txBox="1">
            <a:spLocks noChangeArrowheads="1"/>
          </p:cNvSpPr>
          <p:nvPr/>
        </p:nvSpPr>
        <p:spPr bwMode="auto">
          <a:xfrm>
            <a:off x="-484188" y="1543050"/>
            <a:ext cx="8108951" cy="50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6858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vi-VN" altLang="vi-VN" sz="2700" b="1" dirty="0">
                <a:solidFill>
                  <a:srgbClr val="FFFFFF"/>
                </a:solidFill>
                <a:latin typeface="HP001 4 hàng" panose="020B0603050302020204" pitchFamily="34" charset="-93"/>
              </a:rPr>
              <a:t>         Thứ </a:t>
            </a:r>
            <a:r>
              <a:rPr lang="vi-VN" altLang="vi-VN" sz="2700" b="1" dirty="0" smtClean="0">
                <a:solidFill>
                  <a:srgbClr val="FFFFFF"/>
                </a:solidFill>
                <a:latin typeface="HP001 4 hàng" panose="020B0603050302020204" pitchFamily="34" charset="-93"/>
              </a:rPr>
              <a:t>năm </a:t>
            </a:r>
            <a:r>
              <a:rPr lang="vi-VN" altLang="vi-VN" sz="2700" b="1" dirty="0">
                <a:solidFill>
                  <a:srgbClr val="FFFFFF"/>
                </a:solidFill>
                <a:latin typeface="HP001 4 hàng" panose="020B0603050302020204" pitchFamily="34" charset="-93"/>
              </a:rPr>
              <a:t>ngày </a:t>
            </a:r>
            <a:r>
              <a:rPr lang="en-US" altLang="vi-VN" sz="2700" b="1" dirty="0" smtClean="0">
                <a:solidFill>
                  <a:srgbClr val="FFFFFF"/>
                </a:solidFill>
                <a:latin typeface="HP001 4 hàng" panose="020B0603050302020204" pitchFamily="34" charset="-93"/>
              </a:rPr>
              <a:t>2</a:t>
            </a:r>
            <a:r>
              <a:rPr lang="vi-VN" altLang="vi-VN" sz="2700" b="1" dirty="0" smtClean="0">
                <a:solidFill>
                  <a:srgbClr val="FFFFFF"/>
                </a:solidFill>
                <a:latin typeface="HP001 4 hàng" panose="020B0603050302020204" pitchFamily="34" charset="-93"/>
              </a:rPr>
              <a:t>8 </a:t>
            </a:r>
            <a:r>
              <a:rPr lang="vi-VN" altLang="vi-VN" sz="2700" b="1" dirty="0">
                <a:solidFill>
                  <a:srgbClr val="FFFFFF"/>
                </a:solidFill>
                <a:latin typeface="HP001 4 hàng" panose="020B0603050302020204" pitchFamily="34" charset="-93"/>
              </a:rPr>
              <a:t>tháng 10 năm 2021</a:t>
            </a:r>
          </a:p>
        </p:txBody>
      </p:sp>
      <p:sp>
        <p:nvSpPr>
          <p:cNvPr id="8196" name="Rectangle 2"/>
          <p:cNvSpPr>
            <a:spLocks noChangeArrowheads="1"/>
          </p:cNvSpPr>
          <p:nvPr/>
        </p:nvSpPr>
        <p:spPr bwMode="auto">
          <a:xfrm>
            <a:off x="2743200" y="2049632"/>
            <a:ext cx="2683748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6858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vi-VN" altLang="vi-VN" sz="2700" b="1" dirty="0" smtClean="0">
                <a:solidFill>
                  <a:srgbClr val="FFFFFF"/>
                </a:solidFill>
                <a:latin typeface="HP001 4 hàng" panose="020B0603050302020204" pitchFamily="34" charset="-93"/>
              </a:rPr>
              <a:t>Luyện từ và câu</a:t>
            </a:r>
            <a:endParaRPr lang="vi-VN" altLang="vi-VN" sz="2700" b="1" dirty="0">
              <a:solidFill>
                <a:srgbClr val="FFFFFF"/>
              </a:solidFill>
              <a:latin typeface="HP001 4 hàng" panose="020B0603050302020204" pitchFamily="34" charset="-93"/>
            </a:endParaRPr>
          </a:p>
        </p:txBody>
      </p:sp>
      <p:sp>
        <p:nvSpPr>
          <p:cNvPr id="8197" name="Rectangle 4"/>
          <p:cNvSpPr>
            <a:spLocks noChangeArrowheads="1"/>
          </p:cNvSpPr>
          <p:nvPr/>
        </p:nvSpPr>
        <p:spPr bwMode="auto">
          <a:xfrm>
            <a:off x="2209800" y="2589028"/>
            <a:ext cx="4361194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6858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vi-VN" altLang="vi-VN" sz="2700" b="1" dirty="0" smtClean="0">
                <a:solidFill>
                  <a:srgbClr val="FFFF00"/>
                </a:solidFill>
                <a:latin typeface="HP001 4 hàng" panose="020B0603050302020204" pitchFamily="34" charset="-93"/>
              </a:rPr>
              <a:t>Mở rộng vốn từ: Cộng đồng</a:t>
            </a: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2209800" y="3096859"/>
            <a:ext cx="3960443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6858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vi-VN" altLang="vi-VN" sz="2700" b="1" dirty="0" smtClean="0">
                <a:solidFill>
                  <a:srgbClr val="FFFF00"/>
                </a:solidFill>
                <a:latin typeface="HP001 4 hàng" panose="020B0603050302020204" pitchFamily="34" charset="-93"/>
              </a:rPr>
              <a:t>Ôn tập câu: Ai làm gì?</a:t>
            </a:r>
          </a:p>
        </p:txBody>
      </p:sp>
    </p:spTree>
    <p:extLst>
      <p:ext uri="{BB962C8B-B14F-4D97-AF65-F5344CB8AC3E}">
        <p14:creationId xmlns:p14="http://schemas.microsoft.com/office/powerpoint/2010/main" val="43600377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304800" y="107950"/>
            <a:ext cx="86868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000" b="1">
                <a:solidFill>
                  <a:srgbClr val="0000FF"/>
                </a:solidFill>
                <a:latin typeface="Arial" charset="0"/>
              </a:rPr>
              <a:t>Bài tập 1</a:t>
            </a:r>
            <a:r>
              <a:rPr lang="en-US" sz="2000">
                <a:solidFill>
                  <a:srgbClr val="0000FF"/>
                </a:solidFill>
                <a:latin typeface="Arial" charset="0"/>
              </a:rPr>
              <a:t>: D</a:t>
            </a:r>
            <a:r>
              <a:rPr lang="vi-VN" sz="2000">
                <a:solidFill>
                  <a:srgbClr val="0000FF"/>
                </a:solidFill>
                <a:latin typeface="Arial" charset="0"/>
              </a:rPr>
              <a:t>ư</a:t>
            </a:r>
            <a:r>
              <a:rPr lang="en-US" sz="2000">
                <a:solidFill>
                  <a:srgbClr val="0000FF"/>
                </a:solidFill>
                <a:latin typeface="Arial" charset="0"/>
              </a:rPr>
              <a:t>ới </a:t>
            </a:r>
            <a:r>
              <a:rPr lang="vi-VN" sz="2000">
                <a:solidFill>
                  <a:srgbClr val="0000FF"/>
                </a:solidFill>
                <a:latin typeface="Arial" charset="0"/>
              </a:rPr>
              <a:t>đ</a:t>
            </a:r>
            <a:r>
              <a:rPr lang="en-US" sz="2000">
                <a:solidFill>
                  <a:srgbClr val="0000FF"/>
                </a:solidFill>
                <a:latin typeface="Arial" charset="0"/>
              </a:rPr>
              <a:t>ây là một số từ có tiếng </a:t>
            </a:r>
            <a:r>
              <a:rPr lang="en-US" sz="2000" b="1" i="1">
                <a:solidFill>
                  <a:srgbClr val="0000FF"/>
                </a:solidFill>
                <a:latin typeface="Arial" charset="0"/>
              </a:rPr>
              <a:t>cộng</a:t>
            </a:r>
            <a:r>
              <a:rPr lang="en-US" sz="2000">
                <a:solidFill>
                  <a:srgbClr val="0000FF"/>
                </a:solidFill>
                <a:latin typeface="Arial" charset="0"/>
              </a:rPr>
              <a:t> hoặc tiếng </a:t>
            </a:r>
            <a:r>
              <a:rPr lang="vi-VN" sz="2000" b="1" i="1">
                <a:solidFill>
                  <a:srgbClr val="0000FF"/>
                </a:solidFill>
                <a:latin typeface="Arial" charset="0"/>
              </a:rPr>
              <a:t>đ</a:t>
            </a:r>
            <a:r>
              <a:rPr lang="en-US" sz="2000" b="1" i="1">
                <a:solidFill>
                  <a:srgbClr val="0000FF"/>
                </a:solidFill>
                <a:latin typeface="Arial" charset="0"/>
              </a:rPr>
              <a:t>ồng</a:t>
            </a:r>
            <a:r>
              <a:rPr lang="en-US" sz="2000">
                <a:solidFill>
                  <a:srgbClr val="0000FF"/>
                </a:solidFill>
                <a:latin typeface="Arial" charset="0"/>
              </a:rPr>
              <a:t> và nghĩa của chúng. Em có thể xếp những từ nào vào mỗi ô trong bảng phân loại sau?</a:t>
            </a:r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685800" y="1235075"/>
            <a:ext cx="84582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000">
                <a:solidFill>
                  <a:srgbClr val="9900CC"/>
                </a:solidFill>
                <a:latin typeface="Arial" charset="0"/>
              </a:rPr>
              <a:t>- Cộng </a:t>
            </a:r>
            <a:r>
              <a:rPr lang="vi-VN" sz="2000">
                <a:solidFill>
                  <a:srgbClr val="9900CC"/>
                </a:solidFill>
                <a:latin typeface="Arial" charset="0"/>
              </a:rPr>
              <a:t>đ</a:t>
            </a:r>
            <a:r>
              <a:rPr lang="en-US" sz="2000">
                <a:solidFill>
                  <a:srgbClr val="9900CC"/>
                </a:solidFill>
                <a:latin typeface="Arial" charset="0"/>
              </a:rPr>
              <a:t>ồng: những ng</a:t>
            </a:r>
            <a:r>
              <a:rPr lang="vi-VN" sz="2000">
                <a:solidFill>
                  <a:srgbClr val="9900CC"/>
                </a:solidFill>
                <a:latin typeface="Arial" charset="0"/>
              </a:rPr>
              <a:t>ư</a:t>
            </a:r>
            <a:r>
              <a:rPr lang="en-US" sz="2000">
                <a:solidFill>
                  <a:srgbClr val="9900CC"/>
                </a:solidFill>
                <a:latin typeface="Arial" charset="0"/>
              </a:rPr>
              <a:t>ời cùng sống chung trong một tập thể hoặc khu vực, gắn bó với nhau.</a:t>
            </a:r>
          </a:p>
        </p:txBody>
      </p:sp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685800" y="2057400"/>
            <a:ext cx="8001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rgbClr val="9900CC"/>
                </a:solidFill>
                <a:latin typeface="Arial" charset="0"/>
              </a:rPr>
              <a:t>- Cộng tác: cùng làm chung một việc.</a:t>
            </a:r>
          </a:p>
        </p:txBody>
      </p:sp>
      <p:sp>
        <p:nvSpPr>
          <p:cNvPr id="7175" name="Text Box 7"/>
          <p:cNvSpPr txBox="1">
            <a:spLocks noChangeArrowheads="1"/>
          </p:cNvSpPr>
          <p:nvPr/>
        </p:nvSpPr>
        <p:spPr bwMode="auto">
          <a:xfrm>
            <a:off x="685800" y="2514600"/>
            <a:ext cx="6096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rgbClr val="9900CC"/>
                </a:solidFill>
                <a:latin typeface="Arial" charset="0"/>
              </a:rPr>
              <a:t>- Đồng bào: ng</a:t>
            </a:r>
            <a:r>
              <a:rPr lang="vi-VN" sz="2000">
                <a:solidFill>
                  <a:srgbClr val="9900CC"/>
                </a:solidFill>
                <a:latin typeface="Arial" charset="0"/>
              </a:rPr>
              <a:t>ư</a:t>
            </a:r>
            <a:r>
              <a:rPr lang="en-US" sz="2000">
                <a:solidFill>
                  <a:srgbClr val="9900CC"/>
                </a:solidFill>
                <a:latin typeface="Arial" charset="0"/>
              </a:rPr>
              <a:t>ời cùng nòi giống.</a:t>
            </a:r>
          </a:p>
        </p:txBody>
      </p:sp>
      <p:sp>
        <p:nvSpPr>
          <p:cNvPr id="7176" name="Text Box 8"/>
          <p:cNvSpPr txBox="1">
            <a:spLocks noChangeArrowheads="1"/>
          </p:cNvSpPr>
          <p:nvPr/>
        </p:nvSpPr>
        <p:spPr bwMode="auto">
          <a:xfrm>
            <a:off x="685800" y="2971800"/>
            <a:ext cx="48006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rgbClr val="9900CC"/>
                </a:solidFill>
                <a:latin typeface="Arial" charset="0"/>
              </a:rPr>
              <a:t>- Đồng </a:t>
            </a:r>
            <a:r>
              <a:rPr lang="vi-VN" sz="2000">
                <a:solidFill>
                  <a:srgbClr val="9900CC"/>
                </a:solidFill>
                <a:latin typeface="Arial" charset="0"/>
              </a:rPr>
              <a:t>đ</a:t>
            </a:r>
            <a:r>
              <a:rPr lang="en-US" sz="2000">
                <a:solidFill>
                  <a:srgbClr val="9900CC"/>
                </a:solidFill>
                <a:latin typeface="Arial" charset="0"/>
              </a:rPr>
              <a:t>ội: ng</a:t>
            </a:r>
            <a:r>
              <a:rPr lang="vi-VN" sz="2000">
                <a:solidFill>
                  <a:srgbClr val="9900CC"/>
                </a:solidFill>
                <a:latin typeface="Arial" charset="0"/>
              </a:rPr>
              <a:t>ư</a:t>
            </a:r>
            <a:r>
              <a:rPr lang="en-US" sz="2000">
                <a:solidFill>
                  <a:srgbClr val="9900CC"/>
                </a:solidFill>
                <a:latin typeface="Arial" charset="0"/>
              </a:rPr>
              <a:t>ời cùng </a:t>
            </a:r>
            <a:r>
              <a:rPr lang="vi-VN" sz="2000">
                <a:solidFill>
                  <a:srgbClr val="9900CC"/>
                </a:solidFill>
                <a:latin typeface="Arial" charset="0"/>
              </a:rPr>
              <a:t>đ</a:t>
            </a:r>
            <a:r>
              <a:rPr lang="en-US" sz="2000">
                <a:solidFill>
                  <a:srgbClr val="9900CC"/>
                </a:solidFill>
                <a:latin typeface="Arial" charset="0"/>
              </a:rPr>
              <a:t>ội ngũ.</a:t>
            </a:r>
          </a:p>
        </p:txBody>
      </p:sp>
      <p:sp>
        <p:nvSpPr>
          <p:cNvPr id="7177" name="Text Box 9"/>
          <p:cNvSpPr txBox="1">
            <a:spLocks noChangeArrowheads="1"/>
          </p:cNvSpPr>
          <p:nvPr/>
        </p:nvSpPr>
        <p:spPr bwMode="auto">
          <a:xfrm>
            <a:off x="685800" y="3429000"/>
            <a:ext cx="4343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rgbClr val="9900CC"/>
                </a:solidFill>
                <a:latin typeface="Arial" charset="0"/>
              </a:rPr>
              <a:t>- Đồng tâm: cùng một lòng.</a:t>
            </a:r>
          </a:p>
        </p:txBody>
      </p:sp>
      <p:sp>
        <p:nvSpPr>
          <p:cNvPr id="7178" name="Text Box 10"/>
          <p:cNvSpPr txBox="1">
            <a:spLocks noChangeArrowheads="1"/>
          </p:cNvSpPr>
          <p:nvPr/>
        </p:nvSpPr>
        <p:spPr bwMode="auto">
          <a:xfrm>
            <a:off x="685800" y="3886200"/>
            <a:ext cx="4343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rgbClr val="9900CC"/>
                </a:solidFill>
                <a:latin typeface="Arial" charset="0"/>
              </a:rPr>
              <a:t>- Đồng h</a:t>
            </a:r>
            <a:r>
              <a:rPr lang="vi-VN" sz="2000">
                <a:solidFill>
                  <a:srgbClr val="9900CC"/>
                </a:solidFill>
                <a:latin typeface="Arial" charset="0"/>
              </a:rPr>
              <a:t>ươ</a:t>
            </a:r>
            <a:r>
              <a:rPr lang="en-US" sz="2000">
                <a:solidFill>
                  <a:srgbClr val="9900CC"/>
                </a:solidFill>
                <a:latin typeface="Arial" charset="0"/>
              </a:rPr>
              <a:t>ng: ng</a:t>
            </a:r>
            <a:r>
              <a:rPr lang="vi-VN" sz="2000">
                <a:solidFill>
                  <a:srgbClr val="9900CC"/>
                </a:solidFill>
                <a:latin typeface="Arial" charset="0"/>
              </a:rPr>
              <a:t>ư</a:t>
            </a:r>
            <a:r>
              <a:rPr lang="en-US" sz="2000">
                <a:solidFill>
                  <a:srgbClr val="9900CC"/>
                </a:solidFill>
                <a:latin typeface="Arial" charset="0"/>
              </a:rPr>
              <a:t>ời cùng quê.</a:t>
            </a:r>
          </a:p>
        </p:txBody>
      </p:sp>
      <p:graphicFrame>
        <p:nvGraphicFramePr>
          <p:cNvPr id="7217" name="Group 49"/>
          <p:cNvGraphicFramePr>
            <a:graphicFrameLocks noGrp="1"/>
          </p:cNvGraphicFramePr>
          <p:nvPr>
            <p:ph/>
          </p:nvPr>
        </p:nvGraphicFramePr>
        <p:xfrm>
          <a:off x="304800" y="4419600"/>
          <a:ext cx="8610600" cy="2024197"/>
        </p:xfrm>
        <a:graphic>
          <a:graphicData uri="http://schemas.openxmlformats.org/drawingml/2006/table">
            <a:tbl>
              <a:tblPr/>
              <a:tblGrid>
                <a:gridCol w="4305300"/>
                <a:gridCol w="4305300"/>
              </a:tblGrid>
              <a:tr h="9447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.VnTime" pitchFamily="34" charset="0"/>
                        </a:rPr>
                        <a:t>Nh÷ng ng­êi trong céng ®ång</a:t>
                      </a:r>
                    </a:p>
                  </a:txBody>
                  <a:tcPr marT="45713" marB="45713" horzOverflow="overflow">
                    <a:lnL w="381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.VnTime" pitchFamily="34" charset="0"/>
                        </a:rPr>
                        <a:t>Th¸i ®é ho¹t ®éng trong céng ®ång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793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horzOverflow="overflow">
                    <a:lnL w="381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211" name="Text Box 43"/>
          <p:cNvSpPr txBox="1">
            <a:spLocks noChangeArrowheads="1"/>
          </p:cNvSpPr>
          <p:nvPr/>
        </p:nvSpPr>
        <p:spPr bwMode="auto">
          <a:xfrm>
            <a:off x="1066800" y="5486400"/>
            <a:ext cx="32766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i="1">
                <a:solidFill>
                  <a:srgbClr val="0000FF"/>
                </a:solidFill>
                <a:latin typeface="Arial" charset="0"/>
              </a:rPr>
              <a:t>Cộng </a:t>
            </a:r>
            <a:r>
              <a:rPr lang="vi-VN" sz="2000" b="1" i="1">
                <a:solidFill>
                  <a:srgbClr val="0000FF"/>
                </a:solidFill>
                <a:latin typeface="Arial" charset="0"/>
              </a:rPr>
              <a:t>đ</a:t>
            </a:r>
            <a:r>
              <a:rPr lang="en-US" sz="2000" b="1" i="1">
                <a:solidFill>
                  <a:srgbClr val="0000FF"/>
                </a:solidFill>
                <a:latin typeface="Arial" charset="0"/>
              </a:rPr>
              <a:t>ồng, Đồng bào, Đồng </a:t>
            </a:r>
            <a:r>
              <a:rPr lang="vi-VN" sz="2000" b="1" i="1">
                <a:solidFill>
                  <a:srgbClr val="0000FF"/>
                </a:solidFill>
                <a:latin typeface="Arial" charset="0"/>
              </a:rPr>
              <a:t>đ</a:t>
            </a:r>
            <a:r>
              <a:rPr lang="en-US" sz="2000" b="1" i="1">
                <a:solidFill>
                  <a:srgbClr val="0000FF"/>
                </a:solidFill>
                <a:latin typeface="Arial" charset="0"/>
              </a:rPr>
              <a:t>ội, Đồng h</a:t>
            </a:r>
            <a:r>
              <a:rPr lang="vi-VN" sz="2000" b="1" i="1">
                <a:solidFill>
                  <a:srgbClr val="0000FF"/>
                </a:solidFill>
                <a:latin typeface="Arial" charset="0"/>
              </a:rPr>
              <a:t>ươ</a:t>
            </a:r>
            <a:r>
              <a:rPr lang="en-US" sz="2000" b="1" i="1">
                <a:solidFill>
                  <a:srgbClr val="0000FF"/>
                </a:solidFill>
                <a:latin typeface="Arial" charset="0"/>
              </a:rPr>
              <a:t>ng</a:t>
            </a:r>
          </a:p>
        </p:txBody>
      </p:sp>
      <p:sp>
        <p:nvSpPr>
          <p:cNvPr id="7212" name="Text Box 44"/>
          <p:cNvSpPr txBox="1">
            <a:spLocks noChangeArrowheads="1"/>
          </p:cNvSpPr>
          <p:nvPr/>
        </p:nvSpPr>
        <p:spPr bwMode="auto">
          <a:xfrm>
            <a:off x="5334000" y="5638800"/>
            <a:ext cx="32766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i="1">
                <a:solidFill>
                  <a:srgbClr val="0000FF"/>
                </a:solidFill>
                <a:latin typeface="Arial" charset="0"/>
              </a:rPr>
              <a:t>Cộng tác, Đồng tâm</a:t>
            </a:r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800" decel="100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tmFilter="0,0; .5, 1; 1, 1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3900"/>
                            </p:stCondLst>
                            <p:childTnLst>
                              <p:par>
                                <p:cTn id="28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0" dur="80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1" dur="80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80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5020"/>
                            </p:stCondLst>
                            <p:childTnLst>
                              <p:par>
                                <p:cTn id="34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5520"/>
                            </p:stCondLst>
                            <p:childTnLst>
                              <p:par>
                                <p:cTn id="41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400" decel="1000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400" decel="1000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400" decel="1000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400" decel="1000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6020"/>
                            </p:stCondLst>
                            <p:childTnLst>
                              <p:par>
                                <p:cTn id="50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4" dur="500"/>
                                        <p:tgtEl>
                                          <p:spTgt spid="7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72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72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72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72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7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78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72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72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72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2" grpId="0"/>
      <p:bldP spid="7173" grpId="0"/>
      <p:bldP spid="7174" grpId="0"/>
      <p:bldP spid="7175" grpId="0"/>
      <p:bldP spid="7176" grpId="0"/>
      <p:bldP spid="7177" grpId="0"/>
      <p:bldP spid="7178" grpId="0"/>
      <p:bldP spid="7211" grpId="0"/>
      <p:bldP spid="72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304800" y="304800"/>
            <a:ext cx="8686800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800" b="1">
                <a:solidFill>
                  <a:srgbClr val="FF3300"/>
                </a:solidFill>
                <a:latin typeface="Arial" charset="0"/>
              </a:rPr>
              <a:t>Bài tập 2</a:t>
            </a:r>
            <a:r>
              <a:rPr lang="en-US" sz="2800">
                <a:solidFill>
                  <a:srgbClr val="FF3300"/>
                </a:solidFill>
                <a:latin typeface="Arial" charset="0"/>
              </a:rPr>
              <a:t>: Mỗi thành ngữ, tục ngữ d</a:t>
            </a:r>
            <a:r>
              <a:rPr lang="vi-VN" sz="2800">
                <a:solidFill>
                  <a:srgbClr val="FF3300"/>
                </a:solidFill>
                <a:latin typeface="Arial" charset="0"/>
              </a:rPr>
              <a:t>ư</a:t>
            </a:r>
            <a:r>
              <a:rPr lang="en-US" sz="2800">
                <a:solidFill>
                  <a:srgbClr val="FF3300"/>
                </a:solidFill>
                <a:latin typeface="Arial" charset="0"/>
              </a:rPr>
              <a:t>ới </a:t>
            </a:r>
            <a:r>
              <a:rPr lang="vi-VN" sz="2800">
                <a:solidFill>
                  <a:srgbClr val="FF3300"/>
                </a:solidFill>
                <a:latin typeface="Arial" charset="0"/>
              </a:rPr>
              <a:t>đ</a:t>
            </a:r>
            <a:r>
              <a:rPr lang="en-US" sz="2800">
                <a:solidFill>
                  <a:srgbClr val="FF3300"/>
                </a:solidFill>
                <a:latin typeface="Arial" charset="0"/>
              </a:rPr>
              <a:t>ây nói về một thái </a:t>
            </a:r>
            <a:r>
              <a:rPr lang="vi-VN" sz="2800">
                <a:solidFill>
                  <a:srgbClr val="FF3300"/>
                </a:solidFill>
                <a:latin typeface="Arial" charset="0"/>
              </a:rPr>
              <a:t>đ</a:t>
            </a:r>
            <a:r>
              <a:rPr lang="en-US" sz="2800">
                <a:solidFill>
                  <a:srgbClr val="FF3300"/>
                </a:solidFill>
                <a:latin typeface="Arial" charset="0"/>
              </a:rPr>
              <a:t>ộ ứng xử trong cộng </a:t>
            </a:r>
            <a:r>
              <a:rPr lang="vi-VN" sz="2800">
                <a:solidFill>
                  <a:srgbClr val="FF3300"/>
                </a:solidFill>
                <a:latin typeface="Arial" charset="0"/>
              </a:rPr>
              <a:t>đ</a:t>
            </a:r>
            <a:r>
              <a:rPr lang="en-US" sz="2800">
                <a:solidFill>
                  <a:srgbClr val="FF3300"/>
                </a:solidFill>
                <a:latin typeface="Arial" charset="0"/>
              </a:rPr>
              <a:t>ồng. Em tán thành thái </a:t>
            </a:r>
            <a:r>
              <a:rPr lang="vi-VN" sz="2800">
                <a:solidFill>
                  <a:srgbClr val="FF3300"/>
                </a:solidFill>
                <a:latin typeface="Arial" charset="0"/>
              </a:rPr>
              <a:t>đ</a:t>
            </a:r>
            <a:r>
              <a:rPr lang="en-US" sz="2800">
                <a:solidFill>
                  <a:srgbClr val="FF3300"/>
                </a:solidFill>
                <a:latin typeface="Arial" charset="0"/>
              </a:rPr>
              <a:t>ộ nào và không tán thành thái </a:t>
            </a:r>
            <a:r>
              <a:rPr lang="vi-VN" sz="2800">
                <a:solidFill>
                  <a:srgbClr val="FF3300"/>
                </a:solidFill>
                <a:latin typeface="Arial" charset="0"/>
              </a:rPr>
              <a:t>đ</a:t>
            </a:r>
            <a:r>
              <a:rPr lang="en-US" sz="2800">
                <a:solidFill>
                  <a:srgbClr val="FF3300"/>
                </a:solidFill>
                <a:latin typeface="Arial" charset="0"/>
              </a:rPr>
              <a:t>ộ nào?</a:t>
            </a:r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1524000" y="2057400"/>
            <a:ext cx="457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9900CC"/>
                </a:solidFill>
                <a:latin typeface="Arial" charset="0"/>
              </a:rPr>
              <a:t>a. Chung l</a:t>
            </a:r>
            <a:r>
              <a:rPr lang="vi-VN">
                <a:solidFill>
                  <a:srgbClr val="9900CC"/>
                </a:solidFill>
                <a:latin typeface="Arial" charset="0"/>
              </a:rPr>
              <a:t>ư</a:t>
            </a:r>
            <a:r>
              <a:rPr lang="en-US">
                <a:solidFill>
                  <a:srgbClr val="9900CC"/>
                </a:solidFill>
                <a:latin typeface="Arial" charset="0"/>
              </a:rPr>
              <a:t>ng </a:t>
            </a:r>
            <a:r>
              <a:rPr lang="vi-VN">
                <a:solidFill>
                  <a:srgbClr val="9900CC"/>
                </a:solidFill>
                <a:latin typeface="Arial" charset="0"/>
              </a:rPr>
              <a:t>đ</a:t>
            </a:r>
            <a:r>
              <a:rPr lang="en-US">
                <a:solidFill>
                  <a:srgbClr val="9900CC"/>
                </a:solidFill>
                <a:latin typeface="Arial" charset="0"/>
              </a:rPr>
              <a:t>ấu cật.</a:t>
            </a:r>
          </a:p>
        </p:txBody>
      </p:sp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1524000" y="2895600"/>
            <a:ext cx="54864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9900CC"/>
                </a:solidFill>
                <a:latin typeface="Arial" charset="0"/>
              </a:rPr>
              <a:t>b. Cháy nhà hàng xóm bình chân nh</a:t>
            </a:r>
            <a:r>
              <a:rPr lang="vi-VN">
                <a:solidFill>
                  <a:srgbClr val="9900CC"/>
                </a:solidFill>
                <a:latin typeface="Arial" charset="0"/>
              </a:rPr>
              <a:t>ư</a:t>
            </a:r>
            <a:r>
              <a:rPr lang="en-US">
                <a:solidFill>
                  <a:srgbClr val="9900CC"/>
                </a:solidFill>
                <a:latin typeface="Arial" charset="0"/>
              </a:rPr>
              <a:t> vại.</a:t>
            </a:r>
          </a:p>
        </p:txBody>
      </p:sp>
      <p:sp>
        <p:nvSpPr>
          <p:cNvPr id="9223" name="Text Box 7"/>
          <p:cNvSpPr txBox="1">
            <a:spLocks noChangeArrowheads="1"/>
          </p:cNvSpPr>
          <p:nvPr/>
        </p:nvSpPr>
        <p:spPr bwMode="auto">
          <a:xfrm>
            <a:off x="1524000" y="3733800"/>
            <a:ext cx="548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9900CC"/>
                </a:solidFill>
                <a:latin typeface="Arial" charset="0"/>
              </a:rPr>
              <a:t>c. Ăn ở nh</a:t>
            </a:r>
            <a:r>
              <a:rPr lang="vi-VN">
                <a:solidFill>
                  <a:srgbClr val="9900CC"/>
                </a:solidFill>
                <a:latin typeface="Arial" charset="0"/>
              </a:rPr>
              <a:t>ư</a:t>
            </a:r>
            <a:r>
              <a:rPr lang="en-US">
                <a:solidFill>
                  <a:srgbClr val="9900CC"/>
                </a:solidFill>
                <a:latin typeface="Arial" charset="0"/>
              </a:rPr>
              <a:t> bát n</a:t>
            </a:r>
            <a:r>
              <a:rPr lang="vi-VN">
                <a:solidFill>
                  <a:srgbClr val="9900CC"/>
                </a:solidFill>
                <a:latin typeface="Arial" charset="0"/>
              </a:rPr>
              <a:t>ư</a:t>
            </a:r>
            <a:r>
              <a:rPr lang="en-US">
                <a:solidFill>
                  <a:srgbClr val="9900CC"/>
                </a:solidFill>
                <a:latin typeface="Arial" charset="0"/>
              </a:rPr>
              <a:t>ớc </a:t>
            </a:r>
            <a:r>
              <a:rPr lang="vi-VN">
                <a:solidFill>
                  <a:srgbClr val="9900CC"/>
                </a:solidFill>
                <a:latin typeface="Arial" charset="0"/>
              </a:rPr>
              <a:t>đ</a:t>
            </a:r>
            <a:r>
              <a:rPr lang="en-US">
                <a:solidFill>
                  <a:srgbClr val="9900CC"/>
                </a:solidFill>
                <a:latin typeface="Arial" charset="0"/>
              </a:rPr>
              <a:t>ầy.</a:t>
            </a:r>
          </a:p>
        </p:txBody>
      </p:sp>
      <p:sp>
        <p:nvSpPr>
          <p:cNvPr id="9225" name="Rectangle 9"/>
          <p:cNvSpPr>
            <a:spLocks noChangeArrowheads="1"/>
          </p:cNvSpPr>
          <p:nvPr/>
        </p:nvSpPr>
        <p:spPr bwMode="auto">
          <a:xfrm>
            <a:off x="1219200" y="2057400"/>
            <a:ext cx="228600" cy="4572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9226" name="Rectangle 10"/>
          <p:cNvSpPr>
            <a:spLocks noChangeArrowheads="1"/>
          </p:cNvSpPr>
          <p:nvPr/>
        </p:nvSpPr>
        <p:spPr bwMode="auto">
          <a:xfrm>
            <a:off x="1219200" y="3733800"/>
            <a:ext cx="228600" cy="4572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9227" name="Rectangle 11"/>
          <p:cNvSpPr>
            <a:spLocks noChangeArrowheads="1"/>
          </p:cNvSpPr>
          <p:nvPr/>
        </p:nvSpPr>
        <p:spPr bwMode="auto">
          <a:xfrm>
            <a:off x="1219200" y="2895600"/>
            <a:ext cx="228600" cy="4572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0000FF"/>
              </a:solidFill>
              <a:latin typeface="Arial" charset="0"/>
            </a:endParaRP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4440"/>
                            </p:stCondLst>
                            <p:childTnLst>
                              <p:par>
                                <p:cTn id="11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600" decel="1000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600" decel="100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00" decel="100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00" decel="100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6440"/>
                            </p:stCondLst>
                            <p:childTnLst>
                              <p:par>
                                <p:cTn id="2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tmFilter="0,0; .5, 1; 1, 1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0440"/>
                            </p:stCondLst>
                            <p:childTnLst>
                              <p:par>
                                <p:cTn id="28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9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0" grpId="0"/>
      <p:bldP spid="9221" grpId="0"/>
      <p:bldP spid="9222" grpId="0"/>
      <p:bldP spid="9223" grpId="0"/>
      <p:bldP spid="9225" grpId="0" animBg="1"/>
      <p:bldP spid="9226" grpId="0" animBg="1"/>
      <p:bldP spid="922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381000" y="304800"/>
            <a:ext cx="8458200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  <a:latin typeface="Arial" charset="0"/>
              </a:rPr>
              <a:t>Bài tập 3</a:t>
            </a:r>
            <a:r>
              <a:rPr lang="en-US" sz="2800">
                <a:solidFill>
                  <a:srgbClr val="FF0000"/>
                </a:solidFill>
                <a:latin typeface="Arial" charset="0"/>
              </a:rPr>
              <a:t>: Gạch 1 gạch d</a:t>
            </a:r>
            <a:r>
              <a:rPr lang="vi-VN" sz="2800">
                <a:solidFill>
                  <a:srgbClr val="FF0000"/>
                </a:solidFill>
                <a:latin typeface="Arial" charset="0"/>
              </a:rPr>
              <a:t>ư</a:t>
            </a:r>
            <a:r>
              <a:rPr lang="en-US" sz="2800">
                <a:solidFill>
                  <a:srgbClr val="FF0000"/>
                </a:solidFill>
                <a:latin typeface="Arial" charset="0"/>
              </a:rPr>
              <a:t>ới bộ phận câu trả lời cho câu hỏi </a:t>
            </a:r>
            <a:r>
              <a:rPr lang="en-US" sz="2800" b="1" i="1">
                <a:solidFill>
                  <a:srgbClr val="FF0000"/>
                </a:solidFill>
                <a:latin typeface="Arial" charset="0"/>
              </a:rPr>
              <a:t>Ai (cái gì, con gì)</a:t>
            </a:r>
            <a:r>
              <a:rPr lang="en-US" sz="2800">
                <a:solidFill>
                  <a:srgbClr val="FF0000"/>
                </a:solidFill>
                <a:latin typeface="Arial" charset="0"/>
              </a:rPr>
              <a:t>, gạch 2 gạch d</a:t>
            </a:r>
            <a:r>
              <a:rPr lang="vi-VN" sz="2800">
                <a:solidFill>
                  <a:srgbClr val="FF0000"/>
                </a:solidFill>
                <a:latin typeface="Arial" charset="0"/>
              </a:rPr>
              <a:t>ư</a:t>
            </a:r>
            <a:r>
              <a:rPr lang="en-US" sz="2800">
                <a:solidFill>
                  <a:srgbClr val="FF0000"/>
                </a:solidFill>
                <a:latin typeface="Arial" charset="0"/>
              </a:rPr>
              <a:t>ới bộ phận câu trả lời cho câu hỏi </a:t>
            </a:r>
            <a:r>
              <a:rPr lang="en-US" sz="2800" b="1" i="1">
                <a:solidFill>
                  <a:srgbClr val="FF0000"/>
                </a:solidFill>
                <a:latin typeface="Arial" charset="0"/>
              </a:rPr>
              <a:t>Làm gì?</a:t>
            </a:r>
          </a:p>
        </p:txBody>
      </p:sp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1219200" y="1828800"/>
            <a:ext cx="5562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9900CC"/>
                </a:solidFill>
                <a:latin typeface="Arial" charset="0"/>
              </a:rPr>
              <a:t>a. </a:t>
            </a:r>
            <a:r>
              <a:rPr lang="en-US" dirty="0" err="1">
                <a:solidFill>
                  <a:srgbClr val="9900CC"/>
                </a:solidFill>
                <a:latin typeface="Arial" charset="0"/>
              </a:rPr>
              <a:t>Đàn</a:t>
            </a:r>
            <a:r>
              <a:rPr lang="en-US" dirty="0">
                <a:solidFill>
                  <a:srgbClr val="9900CC"/>
                </a:solidFill>
                <a:latin typeface="Arial" charset="0"/>
              </a:rPr>
              <a:t> </a:t>
            </a:r>
            <a:r>
              <a:rPr lang="en-US" dirty="0" err="1">
                <a:solidFill>
                  <a:srgbClr val="9900CC"/>
                </a:solidFill>
                <a:latin typeface="Arial" charset="0"/>
              </a:rPr>
              <a:t>sếu</a:t>
            </a:r>
            <a:r>
              <a:rPr lang="en-US" dirty="0">
                <a:solidFill>
                  <a:srgbClr val="9900CC"/>
                </a:solidFill>
                <a:latin typeface="Arial" charset="0"/>
              </a:rPr>
              <a:t> </a:t>
            </a:r>
            <a:r>
              <a:rPr lang="vi-VN" dirty="0">
                <a:solidFill>
                  <a:srgbClr val="9900CC"/>
                </a:solidFill>
                <a:latin typeface="Arial" charset="0"/>
              </a:rPr>
              <a:t>đ</a:t>
            </a:r>
            <a:r>
              <a:rPr lang="en-US" dirty="0" err="1">
                <a:solidFill>
                  <a:srgbClr val="9900CC"/>
                </a:solidFill>
                <a:latin typeface="Arial" charset="0"/>
              </a:rPr>
              <a:t>ang</a:t>
            </a:r>
            <a:r>
              <a:rPr lang="en-US" dirty="0">
                <a:solidFill>
                  <a:srgbClr val="9900CC"/>
                </a:solidFill>
                <a:latin typeface="Arial" charset="0"/>
              </a:rPr>
              <a:t> </a:t>
            </a:r>
            <a:r>
              <a:rPr lang="en-US" dirty="0" err="1">
                <a:solidFill>
                  <a:srgbClr val="9900CC"/>
                </a:solidFill>
                <a:latin typeface="Arial" charset="0"/>
              </a:rPr>
              <a:t>sải</a:t>
            </a:r>
            <a:r>
              <a:rPr lang="en-US" dirty="0">
                <a:solidFill>
                  <a:srgbClr val="9900CC"/>
                </a:solidFill>
                <a:latin typeface="Arial" charset="0"/>
              </a:rPr>
              <a:t> </a:t>
            </a:r>
            <a:r>
              <a:rPr lang="en-US" dirty="0" err="1">
                <a:solidFill>
                  <a:srgbClr val="9900CC"/>
                </a:solidFill>
                <a:latin typeface="Arial" charset="0"/>
              </a:rPr>
              <a:t>cánh</a:t>
            </a:r>
            <a:r>
              <a:rPr lang="en-US" dirty="0">
                <a:solidFill>
                  <a:srgbClr val="9900CC"/>
                </a:solidFill>
                <a:latin typeface="Arial" charset="0"/>
              </a:rPr>
              <a:t> </a:t>
            </a:r>
            <a:r>
              <a:rPr lang="en-US" dirty="0" err="1">
                <a:solidFill>
                  <a:srgbClr val="9900CC"/>
                </a:solidFill>
                <a:latin typeface="Arial" charset="0"/>
              </a:rPr>
              <a:t>trên</a:t>
            </a:r>
            <a:r>
              <a:rPr lang="en-US" dirty="0">
                <a:solidFill>
                  <a:srgbClr val="9900CC"/>
                </a:solidFill>
                <a:latin typeface="Arial" charset="0"/>
              </a:rPr>
              <a:t> </a:t>
            </a:r>
            <a:r>
              <a:rPr lang="en-US" dirty="0" err="1">
                <a:solidFill>
                  <a:srgbClr val="9900CC"/>
                </a:solidFill>
                <a:latin typeface="Arial" charset="0"/>
              </a:rPr>
              <a:t>cao</a:t>
            </a:r>
            <a:r>
              <a:rPr lang="en-US" dirty="0">
                <a:solidFill>
                  <a:srgbClr val="9900CC"/>
                </a:solidFill>
                <a:latin typeface="Arial" charset="0"/>
              </a:rPr>
              <a:t>.</a:t>
            </a:r>
          </a:p>
        </p:txBody>
      </p:sp>
      <p:sp>
        <p:nvSpPr>
          <p:cNvPr id="10246" name="Text Box 6"/>
          <p:cNvSpPr txBox="1">
            <a:spLocks noChangeArrowheads="1"/>
          </p:cNvSpPr>
          <p:nvPr/>
        </p:nvSpPr>
        <p:spPr bwMode="auto">
          <a:xfrm>
            <a:off x="1219200" y="3124200"/>
            <a:ext cx="5867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9900CC"/>
                </a:solidFill>
                <a:latin typeface="Arial" charset="0"/>
              </a:rPr>
              <a:t>b. Sau một cuộc dạo ch</a:t>
            </a:r>
            <a:r>
              <a:rPr lang="vi-VN">
                <a:solidFill>
                  <a:srgbClr val="9900CC"/>
                </a:solidFill>
                <a:latin typeface="Arial" charset="0"/>
              </a:rPr>
              <a:t>ơ</a:t>
            </a:r>
            <a:r>
              <a:rPr lang="en-US">
                <a:solidFill>
                  <a:srgbClr val="9900CC"/>
                </a:solidFill>
                <a:latin typeface="Arial" charset="0"/>
              </a:rPr>
              <a:t>i, </a:t>
            </a:r>
            <a:r>
              <a:rPr lang="vi-VN">
                <a:solidFill>
                  <a:srgbClr val="9900CC"/>
                </a:solidFill>
                <a:latin typeface="Arial" charset="0"/>
              </a:rPr>
              <a:t>đ</a:t>
            </a:r>
            <a:r>
              <a:rPr lang="en-US">
                <a:solidFill>
                  <a:srgbClr val="9900CC"/>
                </a:solidFill>
                <a:latin typeface="Arial" charset="0"/>
              </a:rPr>
              <a:t>ám trẻ ra về.</a:t>
            </a:r>
          </a:p>
        </p:txBody>
      </p:sp>
      <p:sp>
        <p:nvSpPr>
          <p:cNvPr id="10247" name="Text Box 7"/>
          <p:cNvSpPr txBox="1">
            <a:spLocks noChangeArrowheads="1"/>
          </p:cNvSpPr>
          <p:nvPr/>
        </p:nvSpPr>
        <p:spPr bwMode="auto">
          <a:xfrm>
            <a:off x="1219200" y="4495800"/>
            <a:ext cx="5867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9900CC"/>
                </a:solidFill>
                <a:latin typeface="Arial" charset="0"/>
              </a:rPr>
              <a:t>c. Các em tới chỗ ông cụ, lễ phép hỏi.</a:t>
            </a:r>
          </a:p>
        </p:txBody>
      </p:sp>
      <p:sp>
        <p:nvSpPr>
          <p:cNvPr id="10248" name="Line 8"/>
          <p:cNvSpPr>
            <a:spLocks noChangeShapeType="1"/>
          </p:cNvSpPr>
          <p:nvPr/>
        </p:nvSpPr>
        <p:spPr bwMode="auto">
          <a:xfrm>
            <a:off x="1524000" y="2286000"/>
            <a:ext cx="1066800" cy="0"/>
          </a:xfrm>
          <a:prstGeom prst="line">
            <a:avLst/>
          </a:prstGeom>
          <a:noFill/>
          <a:ln w="19050">
            <a:solidFill>
              <a:srgbClr val="ED137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49" name="Line 9"/>
          <p:cNvSpPr>
            <a:spLocks noChangeShapeType="1"/>
          </p:cNvSpPr>
          <p:nvPr/>
        </p:nvSpPr>
        <p:spPr bwMode="auto">
          <a:xfrm>
            <a:off x="2667000" y="2286000"/>
            <a:ext cx="3276600" cy="0"/>
          </a:xfrm>
          <a:prstGeom prst="line">
            <a:avLst/>
          </a:prstGeom>
          <a:noFill/>
          <a:ln w="19050">
            <a:solidFill>
              <a:srgbClr val="ED137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50" name="Line 10"/>
          <p:cNvSpPr>
            <a:spLocks noChangeShapeType="1"/>
          </p:cNvSpPr>
          <p:nvPr/>
        </p:nvSpPr>
        <p:spPr bwMode="auto">
          <a:xfrm>
            <a:off x="2667000" y="2362200"/>
            <a:ext cx="3276600" cy="0"/>
          </a:xfrm>
          <a:prstGeom prst="line">
            <a:avLst/>
          </a:prstGeom>
          <a:noFill/>
          <a:ln w="19050">
            <a:solidFill>
              <a:srgbClr val="ED137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51" name="Text Box 11"/>
          <p:cNvSpPr txBox="1">
            <a:spLocks noChangeArrowheads="1"/>
          </p:cNvSpPr>
          <p:nvPr/>
        </p:nvSpPr>
        <p:spPr bwMode="auto">
          <a:xfrm>
            <a:off x="1524000" y="2514600"/>
            <a:ext cx="1447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FF0000"/>
                </a:solidFill>
                <a:latin typeface="Arial" charset="0"/>
              </a:rPr>
              <a:t>Con gì?</a:t>
            </a:r>
          </a:p>
        </p:txBody>
      </p:sp>
      <p:sp>
        <p:nvSpPr>
          <p:cNvPr id="10252" name="Text Box 12"/>
          <p:cNvSpPr txBox="1">
            <a:spLocks noChangeArrowheads="1"/>
          </p:cNvSpPr>
          <p:nvPr/>
        </p:nvSpPr>
        <p:spPr bwMode="auto">
          <a:xfrm>
            <a:off x="3429000" y="2514600"/>
            <a:ext cx="1447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FF0000"/>
                </a:solidFill>
                <a:latin typeface="Arial" charset="0"/>
              </a:rPr>
              <a:t>Làm gì?</a:t>
            </a:r>
          </a:p>
        </p:txBody>
      </p:sp>
      <p:sp>
        <p:nvSpPr>
          <p:cNvPr id="10253" name="Text Box 13"/>
          <p:cNvSpPr txBox="1">
            <a:spLocks noChangeArrowheads="1"/>
          </p:cNvSpPr>
          <p:nvPr/>
        </p:nvSpPr>
        <p:spPr bwMode="auto">
          <a:xfrm>
            <a:off x="5105400" y="3711010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rgbClr val="FF0000"/>
                </a:solidFill>
                <a:latin typeface="Arial" charset="0"/>
              </a:rPr>
              <a:t>Ai?</a:t>
            </a:r>
          </a:p>
        </p:txBody>
      </p:sp>
      <p:sp>
        <p:nvSpPr>
          <p:cNvPr id="10254" name="Text Box 14"/>
          <p:cNvSpPr txBox="1">
            <a:spLocks noChangeArrowheads="1"/>
          </p:cNvSpPr>
          <p:nvPr/>
        </p:nvSpPr>
        <p:spPr bwMode="auto">
          <a:xfrm>
            <a:off x="5791200" y="3719937"/>
            <a:ext cx="2133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rgbClr val="FF0000"/>
                </a:solidFill>
                <a:latin typeface="Arial" charset="0"/>
              </a:rPr>
              <a:t>  </a:t>
            </a:r>
            <a:r>
              <a:rPr lang="en-US" b="1" dirty="0" err="1" smtClean="0">
                <a:solidFill>
                  <a:srgbClr val="FF0000"/>
                </a:solidFill>
                <a:latin typeface="Arial" charset="0"/>
              </a:rPr>
              <a:t>Làm</a:t>
            </a:r>
            <a:r>
              <a:rPr lang="en-US" b="1" dirty="0" smtClean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Arial" charset="0"/>
              </a:rPr>
              <a:t>gì</a:t>
            </a:r>
            <a:r>
              <a:rPr lang="en-US" b="1" dirty="0">
                <a:solidFill>
                  <a:srgbClr val="FF0000"/>
                </a:solidFill>
                <a:latin typeface="Arial" charset="0"/>
              </a:rPr>
              <a:t>?</a:t>
            </a:r>
          </a:p>
        </p:txBody>
      </p:sp>
      <p:sp>
        <p:nvSpPr>
          <p:cNvPr id="10255" name="Text Box 15"/>
          <p:cNvSpPr txBox="1">
            <a:spLocks noChangeArrowheads="1"/>
          </p:cNvSpPr>
          <p:nvPr/>
        </p:nvSpPr>
        <p:spPr bwMode="auto">
          <a:xfrm>
            <a:off x="1828800" y="5181600"/>
            <a:ext cx="1447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FF0000"/>
                </a:solidFill>
                <a:latin typeface="Arial" charset="0"/>
              </a:rPr>
              <a:t>Ai?</a:t>
            </a:r>
          </a:p>
        </p:txBody>
      </p:sp>
      <p:sp>
        <p:nvSpPr>
          <p:cNvPr id="10256" name="Text Box 16"/>
          <p:cNvSpPr txBox="1">
            <a:spLocks noChangeArrowheads="1"/>
          </p:cNvSpPr>
          <p:nvPr/>
        </p:nvSpPr>
        <p:spPr bwMode="auto">
          <a:xfrm>
            <a:off x="3886200" y="5181600"/>
            <a:ext cx="1447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err="1">
                <a:solidFill>
                  <a:srgbClr val="FF0000"/>
                </a:solidFill>
                <a:latin typeface="Arial" charset="0"/>
              </a:rPr>
              <a:t>Làm</a:t>
            </a:r>
            <a:r>
              <a:rPr lang="en-US" b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Arial" charset="0"/>
              </a:rPr>
              <a:t>gì</a:t>
            </a:r>
            <a:r>
              <a:rPr lang="en-US" b="1" dirty="0">
                <a:solidFill>
                  <a:srgbClr val="FF0000"/>
                </a:solidFill>
                <a:latin typeface="Arial" charset="0"/>
              </a:rPr>
              <a:t>?</a:t>
            </a:r>
          </a:p>
        </p:txBody>
      </p:sp>
      <p:sp>
        <p:nvSpPr>
          <p:cNvPr id="10257" name="Line 17"/>
          <p:cNvSpPr>
            <a:spLocks noChangeShapeType="1"/>
          </p:cNvSpPr>
          <p:nvPr/>
        </p:nvSpPr>
        <p:spPr bwMode="auto">
          <a:xfrm>
            <a:off x="5105400" y="3505200"/>
            <a:ext cx="838200" cy="0"/>
          </a:xfrm>
          <a:prstGeom prst="line">
            <a:avLst/>
          </a:prstGeom>
          <a:noFill/>
          <a:ln w="19050">
            <a:solidFill>
              <a:srgbClr val="ED137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60" name="Line 20"/>
          <p:cNvSpPr>
            <a:spLocks noChangeShapeType="1"/>
          </p:cNvSpPr>
          <p:nvPr/>
        </p:nvSpPr>
        <p:spPr bwMode="auto">
          <a:xfrm>
            <a:off x="6096000" y="3596640"/>
            <a:ext cx="685800" cy="0"/>
          </a:xfrm>
          <a:prstGeom prst="line">
            <a:avLst/>
          </a:prstGeom>
          <a:noFill/>
          <a:ln w="19050">
            <a:solidFill>
              <a:srgbClr val="ED137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61" name="Line 21"/>
          <p:cNvSpPr>
            <a:spLocks noChangeShapeType="1"/>
          </p:cNvSpPr>
          <p:nvPr/>
        </p:nvSpPr>
        <p:spPr bwMode="auto">
          <a:xfrm>
            <a:off x="1828800" y="4953000"/>
            <a:ext cx="838200" cy="0"/>
          </a:xfrm>
          <a:prstGeom prst="line">
            <a:avLst/>
          </a:prstGeom>
          <a:noFill/>
          <a:ln w="19050">
            <a:solidFill>
              <a:srgbClr val="ED137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62" name="Line 22"/>
          <p:cNvSpPr>
            <a:spLocks noChangeShapeType="1"/>
          </p:cNvSpPr>
          <p:nvPr/>
        </p:nvSpPr>
        <p:spPr bwMode="auto">
          <a:xfrm>
            <a:off x="2819400" y="4953000"/>
            <a:ext cx="3505200" cy="0"/>
          </a:xfrm>
          <a:prstGeom prst="line">
            <a:avLst/>
          </a:prstGeom>
          <a:noFill/>
          <a:ln w="19050">
            <a:solidFill>
              <a:srgbClr val="ED137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63" name="Line 23"/>
          <p:cNvSpPr>
            <a:spLocks noChangeShapeType="1"/>
          </p:cNvSpPr>
          <p:nvPr/>
        </p:nvSpPr>
        <p:spPr bwMode="auto">
          <a:xfrm>
            <a:off x="2863516" y="5105400"/>
            <a:ext cx="3461084" cy="0"/>
          </a:xfrm>
          <a:prstGeom prst="line">
            <a:avLst/>
          </a:prstGeom>
          <a:noFill/>
          <a:ln w="19050">
            <a:solidFill>
              <a:srgbClr val="ED137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" name="Line 20"/>
          <p:cNvSpPr>
            <a:spLocks noChangeShapeType="1"/>
          </p:cNvSpPr>
          <p:nvPr/>
        </p:nvSpPr>
        <p:spPr bwMode="auto">
          <a:xfrm>
            <a:off x="6096000" y="3505200"/>
            <a:ext cx="685800" cy="0"/>
          </a:xfrm>
          <a:prstGeom prst="line">
            <a:avLst/>
          </a:prstGeom>
          <a:noFill/>
          <a:ln w="19050">
            <a:solidFill>
              <a:srgbClr val="ED137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85" decel="1000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385" decel="100000"/>
                                        <p:tgtEl>
                                          <p:spTgt spid="1024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5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6" dur="385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7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8" dur="385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8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 tmFilter="0,0; .5, 1; 1, 1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0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0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0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02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02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0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5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5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5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5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5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6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6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6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6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6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1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 nodeType="clickPar">
                      <p:stCondLst>
                        <p:cond delay="indefinite"/>
                      </p:stCondLst>
                      <p:childTnLst>
                        <p:par>
                          <p:cTn id="1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5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102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102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102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10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4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102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102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102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1000"/>
                                        <p:tgtEl>
                                          <p:spTgt spid="10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4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102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102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102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1000"/>
                                        <p:tgtEl>
                                          <p:spTgt spid="10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4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102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102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102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8" dur="1000"/>
                                        <p:tgtEl>
                                          <p:spTgt spid="10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4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102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102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102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4" dur="1000"/>
                                        <p:tgtEl>
                                          <p:spTgt spid="10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4" grpId="0"/>
      <p:bldP spid="10245" grpId="0"/>
      <p:bldP spid="10246" grpId="0"/>
      <p:bldP spid="10247" grpId="0"/>
      <p:bldP spid="10248" grpId="0" animBg="1"/>
      <p:bldP spid="10249" grpId="0" animBg="1"/>
      <p:bldP spid="10250" grpId="0" animBg="1"/>
      <p:bldP spid="10251" grpId="0"/>
      <p:bldP spid="10252" grpId="0"/>
      <p:bldP spid="10253" grpId="0"/>
      <p:bldP spid="10254" grpId="0"/>
      <p:bldP spid="10255" grpId="0"/>
      <p:bldP spid="10256" grpId="0"/>
      <p:bldP spid="10257" grpId="0" animBg="1"/>
      <p:bldP spid="10260" grpId="0" animBg="1"/>
      <p:bldP spid="10261" grpId="0" animBg="1"/>
      <p:bldP spid="10262" grpId="0" animBg="1"/>
      <p:bldP spid="10263" grpId="0" animBg="1"/>
      <p:bldP spid="2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457200" y="381000"/>
            <a:ext cx="8686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0000FF"/>
                </a:solidFill>
                <a:latin typeface="Arial" charset="0"/>
              </a:rPr>
              <a:t>Bài tập 4</a:t>
            </a:r>
            <a:r>
              <a:rPr lang="en-US">
                <a:solidFill>
                  <a:srgbClr val="0000FF"/>
                </a:solidFill>
                <a:latin typeface="Arial" charset="0"/>
              </a:rPr>
              <a:t>: Đặt câu hỏi cho các bộ phận câu </a:t>
            </a:r>
            <a:r>
              <a:rPr lang="vi-VN">
                <a:solidFill>
                  <a:srgbClr val="0000FF"/>
                </a:solidFill>
                <a:latin typeface="Arial" charset="0"/>
              </a:rPr>
              <a:t>đư</a:t>
            </a:r>
            <a:r>
              <a:rPr lang="en-US">
                <a:solidFill>
                  <a:srgbClr val="0000FF"/>
                </a:solidFill>
                <a:latin typeface="Arial" charset="0"/>
              </a:rPr>
              <a:t>ợc in </a:t>
            </a:r>
            <a:r>
              <a:rPr lang="vi-VN">
                <a:solidFill>
                  <a:srgbClr val="0000FF"/>
                </a:solidFill>
                <a:latin typeface="Arial" charset="0"/>
              </a:rPr>
              <a:t>đ</a:t>
            </a:r>
            <a:r>
              <a:rPr lang="en-US">
                <a:solidFill>
                  <a:srgbClr val="0000FF"/>
                </a:solidFill>
                <a:latin typeface="Arial" charset="0"/>
              </a:rPr>
              <a:t>ậm:</a:t>
            </a:r>
          </a:p>
        </p:txBody>
      </p:sp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838200" y="1295400"/>
            <a:ext cx="7239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rgbClr val="8C06FA"/>
                </a:solidFill>
                <a:latin typeface="Arial" charset="0"/>
              </a:rPr>
              <a:t>a.</a:t>
            </a:r>
            <a:r>
              <a:rPr lang="en-US" sz="2000">
                <a:latin typeface="Arial" charset="0"/>
              </a:rPr>
              <a:t> </a:t>
            </a:r>
            <a:r>
              <a:rPr lang="en-US" sz="2000" b="1" i="1">
                <a:solidFill>
                  <a:srgbClr val="D60093"/>
                </a:solidFill>
                <a:latin typeface="Arial" charset="0"/>
              </a:rPr>
              <a:t>Mấy bạn học trò</a:t>
            </a:r>
            <a:r>
              <a:rPr lang="en-US" sz="2000">
                <a:latin typeface="Arial" charset="0"/>
              </a:rPr>
              <a:t> </a:t>
            </a:r>
            <a:r>
              <a:rPr lang="en-US" sz="2000">
                <a:solidFill>
                  <a:srgbClr val="8C06FA"/>
                </a:solidFill>
                <a:latin typeface="Arial" charset="0"/>
              </a:rPr>
              <a:t>bỡ ngỡ </a:t>
            </a:r>
            <a:r>
              <a:rPr lang="vi-VN" sz="2000">
                <a:solidFill>
                  <a:srgbClr val="8C06FA"/>
                </a:solidFill>
                <a:latin typeface="Arial" charset="0"/>
              </a:rPr>
              <a:t>đ</a:t>
            </a:r>
            <a:r>
              <a:rPr lang="en-US" sz="2000">
                <a:solidFill>
                  <a:srgbClr val="8C06FA"/>
                </a:solidFill>
                <a:latin typeface="Arial" charset="0"/>
              </a:rPr>
              <a:t>ứng nép bên ng</a:t>
            </a:r>
            <a:r>
              <a:rPr lang="vi-VN" sz="2000">
                <a:solidFill>
                  <a:srgbClr val="8C06FA"/>
                </a:solidFill>
                <a:latin typeface="Arial" charset="0"/>
              </a:rPr>
              <a:t>ư</a:t>
            </a:r>
            <a:r>
              <a:rPr lang="en-US" sz="2000">
                <a:solidFill>
                  <a:srgbClr val="8C06FA"/>
                </a:solidFill>
                <a:latin typeface="Arial" charset="0"/>
              </a:rPr>
              <a:t>ời thân.</a:t>
            </a:r>
          </a:p>
        </p:txBody>
      </p:sp>
      <p:sp>
        <p:nvSpPr>
          <p:cNvPr id="11270" name="Text Box 6"/>
          <p:cNvSpPr txBox="1">
            <a:spLocks noChangeArrowheads="1"/>
          </p:cNvSpPr>
          <p:nvPr/>
        </p:nvSpPr>
        <p:spPr bwMode="auto">
          <a:xfrm>
            <a:off x="838200" y="2743200"/>
            <a:ext cx="7239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rgbClr val="8C06FA"/>
                </a:solidFill>
                <a:latin typeface="Arial" charset="0"/>
              </a:rPr>
              <a:t>b. Ông ngoại </a:t>
            </a:r>
            <a:r>
              <a:rPr lang="en-US" sz="2000" b="1" i="1">
                <a:solidFill>
                  <a:srgbClr val="D60093"/>
                </a:solidFill>
                <a:latin typeface="Arial" charset="0"/>
              </a:rPr>
              <a:t>dẫn tôi </a:t>
            </a:r>
            <a:r>
              <a:rPr lang="vi-VN" sz="2000" b="1" i="1">
                <a:solidFill>
                  <a:srgbClr val="D60093"/>
                </a:solidFill>
                <a:latin typeface="Arial" charset="0"/>
              </a:rPr>
              <a:t>đ</a:t>
            </a:r>
            <a:r>
              <a:rPr lang="en-US" sz="2000" b="1" i="1">
                <a:solidFill>
                  <a:srgbClr val="D60093"/>
                </a:solidFill>
                <a:latin typeface="Arial" charset="0"/>
              </a:rPr>
              <a:t>i mua vở, chọn bút</a:t>
            </a:r>
            <a:r>
              <a:rPr lang="en-US" sz="2000">
                <a:solidFill>
                  <a:srgbClr val="8C06FA"/>
                </a:solidFill>
                <a:latin typeface="Arial" charset="0"/>
              </a:rPr>
              <a:t>.</a:t>
            </a:r>
          </a:p>
        </p:txBody>
      </p:sp>
      <p:sp>
        <p:nvSpPr>
          <p:cNvPr id="11271" name="Text Box 7"/>
          <p:cNvSpPr txBox="1">
            <a:spLocks noChangeArrowheads="1"/>
          </p:cNvSpPr>
          <p:nvPr/>
        </p:nvSpPr>
        <p:spPr bwMode="auto">
          <a:xfrm>
            <a:off x="838200" y="4191000"/>
            <a:ext cx="8153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rgbClr val="8C06FA"/>
                </a:solidFill>
                <a:latin typeface="Arial" charset="0"/>
              </a:rPr>
              <a:t>c. Mẹ tôi </a:t>
            </a:r>
            <a:r>
              <a:rPr lang="en-US" sz="2000" b="1" i="1">
                <a:solidFill>
                  <a:srgbClr val="D60093"/>
                </a:solidFill>
                <a:latin typeface="Arial" charset="0"/>
              </a:rPr>
              <a:t>âu yếm nắm tay tôi dẫn </a:t>
            </a:r>
            <a:r>
              <a:rPr lang="vi-VN" sz="2000" b="1" i="1">
                <a:solidFill>
                  <a:srgbClr val="D60093"/>
                </a:solidFill>
                <a:latin typeface="Arial" charset="0"/>
              </a:rPr>
              <a:t>đ</a:t>
            </a:r>
            <a:r>
              <a:rPr lang="en-US" sz="2000" b="1" i="1">
                <a:solidFill>
                  <a:srgbClr val="D60093"/>
                </a:solidFill>
                <a:latin typeface="Arial" charset="0"/>
              </a:rPr>
              <a:t>i trên con </a:t>
            </a:r>
            <a:r>
              <a:rPr lang="vi-VN" sz="2000" b="1" i="1">
                <a:solidFill>
                  <a:srgbClr val="D60093"/>
                </a:solidFill>
                <a:latin typeface="Arial" charset="0"/>
              </a:rPr>
              <a:t>đư</a:t>
            </a:r>
            <a:r>
              <a:rPr lang="en-US" sz="2000" b="1" i="1">
                <a:solidFill>
                  <a:srgbClr val="D60093"/>
                </a:solidFill>
                <a:latin typeface="Arial" charset="0"/>
              </a:rPr>
              <a:t>ờng làng</a:t>
            </a:r>
            <a:r>
              <a:rPr lang="en-US" sz="2000">
                <a:solidFill>
                  <a:srgbClr val="8C06FA"/>
                </a:solidFill>
                <a:latin typeface="Arial" charset="0"/>
              </a:rPr>
              <a:t>.</a:t>
            </a:r>
          </a:p>
        </p:txBody>
      </p:sp>
      <p:sp>
        <p:nvSpPr>
          <p:cNvPr id="11272" name="Text Box 8"/>
          <p:cNvSpPr txBox="1">
            <a:spLocks noChangeArrowheads="1"/>
          </p:cNvSpPr>
          <p:nvPr/>
        </p:nvSpPr>
        <p:spPr bwMode="auto">
          <a:xfrm>
            <a:off x="838200" y="1981200"/>
            <a:ext cx="7239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rgbClr val="8C06FA"/>
                </a:solidFill>
                <a:latin typeface="Arial" charset="0"/>
                <a:sym typeface="Wingdings" pitchFamily="2" charset="2"/>
              </a:rPr>
              <a:t> </a:t>
            </a:r>
            <a:r>
              <a:rPr lang="en-US" sz="2000" b="1" i="1">
                <a:solidFill>
                  <a:srgbClr val="D60093"/>
                </a:solidFill>
                <a:latin typeface="Arial" charset="0"/>
                <a:sym typeface="Wingdings" pitchFamily="2" charset="2"/>
              </a:rPr>
              <a:t>Ai</a:t>
            </a:r>
            <a:r>
              <a:rPr lang="en-US" sz="2000">
                <a:latin typeface="Arial" charset="0"/>
              </a:rPr>
              <a:t> </a:t>
            </a:r>
            <a:r>
              <a:rPr lang="en-US" sz="2000">
                <a:solidFill>
                  <a:srgbClr val="8C06FA"/>
                </a:solidFill>
                <a:latin typeface="Arial" charset="0"/>
              </a:rPr>
              <a:t>bỡ ngỡ </a:t>
            </a:r>
            <a:r>
              <a:rPr lang="vi-VN" sz="2000">
                <a:solidFill>
                  <a:srgbClr val="8C06FA"/>
                </a:solidFill>
                <a:latin typeface="Arial" charset="0"/>
              </a:rPr>
              <a:t>đ</a:t>
            </a:r>
            <a:r>
              <a:rPr lang="en-US" sz="2000">
                <a:solidFill>
                  <a:srgbClr val="8C06FA"/>
                </a:solidFill>
                <a:latin typeface="Arial" charset="0"/>
              </a:rPr>
              <a:t>ứng nép bên ng</a:t>
            </a:r>
            <a:r>
              <a:rPr lang="vi-VN" sz="2000">
                <a:solidFill>
                  <a:srgbClr val="8C06FA"/>
                </a:solidFill>
                <a:latin typeface="Arial" charset="0"/>
              </a:rPr>
              <a:t>ư</a:t>
            </a:r>
            <a:r>
              <a:rPr lang="en-US" sz="2000">
                <a:solidFill>
                  <a:srgbClr val="8C06FA"/>
                </a:solidFill>
                <a:latin typeface="Arial" charset="0"/>
              </a:rPr>
              <a:t>ời thân?</a:t>
            </a:r>
          </a:p>
        </p:txBody>
      </p:sp>
      <p:sp>
        <p:nvSpPr>
          <p:cNvPr id="11273" name="Text Box 9"/>
          <p:cNvSpPr txBox="1">
            <a:spLocks noChangeArrowheads="1"/>
          </p:cNvSpPr>
          <p:nvPr/>
        </p:nvSpPr>
        <p:spPr bwMode="auto">
          <a:xfrm>
            <a:off x="838200" y="3429000"/>
            <a:ext cx="7239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rgbClr val="8C06FA"/>
                </a:solidFill>
                <a:latin typeface="Arial" charset="0"/>
                <a:sym typeface="Wingdings" pitchFamily="2" charset="2"/>
              </a:rPr>
              <a:t></a:t>
            </a:r>
            <a:r>
              <a:rPr lang="en-US" sz="2000">
                <a:solidFill>
                  <a:srgbClr val="8C06FA"/>
                </a:solidFill>
                <a:latin typeface="Arial" charset="0"/>
              </a:rPr>
              <a:t> Ông ngoại </a:t>
            </a:r>
            <a:r>
              <a:rPr lang="en-US" sz="2000" b="1" i="1">
                <a:solidFill>
                  <a:srgbClr val="D60093"/>
                </a:solidFill>
                <a:latin typeface="Arial" charset="0"/>
              </a:rPr>
              <a:t>làm gì?</a:t>
            </a:r>
            <a:endParaRPr lang="en-US" sz="2000">
              <a:solidFill>
                <a:srgbClr val="8C06FA"/>
              </a:solidFill>
              <a:latin typeface="Arial" charset="0"/>
            </a:endParaRPr>
          </a:p>
        </p:txBody>
      </p:sp>
      <p:sp>
        <p:nvSpPr>
          <p:cNvPr id="11274" name="Text Box 10"/>
          <p:cNvSpPr txBox="1">
            <a:spLocks noChangeArrowheads="1"/>
          </p:cNvSpPr>
          <p:nvPr/>
        </p:nvSpPr>
        <p:spPr bwMode="auto">
          <a:xfrm>
            <a:off x="838200" y="4953000"/>
            <a:ext cx="8153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rgbClr val="8C06FA"/>
                </a:solidFill>
                <a:latin typeface="Arial" charset="0"/>
                <a:sym typeface="Wingdings" pitchFamily="2" charset="2"/>
              </a:rPr>
              <a:t></a:t>
            </a:r>
            <a:r>
              <a:rPr lang="en-US" sz="2000">
                <a:solidFill>
                  <a:srgbClr val="8C06FA"/>
                </a:solidFill>
                <a:latin typeface="Arial" charset="0"/>
              </a:rPr>
              <a:t> Mẹ bạn </a:t>
            </a:r>
            <a:r>
              <a:rPr lang="en-US" sz="2000" b="1" i="1">
                <a:solidFill>
                  <a:srgbClr val="D60093"/>
                </a:solidFill>
                <a:latin typeface="Arial" charset="0"/>
              </a:rPr>
              <a:t>làm gì?</a:t>
            </a:r>
            <a:endParaRPr lang="en-US" sz="2000">
              <a:solidFill>
                <a:srgbClr val="8C06FA"/>
              </a:solidFill>
              <a:latin typeface="Arial" charset="0"/>
            </a:endParaRPr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9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6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7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770" decel="100000"/>
                                        <p:tgtEl>
                                          <p:spTgt spid="1127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770" decel="100000"/>
                                        <p:tgtEl>
                                          <p:spTgt spid="1127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7" dur="77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9" dur="77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8" grpId="0"/>
      <p:bldP spid="11269" grpId="0"/>
      <p:bldP spid="11270" grpId="0"/>
      <p:bldP spid="11271" grpId="0"/>
      <p:bldP spid="11272" grpId="0"/>
      <p:bldP spid="11273" grpId="0"/>
      <p:bldP spid="1127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237969849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193</TotalTime>
  <Words>495</Words>
  <Application>Microsoft Office PowerPoint</Application>
  <PresentationFormat>On-screen Show (4:3)</PresentationFormat>
  <Paragraphs>44</Paragraphs>
  <Slides>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6" baseType="lpstr">
      <vt:lpstr>宋体</vt:lpstr>
      <vt:lpstr>.VnTime</vt:lpstr>
      <vt:lpstr>Arial</vt:lpstr>
      <vt:lpstr>Calibri</vt:lpstr>
      <vt:lpstr>HP001 4 hàng</vt:lpstr>
      <vt:lpstr>Times New Roman</vt:lpstr>
      <vt:lpstr>Wingdings</vt:lpstr>
      <vt:lpstr>等线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LuckStar</dc:creator>
  <cp:lastModifiedBy>Microsoft account</cp:lastModifiedBy>
  <cp:revision>14</cp:revision>
  <dcterms:created xsi:type="dcterms:W3CDTF">2008-11-23T21:02:47Z</dcterms:created>
  <dcterms:modified xsi:type="dcterms:W3CDTF">2021-10-22T14:56:57Z</dcterms:modified>
</cp:coreProperties>
</file>