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6"/>
  </p:notesMasterIdLst>
  <p:sldIdLst>
    <p:sldId id="2654" r:id="rId2"/>
    <p:sldId id="345" r:id="rId3"/>
    <p:sldId id="266" r:id="rId4"/>
    <p:sldId id="268" r:id="rId5"/>
    <p:sldId id="278" r:id="rId6"/>
    <p:sldId id="270" r:id="rId7"/>
    <p:sldId id="347" r:id="rId8"/>
    <p:sldId id="256" r:id="rId9"/>
    <p:sldId id="352" r:id="rId10"/>
    <p:sldId id="2655" r:id="rId11"/>
    <p:sldId id="258" r:id="rId12"/>
    <p:sldId id="259" r:id="rId13"/>
    <p:sldId id="322" r:id="rId14"/>
    <p:sldId id="312" r:id="rId15"/>
    <p:sldId id="343" r:id="rId16"/>
    <p:sldId id="260" r:id="rId17"/>
    <p:sldId id="344" r:id="rId18"/>
    <p:sldId id="262" r:id="rId19"/>
    <p:sldId id="335" r:id="rId20"/>
    <p:sldId id="328" r:id="rId21"/>
    <p:sldId id="349" r:id="rId22"/>
    <p:sldId id="310" r:id="rId23"/>
    <p:sldId id="330" r:id="rId24"/>
    <p:sldId id="263" r:id="rId25"/>
  </p:sldIdLst>
  <p:sldSz cx="12161838" cy="6858000"/>
  <p:notesSz cx="6858000" cy="9144000"/>
  <p:embeddedFontLst>
    <p:embeddedFont>
      <p:font typeface="Anaheim" panose="020B0604020202020204" charset="0"/>
      <p:regular r:id="rId27"/>
    </p:embeddedFont>
    <p:embeddedFont>
      <p:font typeface="Annie Use Your Telescope" panose="020B0604020202020204" charset="0"/>
      <p:regular r:id="rId28"/>
    </p:embeddedFont>
    <p:embeddedFont>
      <p:font typeface="Arial-Rounded" panose="020B0500000000000000" charset="0"/>
      <p:regular r:id="rId29"/>
    </p:embeddedFont>
    <p:embeddedFont>
      <p:font typeface="Barlow Condensed" panose="020B0604020202020204" pitchFamily="2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Exo" panose="020B0604020202020204" charset="0"/>
      <p:regular r:id="rId38"/>
      <p:bold r:id="rId39"/>
      <p:italic r:id="rId40"/>
      <p:boldItalic r:id="rId41"/>
    </p:embeddedFont>
    <p:embeddedFont>
      <p:font typeface="HP001 4 hàng" panose="020B0604020202020204" charset="0"/>
      <p:regular r:id="rId42"/>
      <p:bold r:id="rId43"/>
    </p:embeddedFont>
    <p:embeddedFont>
      <p:font typeface="HP001 5 hàng" panose="020B0604020202020204" charset="0"/>
      <p:regular r:id="rId44"/>
      <p:bold r:id="rId45"/>
    </p:embeddedFont>
    <p:embeddedFont>
      <p:font typeface="Lato" panose="020F0502020204030203" pitchFamily="34" charset="0"/>
      <p:regular r:id="rId46"/>
      <p:bold r:id="rId47"/>
      <p:italic r:id="rId48"/>
    </p:embeddedFont>
    <p:embeddedFont>
      <p:font typeface="Open Sans" panose="020B0606030504020204" pitchFamily="3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2668"/>
    <a:srgbClr val="E3B77A"/>
    <a:srgbClr val="FFFAC2"/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45" autoAdjust="0"/>
  </p:normalViewPr>
  <p:slideViewPr>
    <p:cSldViewPr snapToGrid="0">
      <p:cViewPr varScale="1">
        <p:scale>
          <a:sx n="83" d="100"/>
          <a:sy n="83" d="100"/>
        </p:scale>
        <p:origin x="667" y="53"/>
      </p:cViewPr>
      <p:guideLst>
        <p:guide orient="horz" pos="2160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5.fntdata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7DC21224-9317-4644-AB9D-B434ED6D1947}"/>
    <pc:docChg chg="custSel addSld delSld modSld sldOrd">
      <pc:chgData name="Thao Phuong" userId="dd1b873d0ed009f0" providerId="LiveId" clId="{7DC21224-9317-4644-AB9D-B434ED6D1947}" dt="2022-11-11T05:19:10.097" v="133" actId="207"/>
      <pc:docMkLst>
        <pc:docMk/>
      </pc:docMkLst>
      <pc:sldChg chg="del">
        <pc:chgData name="Thao Phuong" userId="dd1b873d0ed009f0" providerId="LiveId" clId="{7DC21224-9317-4644-AB9D-B434ED6D1947}" dt="2022-11-11T05:17:26.308" v="74" actId="47"/>
        <pc:sldMkLst>
          <pc:docMk/>
          <pc:sldMk cId="1389108696" sldId="353"/>
        </pc:sldMkLst>
      </pc:sldChg>
      <pc:sldChg chg="new del ord">
        <pc:chgData name="Thao Phuong" userId="dd1b873d0ed009f0" providerId="LiveId" clId="{7DC21224-9317-4644-AB9D-B434ED6D1947}" dt="2022-11-11T05:17:02.553" v="6" actId="47"/>
        <pc:sldMkLst>
          <pc:docMk/>
          <pc:sldMk cId="2835765252" sldId="354"/>
        </pc:sldMkLst>
      </pc:sldChg>
      <pc:sldChg chg="modSp add mod ord">
        <pc:chgData name="Thao Phuong" userId="dd1b873d0ed009f0" providerId="LiveId" clId="{7DC21224-9317-4644-AB9D-B434ED6D1947}" dt="2022-11-11T05:17:23.861" v="73" actId="20577"/>
        <pc:sldMkLst>
          <pc:docMk/>
          <pc:sldMk cId="4206444522" sldId="2654"/>
        </pc:sldMkLst>
        <pc:spChg chg="mod">
          <ac:chgData name="Thao Phuong" userId="dd1b873d0ed009f0" providerId="LiveId" clId="{7DC21224-9317-4644-AB9D-B434ED6D1947}" dt="2022-11-11T05:17:23.861" v="73" actId="20577"/>
          <ac:spMkLst>
            <pc:docMk/>
            <pc:sldMk cId="4206444522" sldId="2654"/>
            <ac:spMk id="8" creationId="{00000000-0000-0000-0000-000000000000}"/>
          </ac:spMkLst>
        </pc:spChg>
      </pc:sldChg>
      <pc:sldChg chg="addSp modSp new mod">
        <pc:chgData name="Thao Phuong" userId="dd1b873d0ed009f0" providerId="LiveId" clId="{7DC21224-9317-4644-AB9D-B434ED6D1947}" dt="2022-11-11T05:19:10.097" v="133" actId="207"/>
        <pc:sldMkLst>
          <pc:docMk/>
          <pc:sldMk cId="4087238602" sldId="2655"/>
        </pc:sldMkLst>
        <pc:spChg chg="add mod">
          <ac:chgData name="Thao Phuong" userId="dd1b873d0ed009f0" providerId="LiveId" clId="{7DC21224-9317-4644-AB9D-B434ED6D1947}" dt="2022-11-11T05:19:10.097" v="133" actId="207"/>
          <ac:spMkLst>
            <pc:docMk/>
            <pc:sldMk cId="4087238602" sldId="2655"/>
            <ac:spMk id="2" creationId="{7098BC23-1D4C-214E-C997-3DA939984A0C}"/>
          </ac:spMkLst>
        </pc:spChg>
        <pc:spChg chg="add mod">
          <ac:chgData name="Thao Phuong" userId="dd1b873d0ed009f0" providerId="LiveId" clId="{7DC21224-9317-4644-AB9D-B434ED6D1947}" dt="2022-11-11T05:19:03.400" v="130" actId="1076"/>
          <ac:spMkLst>
            <pc:docMk/>
            <pc:sldMk cId="4087238602" sldId="2655"/>
            <ac:spMk id="3" creationId="{580EE56F-B21F-217C-0877-AE07084FF0B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34629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91F60-58A8-4D79-91FB-B1A592C072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43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HS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dày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mm, cm?</a:t>
            </a:r>
          </a:p>
          <a:p>
            <a:r>
              <a:rPr lang="en-US" dirty="0" err="1"/>
              <a:t>Tuỳ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online hay offline, 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1572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f72f9837c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f72f9837c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95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969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số để ra đáp án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86643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số để ra đáp án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đề để ra đáp án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29392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18.xml"/><Relationship Id="rId4" Type="http://schemas.openxmlformats.org/officeDocument/2006/relationships/slide" Target="../slides/slide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6424" y="179663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79989" y="232599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6678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1467" y="245432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4674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30954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26697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12838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06656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085123" y="248640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025" y="171638"/>
            <a:ext cx="11790583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4447" y="250245"/>
            <a:ext cx="11557154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  <a:ea typeface="+mn-ea"/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  <a:ea typeface="+mn-ea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093587" y="1198525"/>
            <a:ext cx="5506045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093587" y="2063905"/>
            <a:ext cx="5506045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3306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14835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06364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12741" y="211888"/>
            <a:ext cx="1634845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289422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180951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939" y="557551"/>
            <a:ext cx="1579800" cy="3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6950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191392-46B3-4988-B725-C457EAD2BD85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E37A7-131E-4749-AAF7-688385F4F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85354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80" r:id="rId12"/>
    <p:sldLayoutId id="2147483681" r:id="rId13"/>
    <p:sldLayoutId id="2147483685" r:id="rId14"/>
    <p:sldLayoutId id="214748368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6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microsoft.com/office/2007/relationships/hdphoto" Target="../media/hdphoto6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9.xml"/><Relationship Id="rId7" Type="http://schemas.microsoft.com/office/2007/relationships/hdphoto" Target="../media/hdphoto7.wdp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microsoft.com/office/2007/relationships/hdphoto" Target="../media/hdphoto9.wdp"/><Relationship Id="rId5" Type="http://schemas.openxmlformats.org/officeDocument/2006/relationships/image" Target="../media/image28.jp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12.xml"/><Relationship Id="rId9" Type="http://schemas.microsoft.com/office/2007/relationships/hdphoto" Target="../media/hdphoto8.wdp"/><Relationship Id="rId14" Type="http://schemas.openxmlformats.org/officeDocument/2006/relationships/image" Target="../media/image3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9.png"/><Relationship Id="rId3" Type="http://schemas.openxmlformats.org/officeDocument/2006/relationships/audio" Target="../media/audio8.wav"/><Relationship Id="rId7" Type="http://schemas.openxmlformats.org/officeDocument/2006/relationships/image" Target="../media/image36.png"/><Relationship Id="rId12" Type="http://schemas.microsoft.com/office/2007/relationships/hdphoto" Target="../media/hdphoto11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audio" Target="../media/audio10.wav"/><Relationship Id="rId15" Type="http://schemas.openxmlformats.org/officeDocument/2006/relationships/image" Target="../media/image34.gif"/><Relationship Id="rId10" Type="http://schemas.microsoft.com/office/2007/relationships/hdphoto" Target="../media/hdphoto10.wdp"/><Relationship Id="rId4" Type="http://schemas.openxmlformats.org/officeDocument/2006/relationships/audio" Target="../media/audio9.wav"/><Relationship Id="rId9" Type="http://schemas.openxmlformats.org/officeDocument/2006/relationships/image" Target="../media/image37.png"/><Relationship Id="rId1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1.wdp"/><Relationship Id="rId3" Type="http://schemas.openxmlformats.org/officeDocument/2006/relationships/audio" Target="../media/audio8.wav"/><Relationship Id="rId7" Type="http://schemas.openxmlformats.org/officeDocument/2006/relationships/image" Target="../media/image40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4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11" Type="http://schemas.microsoft.com/office/2007/relationships/hdphoto" Target="../media/hdphoto10.wdp"/><Relationship Id="rId5" Type="http://schemas.openxmlformats.org/officeDocument/2006/relationships/audio" Target="../media/audio9.wav"/><Relationship Id="rId15" Type="http://schemas.openxmlformats.org/officeDocument/2006/relationships/slide" Target="slide20.xml"/><Relationship Id="rId10" Type="http://schemas.openxmlformats.org/officeDocument/2006/relationships/image" Target="../media/image37.png"/><Relationship Id="rId4" Type="http://schemas.openxmlformats.org/officeDocument/2006/relationships/audio" Target="../media/audio10.wav"/><Relationship Id="rId9" Type="http://schemas.openxmlformats.org/officeDocument/2006/relationships/image" Target="../media/image32.png"/><Relationship Id="rId1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9.png"/><Relationship Id="rId3" Type="http://schemas.openxmlformats.org/officeDocument/2006/relationships/audio" Target="../media/audio8.wav"/><Relationship Id="rId7" Type="http://schemas.openxmlformats.org/officeDocument/2006/relationships/image" Target="../media/image36.png"/><Relationship Id="rId12" Type="http://schemas.microsoft.com/office/2007/relationships/hdphoto" Target="../media/hdphoto11.wdp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audio" Target="../media/audio9.wav"/><Relationship Id="rId15" Type="http://schemas.openxmlformats.org/officeDocument/2006/relationships/image" Target="../media/image34.gif"/><Relationship Id="rId10" Type="http://schemas.microsoft.com/office/2007/relationships/hdphoto" Target="../media/hdphoto10.wdp"/><Relationship Id="rId4" Type="http://schemas.openxmlformats.org/officeDocument/2006/relationships/audio" Target="../media/audio10.wav"/><Relationship Id="rId9" Type="http://schemas.openxmlformats.org/officeDocument/2006/relationships/image" Target="../media/image37.png"/><Relationship Id="rId14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3.jpg"/><Relationship Id="rId10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jpg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3.jpg"/><Relationship Id="rId10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" y="12821"/>
            <a:ext cx="12293012" cy="6832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" y="12821"/>
            <a:ext cx="815089" cy="8150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74275" y="836141"/>
            <a:ext cx="6437092" cy="521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89" b="1" dirty="0">
                <a:solidFill>
                  <a:schemeClr val="accent6">
                    <a:lumMod val="75000"/>
                  </a:scheme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2789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4338854" y="1626271"/>
            <a:ext cx="3484134" cy="713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35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94217" y="2401783"/>
            <a:ext cx="9041609" cy="1954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35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Toán</a:t>
            </a:r>
            <a:endParaRPr lang="en-US" sz="4035" b="1" dirty="0">
              <a:solidFill>
                <a:srgbClr val="FF0000"/>
              </a:solidFill>
              <a:latin typeface=".VnMemorandum" panose="020B7200000000000000" pitchFamily="34" charset="0"/>
              <a:ea typeface="Zilla Slab" pitchFamily="2" charset="0"/>
            </a:endParaRPr>
          </a:p>
          <a:p>
            <a:pPr algn="ctr"/>
            <a:r>
              <a:rPr lang="en-US" sz="4035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Bài</a:t>
            </a:r>
            <a:r>
              <a:rPr lang="en-US" sz="4035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30:</a:t>
            </a:r>
          </a:p>
          <a:p>
            <a:pPr algn="ctr"/>
            <a:r>
              <a:rPr lang="en-US" sz="4035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Mi – li – </a:t>
            </a:r>
            <a:r>
              <a:rPr lang="en-US" sz="4035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mét</a:t>
            </a:r>
            <a:r>
              <a:rPr lang="en-US" sz="4035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( </a:t>
            </a:r>
            <a:r>
              <a:rPr lang="en-US" sz="4035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Tiết</a:t>
            </a:r>
            <a:r>
              <a:rPr lang="en-US" sz="4035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1)</a:t>
            </a:r>
            <a:endParaRPr lang="en-US" sz="4035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44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98BC23-1D4C-214E-C997-3DA939984A0C}"/>
              </a:ext>
            </a:extLst>
          </p:cNvPr>
          <p:cNvSpPr txBox="1"/>
          <p:nvPr/>
        </p:nvSpPr>
        <p:spPr>
          <a:xfrm>
            <a:off x="2136991" y="794327"/>
            <a:ext cx="7555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0EE56F-B21F-217C-0877-AE07084FF0B8}"/>
              </a:ext>
            </a:extLst>
          </p:cNvPr>
          <p:cNvSpPr txBox="1"/>
          <p:nvPr/>
        </p:nvSpPr>
        <p:spPr>
          <a:xfrm>
            <a:off x="363610" y="1958109"/>
            <a:ext cx="11434617" cy="1852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07000"/>
              </a:lnSpc>
              <a:spcAft>
                <a:spcPts val="800"/>
              </a:spcAft>
            </a:pPr>
            <a:r>
              <a:rPr lang="nl-NL" sz="3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Nhận biết được đơn vị đo độ dài mi-li-mét.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07000"/>
              </a:lnSpc>
              <a:spcAft>
                <a:spcPts val="800"/>
              </a:spcAft>
            </a:pPr>
            <a:r>
              <a:rPr lang="nl-NL" sz="3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Biết đọc viết tắt đơn vị đo độ dài mi-li-mét.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07000"/>
              </a:lnSpc>
              <a:spcAft>
                <a:spcPts val="800"/>
              </a:spcAft>
            </a:pPr>
            <a:r>
              <a:rPr lang="nl-NL" sz="3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Biết được mối liên hệ hai số đo độ dài mi-li-mét và xăng-ti-mét.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38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6702" y="969766"/>
            <a:ext cx="6468433" cy="32342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259">
            <a:extLst>
              <a:ext uri="{FF2B5EF4-FFF2-40B4-BE49-F238E27FC236}">
                <a16:creationId xmlns:a16="http://schemas.microsoft.com/office/drawing/2014/main" id="{2FFBD179-D53B-4E65-81AA-918E0A661E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299" y="103681"/>
            <a:ext cx="1474755" cy="737377"/>
          </a:xfrm>
          <a:prstGeom prst="rect">
            <a:avLst/>
          </a:prstGeom>
        </p:spPr>
      </p:pic>
      <p:sp>
        <p:nvSpPr>
          <p:cNvPr id="176" name="Google Shape;4364;p3">
            <a:extLst>
              <a:ext uri="{FF2B5EF4-FFF2-40B4-BE49-F238E27FC236}">
                <a16:creationId xmlns:a16="http://schemas.microsoft.com/office/drawing/2014/main" id="{76A43662-3BC1-45CC-81CB-9A2FFC5AAADF}"/>
              </a:ext>
            </a:extLst>
          </p:cNvPr>
          <p:cNvSpPr txBox="1"/>
          <p:nvPr/>
        </p:nvSpPr>
        <p:spPr>
          <a:xfrm>
            <a:off x="1689411" y="448756"/>
            <a:ext cx="439150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</a:t>
            </a:r>
            <a:r>
              <a:rPr lang="en-US" sz="2800" b="1" dirty="0">
                <a:solidFill>
                  <a:schemeClr val="dk1"/>
                </a:solidFill>
              </a:rPr>
              <a:t> – li - </a:t>
            </a:r>
            <a:r>
              <a:rPr lang="en-US" sz="2800" b="1" dirty="0" err="1">
                <a:solidFill>
                  <a:schemeClr val="dk1"/>
                </a:solidFill>
              </a:rPr>
              <a:t>mét</a:t>
            </a:r>
            <a:endParaRPr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374" y="1218955"/>
            <a:ext cx="8340146" cy="20969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2520" y="1535681"/>
            <a:ext cx="3178978" cy="3052648"/>
          </a:xfrm>
          <a:prstGeom prst="rect">
            <a:avLst/>
          </a:prstGeom>
        </p:spPr>
      </p:pic>
      <p:sp>
        <p:nvSpPr>
          <p:cNvPr id="15" name="Google Shape;4363;p3">
            <a:extLst>
              <a:ext uri="{FF2B5EF4-FFF2-40B4-BE49-F238E27FC236}">
                <a16:creationId xmlns:a16="http://schemas.microsoft.com/office/drawing/2014/main" id="{F74924E5-9A37-4B7E-8FD1-06B8C0699038}"/>
              </a:ext>
            </a:extLst>
          </p:cNvPr>
          <p:cNvSpPr/>
          <p:nvPr/>
        </p:nvSpPr>
        <p:spPr>
          <a:xfrm>
            <a:off x="1118794" y="3414633"/>
            <a:ext cx="8707196" cy="29414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sz="2400" dirty="0"/>
          </a:p>
        </p:txBody>
      </p:sp>
      <p:sp>
        <p:nvSpPr>
          <p:cNvPr id="7" name="Google Shape;4364;p3">
            <a:extLst>
              <a:ext uri="{FF2B5EF4-FFF2-40B4-BE49-F238E27FC236}">
                <a16:creationId xmlns:a16="http://schemas.microsoft.com/office/drawing/2014/main" id="{76A43662-3BC1-45CC-81CB-9A2FFC5AAADF}"/>
              </a:ext>
            </a:extLst>
          </p:cNvPr>
          <p:cNvSpPr txBox="1"/>
          <p:nvPr/>
        </p:nvSpPr>
        <p:spPr>
          <a:xfrm>
            <a:off x="1300442" y="3504563"/>
            <a:ext cx="8343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74688" lvl="0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vi-VN" sz="3600" dirty="0">
                <a:solidFill>
                  <a:srgbClr val="FF0000"/>
                </a:solidFill>
              </a:rPr>
              <a:t>Mi – li - mét </a:t>
            </a:r>
            <a:r>
              <a:rPr lang="vi-VN" sz="3600" dirty="0">
                <a:solidFill>
                  <a:schemeClr val="dk1"/>
                </a:solidFill>
              </a:rPr>
              <a:t>là một đơn vị đo độ dài.</a:t>
            </a:r>
            <a:endParaRPr lang="vi-VN" sz="2400" dirty="0"/>
          </a:p>
        </p:txBody>
      </p:sp>
      <p:sp>
        <p:nvSpPr>
          <p:cNvPr id="8" name="Google Shape;4364;p3">
            <a:extLst>
              <a:ext uri="{FF2B5EF4-FFF2-40B4-BE49-F238E27FC236}">
                <a16:creationId xmlns:a16="http://schemas.microsoft.com/office/drawing/2014/main" id="{76A43662-3BC1-45CC-81CB-9A2FFC5AAADF}"/>
              </a:ext>
            </a:extLst>
          </p:cNvPr>
          <p:cNvSpPr txBox="1"/>
          <p:nvPr/>
        </p:nvSpPr>
        <p:spPr>
          <a:xfrm>
            <a:off x="1300442" y="4423733"/>
            <a:ext cx="8343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74688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it-IT" sz="3600" dirty="0">
                <a:solidFill>
                  <a:srgbClr val="FF0000"/>
                </a:solidFill>
              </a:rPr>
              <a:t>Mi – li - mét </a:t>
            </a:r>
            <a:r>
              <a:rPr lang="it-IT" sz="3600" dirty="0">
                <a:solidFill>
                  <a:schemeClr val="dk1"/>
                </a:solidFill>
              </a:rPr>
              <a:t>viết là </a:t>
            </a:r>
            <a:r>
              <a:rPr lang="it-IT" sz="3600" b="1" dirty="0">
                <a:solidFill>
                  <a:srgbClr val="FF0000"/>
                </a:solidFill>
              </a:rPr>
              <a:t>mm</a:t>
            </a:r>
            <a:r>
              <a:rPr lang="it-IT" sz="3600" dirty="0">
                <a:solidFill>
                  <a:schemeClr val="dk1"/>
                </a:solidFill>
              </a:rPr>
              <a:t>.</a:t>
            </a:r>
            <a:endParaRPr lang="it-IT" sz="2400" dirty="0"/>
          </a:p>
        </p:txBody>
      </p:sp>
      <p:sp>
        <p:nvSpPr>
          <p:cNvPr id="9" name="Google Shape;4364;p3">
            <a:extLst>
              <a:ext uri="{FF2B5EF4-FFF2-40B4-BE49-F238E27FC236}">
                <a16:creationId xmlns:a16="http://schemas.microsoft.com/office/drawing/2014/main" id="{76A43662-3BC1-45CC-81CB-9A2FFC5AAADF}"/>
              </a:ext>
            </a:extLst>
          </p:cNvPr>
          <p:cNvSpPr txBox="1"/>
          <p:nvPr/>
        </p:nvSpPr>
        <p:spPr>
          <a:xfrm>
            <a:off x="1300442" y="5334154"/>
            <a:ext cx="8343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74688" lvl="0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3600" b="1" dirty="0">
                <a:solidFill>
                  <a:srgbClr val="00B050"/>
                </a:solidFill>
              </a:rPr>
              <a:t>1 cm = 10 mm</a:t>
            </a:r>
            <a:r>
              <a:rPr lang="fi-FI" sz="3600" dirty="0">
                <a:solidFill>
                  <a:schemeClr val="dk1"/>
                </a:solidFill>
              </a:rPr>
              <a:t>; </a:t>
            </a:r>
            <a:r>
              <a:rPr lang="fi-FI" sz="3600" b="1" dirty="0">
                <a:solidFill>
                  <a:srgbClr val="00B0F0"/>
                </a:solidFill>
              </a:rPr>
              <a:t>1m = 1000 mm</a:t>
            </a:r>
            <a:r>
              <a:rPr lang="fi-FI" sz="3600" dirty="0">
                <a:solidFill>
                  <a:schemeClr val="dk1"/>
                </a:solidFill>
              </a:rPr>
              <a:t>.</a:t>
            </a:r>
            <a:endParaRPr lang="fi-FI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93DA6D-F810-48F0-9535-16DF232A6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61837" cy="6858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185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075D08A-8FDA-48DC-A1FF-035FA29F0796}"/>
              </a:ext>
            </a:extLst>
          </p:cNvPr>
          <p:cNvGraphicFramePr>
            <a:graphicFrameLocks noGrp="1"/>
          </p:cNvGraphicFramePr>
          <p:nvPr/>
        </p:nvGraphicFramePr>
        <p:xfrm>
          <a:off x="62333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00033" y="2663611"/>
            <a:ext cx="57835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mm</a:t>
            </a:r>
            <a:endParaRPr lang="en-US" sz="8800" dirty="0">
              <a:solidFill>
                <a:schemeClr val="bg1"/>
              </a:solidFill>
              <a:latin typeface="HP001 5 hàng" pitchFamily="34" charset="0"/>
              <a:ea typeface="HP001 4H" pitchFamily="34" charset="-12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F6FAE-DB19-43CB-B178-E3A1A7A853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50" r="99700">
                        <a14:foregroundMark x1="42579" y1="55968" x2="48126" y2="76935"/>
                        <a14:foregroundMark x1="61469" y1="55968" x2="59370" y2="74032"/>
                        <a14:foregroundMark x1="78861" y1="55323" x2="78861" y2="62742"/>
                        <a14:foregroundMark x1="16792" y1="55968" x2="25187" y2="63548"/>
                        <a14:foregroundMark x1="20990" y1="53710" x2="29985" y2="64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3" y="4650177"/>
            <a:ext cx="2127132" cy="197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3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8453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34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699393" y="347800"/>
            <a:ext cx="2121654" cy="675638"/>
            <a:chOff x="1183343" y="1464304"/>
            <a:chExt cx="1890378" cy="675638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1268958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?</a:t>
              </a:r>
              <a:endParaRPr sz="2400" dirty="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200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617" y="1190292"/>
            <a:ext cx="5242560" cy="3719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0760" y="933761"/>
            <a:ext cx="5730558" cy="423259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17320" y="1524000"/>
            <a:ext cx="685800" cy="88392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802880" y="1524000"/>
            <a:ext cx="685800" cy="88392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9374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760676" y="466635"/>
            <a:ext cx="2072669" cy="675638"/>
            <a:chOff x="1183343" y="1464304"/>
            <a:chExt cx="1890378" cy="675638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1268958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Số ?</a:t>
              </a:r>
              <a:endParaRPr sz="240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lt1"/>
                  </a:solidFill>
                </a:rPr>
                <a:t>2</a:t>
              </a:r>
              <a:endParaRPr sz="2000" dirty="0"/>
            </a:p>
          </p:txBody>
        </p:sp>
      </p:grpSp>
      <p:grpSp>
        <p:nvGrpSpPr>
          <p:cNvPr id="23" name="Google Shape;4392;p6">
            <a:extLst>
              <a:ext uri="{FF2B5EF4-FFF2-40B4-BE49-F238E27FC236}">
                <a16:creationId xmlns:a16="http://schemas.microsoft.com/office/drawing/2014/main" id="{2B5DB04C-CB88-4B1D-893F-E49C4637719A}"/>
              </a:ext>
            </a:extLst>
          </p:cNvPr>
          <p:cNvGrpSpPr/>
          <p:nvPr/>
        </p:nvGrpSpPr>
        <p:grpSpPr>
          <a:xfrm>
            <a:off x="1127760" y="2455679"/>
            <a:ext cx="14861397" cy="2062063"/>
            <a:chOff x="2020665" y="1880109"/>
            <a:chExt cx="14861397" cy="2062063"/>
          </a:xfrm>
        </p:grpSpPr>
        <p:sp>
          <p:nvSpPr>
            <p:cNvPr id="24" name="Google Shape;4393;p6">
              <a:extLst>
                <a:ext uri="{FF2B5EF4-FFF2-40B4-BE49-F238E27FC236}">
                  <a16:creationId xmlns:a16="http://schemas.microsoft.com/office/drawing/2014/main" id="{BD3EA727-B494-4E87-86DA-3C67E654AE68}"/>
                </a:ext>
              </a:extLst>
            </p:cNvPr>
            <p:cNvSpPr txBox="1"/>
            <p:nvPr/>
          </p:nvSpPr>
          <p:spPr>
            <a:xfrm>
              <a:off x="2020665" y="1880109"/>
              <a:ext cx="14861397" cy="2062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</a:t>
              </a:r>
              <a:r>
                <a:rPr lang="en-US" sz="3200" dirty="0">
                  <a:solidFill>
                    <a:schemeClr val="dk1"/>
                  </a:solidFill>
                </a:rPr>
                <a:t>cm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=         mm;   10 mm =        </a:t>
              </a:r>
              <a:r>
                <a:rPr lang="en-US" sz="3200" dirty="0">
                  <a:solidFill>
                    <a:schemeClr val="dk1"/>
                  </a:solidFill>
                </a:rPr>
                <a:t>c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m; 	</a:t>
              </a:r>
              <a:r>
                <a:rPr lang="en-US" sz="3200" dirty="0">
                  <a:solidFill>
                    <a:schemeClr val="dk1"/>
                  </a:solidFill>
                </a:rPr>
                <a:t>6 c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 =          mm</a:t>
              </a:r>
              <a:endParaRPr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</a:rPr>
                <a:t>1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 =           mm;    1000 mm =        </a:t>
              </a:r>
              <a:r>
                <a:rPr lang="en-US" sz="3200" dirty="0">
                  <a:solidFill>
                    <a:schemeClr val="dk1"/>
                  </a:solidFill>
                </a:rPr>
                <a:t>m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; 	</a:t>
              </a:r>
              <a:r>
                <a:rPr lang="en-US" sz="3200" dirty="0">
                  <a:solidFill>
                    <a:schemeClr val="dk1"/>
                  </a:solidFill>
                </a:rPr>
                <a:t>2 c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 =          mm</a:t>
              </a:r>
              <a:endParaRPr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394;p6">
              <a:extLst>
                <a:ext uri="{FF2B5EF4-FFF2-40B4-BE49-F238E27FC236}">
                  <a16:creationId xmlns:a16="http://schemas.microsoft.com/office/drawing/2014/main" id="{4E06F81B-DF32-4F9D-999B-062ED73AD464}"/>
                </a:ext>
              </a:extLst>
            </p:cNvPr>
            <p:cNvSpPr/>
            <p:nvPr/>
          </p:nvSpPr>
          <p:spPr>
            <a:xfrm>
              <a:off x="3528328" y="216749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6" name="Google Shape;4395;p6">
              <a:extLst>
                <a:ext uri="{FF2B5EF4-FFF2-40B4-BE49-F238E27FC236}">
                  <a16:creationId xmlns:a16="http://schemas.microsoft.com/office/drawing/2014/main" id="{B15B3A0C-0593-4706-8EF6-4ED3604C3F03}"/>
                </a:ext>
              </a:extLst>
            </p:cNvPr>
            <p:cNvSpPr/>
            <p:nvPr/>
          </p:nvSpPr>
          <p:spPr>
            <a:xfrm>
              <a:off x="3144660" y="3186143"/>
              <a:ext cx="1163181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C00000"/>
                  </a:solidFill>
                </a:rPr>
                <a:t>100</a:t>
              </a:r>
              <a:r>
                <a:rPr lang="en-US" sz="3200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27" name="Google Shape;4396;p6">
              <a:extLst>
                <a:ext uri="{FF2B5EF4-FFF2-40B4-BE49-F238E27FC236}">
                  <a16:creationId xmlns:a16="http://schemas.microsoft.com/office/drawing/2014/main" id="{D9CC7FE8-6AC6-44FE-B35C-F50E5980270D}"/>
                </a:ext>
              </a:extLst>
            </p:cNvPr>
            <p:cNvSpPr/>
            <p:nvPr/>
          </p:nvSpPr>
          <p:spPr>
            <a:xfrm>
              <a:off x="7144936" y="2167490"/>
              <a:ext cx="767086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28" name="Google Shape;4397;p6">
              <a:extLst>
                <a:ext uri="{FF2B5EF4-FFF2-40B4-BE49-F238E27FC236}">
                  <a16:creationId xmlns:a16="http://schemas.microsoft.com/office/drawing/2014/main" id="{82D78F18-748A-482D-B936-CA4F79EC2FBE}"/>
                </a:ext>
              </a:extLst>
            </p:cNvPr>
            <p:cNvSpPr/>
            <p:nvPr/>
          </p:nvSpPr>
          <p:spPr>
            <a:xfrm>
              <a:off x="7766145" y="3180868"/>
              <a:ext cx="608628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C00000"/>
                  </a:solidFill>
                </a:rPr>
                <a:t>1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29" name="Google Shape;4398;p6">
              <a:extLst>
                <a:ext uri="{FF2B5EF4-FFF2-40B4-BE49-F238E27FC236}">
                  <a16:creationId xmlns:a16="http://schemas.microsoft.com/office/drawing/2014/main" id="{2BD9201F-928B-43F9-B1A4-12F1C2217F19}"/>
                </a:ext>
              </a:extLst>
            </p:cNvPr>
            <p:cNvSpPr/>
            <p:nvPr/>
          </p:nvSpPr>
          <p:spPr>
            <a:xfrm>
              <a:off x="10792088" y="2167490"/>
              <a:ext cx="812111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C00000"/>
                  </a:solidFill>
                </a:rPr>
                <a:t>60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42" name="Google Shape;4399;p6">
              <a:extLst>
                <a:ext uri="{FF2B5EF4-FFF2-40B4-BE49-F238E27FC236}">
                  <a16:creationId xmlns:a16="http://schemas.microsoft.com/office/drawing/2014/main" id="{EF33B9EC-E0E7-419A-A40D-15EF41EC8DBB}"/>
                </a:ext>
              </a:extLst>
            </p:cNvPr>
            <p:cNvSpPr/>
            <p:nvPr/>
          </p:nvSpPr>
          <p:spPr>
            <a:xfrm>
              <a:off x="10792088" y="3186143"/>
              <a:ext cx="707857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C00000"/>
                  </a:solidFill>
                </a:rPr>
                <a:t>20</a:t>
              </a:r>
              <a:endParaRPr dirty="0">
                <a:solidFill>
                  <a:srgbClr val="C00000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1CAAF9C-E373-488C-8B5F-85F2CB7B5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641" y="2688562"/>
            <a:ext cx="765250" cy="775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60B5B1-8708-4442-A28C-C4E7077DF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6995" y="3727694"/>
            <a:ext cx="1097387" cy="790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6437EA-3DFF-4857-A5D0-11BA6C978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8260" y="2660244"/>
            <a:ext cx="911225" cy="928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7E7DA5-47F8-4589-9DC9-BB165DA555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0663" y="2688562"/>
            <a:ext cx="779514" cy="7879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CCA164A-883B-4E2E-8BEC-7A3BFB6047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3240" y="3680673"/>
            <a:ext cx="831791" cy="92874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7014A7F-DF7A-4C96-9428-6AD8B91EAE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10168" y="3588993"/>
            <a:ext cx="916366" cy="928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4387;p6">
            <a:extLst>
              <a:ext uri="{FF2B5EF4-FFF2-40B4-BE49-F238E27FC236}">
                <a16:creationId xmlns:a16="http://schemas.microsoft.com/office/drawing/2014/main" id="{4516B281-4526-418C-9CC6-A1928006F309}"/>
              </a:ext>
            </a:extLst>
          </p:cNvPr>
          <p:cNvSpPr txBox="1"/>
          <p:nvPr/>
        </p:nvSpPr>
        <p:spPr>
          <a:xfrm>
            <a:off x="3402751" y="4814742"/>
            <a:ext cx="133079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solidFill>
                  <a:schemeClr val="dk1"/>
                </a:solidFill>
              </a:rPr>
              <a:t>Đổi</a:t>
            </a:r>
            <a:endParaRPr sz="2800" dirty="0"/>
          </a:p>
        </p:txBody>
      </p:sp>
      <p:sp>
        <p:nvSpPr>
          <p:cNvPr id="20" name="Google Shape;4387;p6">
            <a:extLst>
              <a:ext uri="{FF2B5EF4-FFF2-40B4-BE49-F238E27FC236}">
                <a16:creationId xmlns:a16="http://schemas.microsoft.com/office/drawing/2014/main" id="{02311131-26FC-431B-985A-E313191B759A}"/>
              </a:ext>
            </a:extLst>
          </p:cNvPr>
          <p:cNvSpPr txBox="1"/>
          <p:nvPr/>
        </p:nvSpPr>
        <p:spPr>
          <a:xfrm>
            <a:off x="2325065" y="5736857"/>
            <a:ext cx="909264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/>
              <a:t>Vậy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ve</a:t>
            </a:r>
            <a:r>
              <a:rPr lang="en-US" sz="4000" dirty="0"/>
              <a:t> </a:t>
            </a:r>
            <a:r>
              <a:rPr lang="en-US" sz="4000" dirty="0" err="1"/>
              <a:t>sầu</a:t>
            </a:r>
            <a:r>
              <a:rPr lang="en-US" sz="4000" dirty="0"/>
              <a:t> </a:t>
            </a:r>
            <a:r>
              <a:rPr lang="en-US" sz="4000" dirty="0" err="1"/>
              <a:t>dài</a:t>
            </a:r>
            <a:r>
              <a:rPr lang="en-US" sz="4000" dirty="0"/>
              <a:t> </a:t>
            </a:r>
            <a:r>
              <a:rPr lang="en-US" sz="4000" dirty="0" err="1"/>
              <a:t>hơn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kiến</a:t>
            </a:r>
            <a:r>
              <a:rPr lang="en-US" sz="4000" dirty="0"/>
              <a:t>.</a:t>
            </a:r>
            <a:endParaRPr sz="40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FBE4F5-5938-45BC-9C94-6FC1DC4AD03F}"/>
              </a:ext>
            </a:extLst>
          </p:cNvPr>
          <p:cNvSpPr/>
          <p:nvPr/>
        </p:nvSpPr>
        <p:spPr>
          <a:xfrm>
            <a:off x="4373880" y="4814742"/>
            <a:ext cx="2103120" cy="7694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3 cm =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EBEAEAF-4E37-4352-85A4-B17B5C0D34E1}"/>
              </a:ext>
            </a:extLst>
          </p:cNvPr>
          <p:cNvSpPr/>
          <p:nvPr/>
        </p:nvSpPr>
        <p:spPr>
          <a:xfrm>
            <a:off x="6621781" y="4753152"/>
            <a:ext cx="2194560" cy="7694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… mm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80" b="100000" l="23967" r="91901">
                        <a14:foregroundMark x1="46777" y1="11504" x2="46777" y2="11504"/>
                        <a14:foregroundMark x1="46446" y1="28761" x2="46446" y2="28761"/>
                        <a14:foregroundMark x1="56198" y1="32301" x2="56198" y2="32301"/>
                        <a14:foregroundMark x1="57190" y1="9735" x2="57190" y2="9735"/>
                        <a14:foregroundMark x1="69421" y1="11504" x2="69421" y2="11504"/>
                        <a14:foregroundMark x1="68926" y1="31858" x2="68926" y2="31858"/>
                        <a14:foregroundMark x1="70909" y1="24779" x2="70909" y2="24779"/>
                        <a14:foregroundMark x1="74050" y1="26106" x2="74050" y2="26106"/>
                        <a14:foregroundMark x1="70744" y1="28761" x2="70744" y2="28761"/>
                        <a14:foregroundMark x1="47934" y1="10619" x2="68264" y2="10177"/>
                        <a14:foregroundMark x1="49091" y1="32301" x2="67107" y2="32301"/>
                        <a14:foregroundMark x1="49587" y1="24779" x2="49587" y2="24779"/>
                        <a14:foregroundMark x1="56198" y1="25221" x2="56198" y2="25221"/>
                        <a14:foregroundMark x1="57686" y1="25664" x2="57686" y2="25664"/>
                        <a14:foregroundMark x1="46281" y1="15487" x2="46281" y2="27434"/>
                        <a14:foregroundMark x1="70579" y1="14602" x2="70909" y2="24779"/>
                        <a14:foregroundMark x1="75702" y1="22566" x2="75702" y2="22566"/>
                        <a14:foregroundMark x1="80000" y1="27434" x2="80000" y2="27434"/>
                        <a14:foregroundMark x1="78512" y1="21681" x2="78512" y2="21681"/>
                        <a14:foregroundMark x1="80165" y1="22566" x2="80165" y2="22566"/>
                        <a14:foregroundMark x1="78512" y1="16814" x2="78512" y2="16814"/>
                        <a14:foregroundMark x1="80165" y1="17257" x2="80165" y2="17257"/>
                        <a14:foregroundMark x1="81653" y1="27876" x2="81653" y2="27876"/>
                        <a14:foregroundMark x1="80000" y1="34956" x2="80000" y2="34956"/>
                        <a14:foregroundMark x1="77521" y1="34071" x2="77521" y2="34071"/>
                        <a14:foregroundMark x1="75868" y1="30088" x2="75868" y2="30088"/>
                        <a14:foregroundMark x1="75041" y1="26991" x2="75041" y2="26991"/>
                        <a14:foregroundMark x1="72231" y1="32301" x2="72231" y2="32301"/>
                        <a14:foregroundMark x1="75537" y1="39823" x2="75537" y2="39823"/>
                        <a14:foregroundMark x1="78347" y1="39823" x2="78347" y2="39823"/>
                        <a14:foregroundMark x1="79669" y1="47345" x2="79669" y2="47345"/>
                        <a14:foregroundMark x1="78347" y1="48230" x2="78347" y2="48230"/>
                        <a14:foregroundMark x1="74215" y1="32301" x2="74215" y2="32301"/>
                        <a14:foregroundMark x1="65289" y1="24779" x2="65289" y2="24779"/>
                        <a14:foregroundMark x1="66446" y1="17257" x2="66446" y2="17257"/>
                        <a14:foregroundMark x1="67107" y1="15929" x2="67107" y2="15929"/>
                        <a14:foregroundMark x1="68264" y1="18142" x2="68264" y2="18142"/>
                        <a14:foregroundMark x1="56694" y1="27434" x2="56694" y2="27434"/>
                        <a14:foregroundMark x1="49421" y1="27434" x2="49421" y2="27434"/>
                        <a14:foregroundMark x1="56198" y1="65487" x2="56198" y2="65487"/>
                        <a14:foregroundMark x1="56694" y1="57522" x2="56694" y2="57522"/>
                        <a14:foregroundMark x1="58678" y1="55752" x2="58678" y2="55752"/>
                        <a14:foregroundMark x1="65124" y1="55310" x2="65124" y2="55310"/>
                        <a14:foregroundMark x1="73554" y1="55310" x2="73554" y2="55310"/>
                        <a14:foregroundMark x1="79835" y1="55752" x2="79835" y2="55752"/>
                        <a14:foregroundMark x1="81157" y1="62389" x2="81157" y2="62389"/>
                        <a14:foregroundMark x1="81157" y1="73894" x2="81157" y2="73894"/>
                        <a14:foregroundMark x1="79174" y1="78761" x2="79174" y2="78761"/>
                        <a14:foregroundMark x1="72727" y1="78761" x2="72727" y2="78761"/>
                        <a14:foregroundMark x1="66446" y1="78319" x2="66446" y2="78319"/>
                        <a14:foregroundMark x1="60661" y1="78319" x2="60661" y2="78319"/>
                        <a14:foregroundMark x1="57851" y1="77876" x2="57851" y2="77876"/>
                        <a14:foregroundMark x1="56529" y1="71681" x2="56529" y2="71681"/>
                        <a14:foregroundMark x1="59504" y1="55310" x2="79339" y2="56195"/>
                        <a14:foregroundMark x1="58512" y1="78761" x2="78678" y2="79204"/>
                        <a14:foregroundMark x1="79339" y1="63274" x2="79339" y2="63274"/>
                        <a14:foregroundMark x1="67273" y1="72124" x2="67273" y2="72124"/>
                        <a14:foregroundMark x1="77521" y1="64159" x2="77521" y2="6415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4418" t="7205" r="7933"/>
          <a:stretch/>
        </p:blipFill>
        <p:spPr>
          <a:xfrm>
            <a:off x="1910443" y="604972"/>
            <a:ext cx="8458200" cy="3933911"/>
          </a:xfrm>
          <a:prstGeom prst="rect">
            <a:avLst/>
          </a:prstGeom>
        </p:spPr>
      </p:pic>
      <p:sp>
        <p:nvSpPr>
          <p:cNvPr id="17" name="Rectangle: Rounded Corners 22">
            <a:extLst>
              <a:ext uri="{FF2B5EF4-FFF2-40B4-BE49-F238E27FC236}">
                <a16:creationId xmlns:a16="http://schemas.microsoft.com/office/drawing/2014/main" id="{20FBE4F5-5938-45BC-9C94-6FC1DC4AD03F}"/>
              </a:ext>
            </a:extLst>
          </p:cNvPr>
          <p:cNvSpPr/>
          <p:nvPr/>
        </p:nvSpPr>
        <p:spPr>
          <a:xfrm>
            <a:off x="6545581" y="4753152"/>
            <a:ext cx="2270760" cy="7694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30 mm </a:t>
            </a:r>
          </a:p>
        </p:txBody>
      </p:sp>
      <p:grpSp>
        <p:nvGrpSpPr>
          <p:cNvPr id="8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376617" y="319678"/>
            <a:ext cx="4356932" cy="614083"/>
            <a:chOff x="1183343" y="1464304"/>
            <a:chExt cx="4356932" cy="614083"/>
          </a:xfrm>
        </p:grpSpPr>
        <p:sp>
          <p:nvSpPr>
            <p:cNvPr id="9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2" y="1493652"/>
              <a:ext cx="373551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Bạn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nào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dài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hơn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?</a:t>
              </a:r>
              <a:endParaRPr sz="2000" dirty="0"/>
            </a:p>
          </p:txBody>
        </p:sp>
        <p:sp>
          <p:nvSpPr>
            <p:cNvPr id="10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</a:rPr>
                <a:t>3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73102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984" y="2263914"/>
            <a:ext cx="7955869" cy="1804000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Vận dụng và củng cố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42F37-D7B3-4EA8-9424-2F2D0A1E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18" y="2351000"/>
            <a:ext cx="9626602" cy="1804000"/>
          </a:xfrm>
        </p:spPr>
        <p:txBody>
          <a:bodyPr/>
          <a:lstStyle/>
          <a:p>
            <a:r>
              <a:rPr lang="en-US" sz="5400" i="1">
                <a:solidFill>
                  <a:srgbClr val="FF0000"/>
                </a:solidFill>
                <a:latin typeface="+mj-lt"/>
              </a:rPr>
              <a:t>Cùng ước lượng độ dài của các đồ vật trong lớp em</a:t>
            </a:r>
            <a:endParaRPr lang="en-US" sz="5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537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74B9CA-D217-4538-8B0B-5CE7F56CC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6177" y="2675400"/>
            <a:ext cx="6216184" cy="15072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6600" dirty="0" err="1">
                <a:latin typeface="iCiel Pony" pitchFamily="2" charset="-93"/>
                <a:cs typeface="Arial" panose="020B0604020202020204" pitchFamily="34" charset="0"/>
              </a:rPr>
              <a:t>Khởi</a:t>
            </a:r>
            <a:r>
              <a:rPr lang="en-US" sz="6600" dirty="0"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iCiel Pony" pitchFamily="2" charset="-93"/>
                <a:cs typeface="Arial" panose="020B0604020202020204" pitchFamily="34" charset="0"/>
              </a:rPr>
              <a:t>động</a:t>
            </a:r>
            <a:endParaRPr lang="en-US" sz="6600" dirty="0">
              <a:latin typeface="iCiel Pony" pitchFamily="2" charset="-9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915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3001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16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05880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04238" y="2662470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3468" y="4327188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23857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4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04238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56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55771" y="2767720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81719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29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100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5851950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	10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4378146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3" y="730150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1 cm = … mm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70" y="2883875"/>
            <a:ext cx="725543" cy="7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7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992" y="436496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5851950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	100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054" y="2892692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3" y="772081"/>
            <a:ext cx="571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10 mm = … cm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7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70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	700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4378146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3" y="730150"/>
            <a:ext cx="5713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7 mm = … cm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44" y="5863039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0" y="2885870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8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CC45E259-9176-4231-B050-39523E7B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1 Grupo">
            <a:extLst>
              <a:ext uri="{FF2B5EF4-FFF2-40B4-BE49-F238E27FC236}">
                <a16:creationId xmlns:a16="http://schemas.microsoft.com/office/drawing/2014/main" id="{0601A3CE-425C-4248-82AC-469381B3A53E}"/>
              </a:ext>
            </a:extLst>
          </p:cNvPr>
          <p:cNvGrpSpPr>
            <a:grpSpLocks/>
          </p:cNvGrpSpPr>
          <p:nvPr/>
        </p:nvGrpSpPr>
        <p:grpSpPr bwMode="auto">
          <a:xfrm>
            <a:off x="2537940" y="-185768"/>
            <a:ext cx="7757394" cy="5626962"/>
            <a:chOff x="2482850" y="366713"/>
            <a:chExt cx="4968875" cy="3578988"/>
          </a:xfrm>
        </p:grpSpPr>
        <p:pic>
          <p:nvPicPr>
            <p:cNvPr id="2054" name="50 Imagen">
              <a:extLst>
                <a:ext uri="{FF2B5EF4-FFF2-40B4-BE49-F238E27FC236}">
                  <a16:creationId xmlns:a16="http://schemas.microsoft.com/office/drawing/2014/main" id="{23AAB56D-4265-4183-A544-C15D68503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 b="22324"/>
            <a:stretch>
              <a:fillRect/>
            </a:stretch>
          </p:blipFill>
          <p:spPr bwMode="auto">
            <a:xfrm>
              <a:off x="2482850" y="366713"/>
              <a:ext cx="4968875" cy="326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8BFF12D7-051E-48D1-86B7-B839CA3F43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905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17" descr="http://aureusclans.com/images/troops/Clash_Archer_03.png">
            <a:extLst>
              <a:ext uri="{FF2B5EF4-FFF2-40B4-BE49-F238E27FC236}">
                <a16:creationId xmlns:a16="http://schemas.microsoft.com/office/drawing/2014/main" id="{B3D4BDB6-7468-4C30-8628-7C82ED25C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38646" y="405887"/>
            <a:ext cx="3835399" cy="5682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0" name="49 CuadroTexto">
            <a:extLst>
              <a:ext uri="{FF2B5EF4-FFF2-40B4-BE49-F238E27FC236}">
                <a16:creationId xmlns:a16="http://schemas.microsoft.com/office/drawing/2014/main" id="{FF746F38-4930-41F2-907E-4E9837039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09" y="4305244"/>
            <a:ext cx="11302486" cy="1783271"/>
          </a:xfrm>
          <a:prstGeom prst="ellipseRibbon2">
            <a:avLst>
              <a:gd name="adj1" fmla="val 42770"/>
              <a:gd name="adj2" fmla="val 68447"/>
              <a:gd name="adj3" fmla="val 8217"/>
            </a:avLst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19100" dist="38100" dir="2700000" algn="tl" rotWithShape="0">
              <a:prstClr val="black">
                <a:alpha val="65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532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BẮN CUNG</a:t>
            </a:r>
            <a:endParaRPr lang="es-ES" altLang="es-ES" sz="532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  <p:sndAc>
      <p:stSnd>
        <p:snd r:embed="rId2" name="fanfar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http://www.cliparthut.com/clip-arts/69/middle-ages-clip-art-69200.GIF">
            <a:extLst>
              <a:ext uri="{FF2B5EF4-FFF2-40B4-BE49-F238E27FC236}">
                <a16:creationId xmlns:a16="http://schemas.microsoft.com/office/drawing/2014/main" id="{0AB5392C-9369-4616-8284-3FB789402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b="1466"/>
          <a:stretch/>
        </p:blipFill>
        <p:spPr bwMode="auto">
          <a:xfrm>
            <a:off x="5732535" y="1416979"/>
            <a:ext cx="2373247" cy="31439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:a16="http://schemas.microsoft.com/office/drawing/2014/main" id="{F392A848-8532-4F87-ACC0-82EF1B338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rot="194330">
            <a:off x="8629416" y="1501266"/>
            <a:ext cx="3114359" cy="4621920"/>
          </a:xfrm>
          <a:prstGeom prst="rect">
            <a:avLst/>
          </a:prstGeom>
          <a:noFill/>
          <a:effectLst>
            <a:outerShdw blurRad="76200" dist="1397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2" name="1 Grupo">
            <a:extLst>
              <a:ext uri="{FF2B5EF4-FFF2-40B4-BE49-F238E27FC236}">
                <a16:creationId xmlns:a16="http://schemas.microsoft.com/office/drawing/2014/main" id="{2CB63620-37F5-4C7E-A8ED-EC5065A1F20E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3088" name="50 Imagen">
              <a:extLst>
                <a:ext uri="{FF2B5EF4-FFF2-40B4-BE49-F238E27FC236}">
                  <a16:creationId xmlns:a16="http://schemas.microsoft.com/office/drawing/2014/main" id="{B9AF0B55-B7C1-4ACA-AE97-7BFAA191F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0F49065B-5B5C-43CE-80FE-9FEE58785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4 Imagen">
            <a:extLst>
              <a:ext uri="{FF2B5EF4-FFF2-40B4-BE49-F238E27FC236}">
                <a16:creationId xmlns:a16="http://schemas.microsoft.com/office/drawing/2014/main" id="{2A7B77FE-FAE3-4EB9-BDB5-EB28CEA8CD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5" b="39224"/>
          <a:stretch>
            <a:fillRect/>
          </a:stretch>
        </p:blipFill>
        <p:spPr bwMode="auto">
          <a:xfrm>
            <a:off x="8105782" y="2683666"/>
            <a:ext cx="3557759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7" name="1 CuadroTexto">
            <a:extLst>
              <a:ext uri="{FF2B5EF4-FFF2-40B4-BE49-F238E27FC236}">
                <a16:creationId xmlns:a16="http://schemas.microsoft.com/office/drawing/2014/main" id="{DC9D36A1-EC98-4350-A0EB-25507183C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2" y="7451276"/>
            <a:ext cx="1081052" cy="46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_tradnl" altLang="en-US" sz="2394" b="1">
                <a:solidFill>
                  <a:srgbClr val="00FF00"/>
                </a:solidFill>
              </a:rPr>
              <a:t>1/12</a:t>
            </a:r>
            <a:endParaRPr lang="es-ES" altLang="en-US" sz="2394" b="1">
              <a:solidFill>
                <a:srgbClr val="00FF00"/>
              </a:solidFill>
            </a:endParaRPr>
          </a:p>
        </p:txBody>
      </p:sp>
      <p:sp>
        <p:nvSpPr>
          <p:cNvPr id="7" name="6 Rectángulo redondeado">
            <a:extLst>
              <a:ext uri="{FF2B5EF4-FFF2-40B4-BE49-F238E27FC236}">
                <a16:creationId xmlns:a16="http://schemas.microsoft.com/office/drawing/2014/main" id="{E44CECF3-ED6A-4F7B-884B-C0E561A394E7}"/>
              </a:ext>
            </a:extLst>
          </p:cNvPr>
          <p:cNvSpPr/>
          <p:nvPr/>
        </p:nvSpPr>
        <p:spPr>
          <a:xfrm>
            <a:off x="717887" y="5517232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29" name="28 Rectángulo redondeado">
            <a:extLst>
              <a:ext uri="{FF2B5EF4-FFF2-40B4-BE49-F238E27FC236}">
                <a16:creationId xmlns:a16="http://schemas.microsoft.com/office/drawing/2014/main" id="{8F260E71-24AE-416A-B36F-FC84BACD5B7C}"/>
              </a:ext>
            </a:extLst>
          </p:cNvPr>
          <p:cNvSpPr/>
          <p:nvPr/>
        </p:nvSpPr>
        <p:spPr>
          <a:xfrm>
            <a:off x="943640" y="570831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20</a:t>
            </a:r>
            <a:endParaRPr lang="es-ES" sz="4788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0" name="29 Rectángulo redondeado">
            <a:extLst>
              <a:ext uri="{FF2B5EF4-FFF2-40B4-BE49-F238E27FC236}">
                <a16:creationId xmlns:a16="http://schemas.microsoft.com/office/drawing/2014/main" id="{4934426A-902D-45A1-A445-C6485BCF2617}"/>
              </a:ext>
            </a:extLst>
          </p:cNvPr>
          <p:cNvSpPr/>
          <p:nvPr/>
        </p:nvSpPr>
        <p:spPr>
          <a:xfrm>
            <a:off x="4391473" y="570831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5</a:t>
            </a:r>
            <a:endParaRPr lang="es-ES" sz="5320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30 Rectángulo redondeado">
            <a:extLst>
              <a:ext uri="{FF2B5EF4-FFF2-40B4-BE49-F238E27FC236}">
                <a16:creationId xmlns:a16="http://schemas.microsoft.com/office/drawing/2014/main" id="{5E4F93CB-0972-41B5-AB83-7894C7498087}"/>
              </a:ext>
            </a:extLst>
          </p:cNvPr>
          <p:cNvSpPr/>
          <p:nvPr/>
        </p:nvSpPr>
        <p:spPr>
          <a:xfrm>
            <a:off x="7839306" y="570831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100</a:t>
            </a:r>
            <a:endParaRPr lang="es-ES" sz="3192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6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DE097A0-B835-451D-86D8-03387DED75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42018" y="6171776"/>
            <a:ext cx="781229" cy="7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10" name="49 CuadroTexto">
            <a:extLst>
              <a:ext uri="{FF2B5EF4-FFF2-40B4-BE49-F238E27FC236}">
                <a16:creationId xmlns:a16="http://schemas.microsoft.com/office/drawing/2014/main" id="{153BF7F8-5126-4A6A-BF5B-C523F2987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419" y="283645"/>
            <a:ext cx="11921000" cy="908864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3600" b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Cây bút chì mới của em dài khoảng … xăng-ti-mét.</a:t>
            </a:r>
            <a:endParaRPr lang="es-ES" altLang="es-ES" sz="3600" b="1" dirty="0">
              <a:effectLst>
                <a:outerShdw blurRad="50800" dist="76200" dir="2700000" algn="tl" rotWithShape="0">
                  <a:schemeClr val="bg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-0.45434 -0.0124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-6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http://www.cliparthut.com/clip-arts/69/middle-ages-clip-art-69200.GIF">
            <a:extLst>
              <a:ext uri="{FF2B5EF4-FFF2-40B4-BE49-F238E27FC236}">
                <a16:creationId xmlns:a16="http://schemas.microsoft.com/office/drawing/2014/main" id="{6E919418-0697-459D-BEA7-7431EA3E6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b="1466"/>
          <a:stretch/>
        </p:blipFill>
        <p:spPr bwMode="auto">
          <a:xfrm>
            <a:off x="5732535" y="1252351"/>
            <a:ext cx="2373247" cy="31439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:a16="http://schemas.microsoft.com/office/drawing/2014/main" id="{40FCA0A2-15A9-4D47-AAD0-2F3E2EB4B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 rot="194330">
            <a:off x="8629416" y="1501266"/>
            <a:ext cx="3114359" cy="4621920"/>
          </a:xfrm>
          <a:prstGeom prst="rect">
            <a:avLst/>
          </a:prstGeom>
          <a:noFill/>
          <a:effectLst>
            <a:outerShdw blurRad="76200" dist="1397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5" name="1 Grupo">
            <a:extLst>
              <a:ext uri="{FF2B5EF4-FFF2-40B4-BE49-F238E27FC236}">
                <a16:creationId xmlns:a16="http://schemas.microsoft.com/office/drawing/2014/main" id="{7679A655-81D6-438A-9DC9-171F26E1BC0E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4112" name="50 Imagen">
              <a:extLst>
                <a:ext uri="{FF2B5EF4-FFF2-40B4-BE49-F238E27FC236}">
                  <a16:creationId xmlns:a16="http://schemas.microsoft.com/office/drawing/2014/main" id="{F2A8815B-0ABD-4DCC-8684-E29BFE985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06C67608-ABE4-4DD8-8552-64470E6D3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4 Imagen">
            <a:extLst>
              <a:ext uri="{FF2B5EF4-FFF2-40B4-BE49-F238E27FC236}">
                <a16:creationId xmlns:a16="http://schemas.microsoft.com/office/drawing/2014/main" id="{128E839F-8395-42E4-A9CF-26C9A33E06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5" b="39224"/>
          <a:stretch>
            <a:fillRect/>
          </a:stretch>
        </p:blipFill>
        <p:spPr bwMode="auto">
          <a:xfrm>
            <a:off x="8105782" y="2683666"/>
            <a:ext cx="3557759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2D332A-15AE-4A02-8B26-5F077649DE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37550" y="6105139"/>
            <a:ext cx="781229" cy="7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10" name="49 CuadroTexto">
            <a:extLst>
              <a:ext uri="{FF2B5EF4-FFF2-40B4-BE49-F238E27FC236}">
                <a16:creationId xmlns:a16="http://schemas.microsoft.com/office/drawing/2014/main" id="{7BBE8F72-8D1D-43BA-9AB1-289B23A48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3523"/>
            <a:ext cx="12161838" cy="1050783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defRPr/>
            </a:pPr>
            <a:r>
              <a:rPr lang="es-ES_tradnl" altLang="es-ES" sz="4256" b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Cục tẩy dài khoảng … xăng-ti-mét.  </a:t>
            </a:r>
            <a:endParaRPr lang="es-ES" altLang="es-ES" sz="4256" b="1" dirty="0">
              <a:effectLst>
                <a:outerShdw blurRad="50800" dist="76200" dir="2700000" algn="tl" rotWithShape="0">
                  <a:schemeClr val="bg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id="{719F8973-B21E-4E67-859D-FEECFD0ED8A5}"/>
              </a:ext>
            </a:extLst>
          </p:cNvPr>
          <p:cNvSpPr/>
          <p:nvPr/>
        </p:nvSpPr>
        <p:spPr>
          <a:xfrm>
            <a:off x="713419" y="5450595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30" name="29 Rectángulo redondeado">
            <a:extLst>
              <a:ext uri="{FF2B5EF4-FFF2-40B4-BE49-F238E27FC236}">
                <a16:creationId xmlns:a16="http://schemas.microsoft.com/office/drawing/2014/main" id="{E4351A4E-9CF4-4B2D-8987-A2609342CA7B}"/>
              </a:ext>
            </a:extLst>
          </p:cNvPr>
          <p:cNvSpPr/>
          <p:nvPr/>
        </p:nvSpPr>
        <p:spPr>
          <a:xfrm>
            <a:off x="939172" y="5641679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</a:t>
            </a:r>
            <a:endParaRPr lang="es-ES" sz="5320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9" name="28 Rectángulo redondeado">
            <a:extLst>
              <a:ext uri="{FF2B5EF4-FFF2-40B4-BE49-F238E27FC236}">
                <a16:creationId xmlns:a16="http://schemas.microsoft.com/office/drawing/2014/main" id="{9AE66FD6-1F57-41BE-B574-2C5EC103F72F}"/>
              </a:ext>
            </a:extLst>
          </p:cNvPr>
          <p:cNvSpPr/>
          <p:nvPr/>
        </p:nvSpPr>
        <p:spPr>
          <a:xfrm>
            <a:off x="7834838" y="5641679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4</a:t>
            </a:r>
            <a:endParaRPr lang="es-ES" sz="4788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30 Rectángulo redondeado">
            <a:extLst>
              <a:ext uri="{FF2B5EF4-FFF2-40B4-BE49-F238E27FC236}">
                <a16:creationId xmlns:a16="http://schemas.microsoft.com/office/drawing/2014/main" id="{41A48195-17C4-486B-9009-83EFDD6B9CCB}"/>
              </a:ext>
            </a:extLst>
          </p:cNvPr>
          <p:cNvSpPr/>
          <p:nvPr/>
        </p:nvSpPr>
        <p:spPr>
          <a:xfrm>
            <a:off x="4387005" y="5641679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100</a:t>
            </a:r>
            <a:endParaRPr lang="es-ES" sz="3192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074" name="Picture 2" descr="Free Simple Eraser Icon Image｜free Cartoon &amp;amp; Clipart - Eraser Clipart -  (480x480) Png Clipart Download">
            <a:extLst>
              <a:ext uri="{FF2B5EF4-FFF2-40B4-BE49-F238E27FC236}">
                <a16:creationId xmlns:a16="http://schemas.microsoft.com/office/drawing/2014/main" id="{9E1ADFE2-FE76-4689-8750-55DA2340B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900" y="346863"/>
            <a:ext cx="1405010" cy="90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-0.45434 -0.0124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-6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http://www.cliparthut.com/clip-arts/69/middle-ages-clip-art-69200.GIF">
            <a:extLst>
              <a:ext uri="{FF2B5EF4-FFF2-40B4-BE49-F238E27FC236}">
                <a16:creationId xmlns:a16="http://schemas.microsoft.com/office/drawing/2014/main" id="{EBE7BC7D-84C7-4E7C-A351-86C540693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b="1466"/>
          <a:stretch/>
        </p:blipFill>
        <p:spPr bwMode="auto">
          <a:xfrm>
            <a:off x="5742889" y="1285591"/>
            <a:ext cx="2373247" cy="31439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:a16="http://schemas.microsoft.com/office/drawing/2014/main" id="{1C3F65D2-317C-4EC7-BD68-E29590060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rot="194330">
            <a:off x="8629416" y="1501266"/>
            <a:ext cx="3114359" cy="4621920"/>
          </a:xfrm>
          <a:prstGeom prst="rect">
            <a:avLst/>
          </a:prstGeom>
          <a:noFill/>
          <a:effectLst>
            <a:outerShdw blurRad="76200" dist="1397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30" name="1 Grupo">
            <a:extLst>
              <a:ext uri="{FF2B5EF4-FFF2-40B4-BE49-F238E27FC236}">
                <a16:creationId xmlns:a16="http://schemas.microsoft.com/office/drawing/2014/main" id="{E44D0185-9495-469D-B95D-84E0A278D878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5136" name="50 Imagen">
              <a:extLst>
                <a:ext uri="{FF2B5EF4-FFF2-40B4-BE49-F238E27FC236}">
                  <a16:creationId xmlns:a16="http://schemas.microsoft.com/office/drawing/2014/main" id="{B95123CE-2CB7-48A6-A197-3BEA5484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9AFE3A0D-AF77-49E3-9C80-1AA44EDFEA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4 Imagen">
            <a:extLst>
              <a:ext uri="{FF2B5EF4-FFF2-40B4-BE49-F238E27FC236}">
                <a16:creationId xmlns:a16="http://schemas.microsoft.com/office/drawing/2014/main" id="{5BFA6809-6380-4818-A812-9C5AE1BD68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5" b="39224"/>
          <a:stretch>
            <a:fillRect/>
          </a:stretch>
        </p:blipFill>
        <p:spPr bwMode="auto">
          <a:xfrm>
            <a:off x="8105782" y="2683666"/>
            <a:ext cx="3557759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5" name="16 CuadroTexto">
            <a:extLst>
              <a:ext uri="{FF2B5EF4-FFF2-40B4-BE49-F238E27FC236}">
                <a16:creationId xmlns:a16="http://schemas.microsoft.com/office/drawing/2014/main" id="{C792253D-7128-47E8-8280-25D4473C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2" y="7451276"/>
            <a:ext cx="1081052" cy="46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_tradnl" altLang="en-US" sz="2394" b="1">
                <a:solidFill>
                  <a:srgbClr val="00FF00"/>
                </a:solidFill>
              </a:rPr>
              <a:t>3/12</a:t>
            </a:r>
            <a:endParaRPr lang="es-ES" altLang="en-US" sz="2394" b="1">
              <a:solidFill>
                <a:srgbClr val="00FF00"/>
              </a:solidFill>
            </a:endParaRPr>
          </a:p>
        </p:txBody>
      </p:sp>
      <p:sp>
        <p:nvSpPr>
          <p:cNvPr id="4110" name="49 CuadroTexto">
            <a:extLst>
              <a:ext uri="{FF2B5EF4-FFF2-40B4-BE49-F238E27FC236}">
                <a16:creationId xmlns:a16="http://schemas.microsoft.com/office/drawing/2014/main" id="{FDA8DF59-3E96-4212-ADC1-2BC02DE25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489" y="43724"/>
            <a:ext cx="9768860" cy="1971729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4256" b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Viên phấn của cô khi con nguyên dài khoảng … xăng-ti-mét.</a:t>
            </a:r>
            <a:endParaRPr lang="es-ES" altLang="es-ES" sz="4256" b="1" dirty="0">
              <a:effectLst>
                <a:outerShdw blurRad="50800" dist="76200" dir="2700000" algn="tl" rotWithShape="0">
                  <a:schemeClr val="bg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Rectángulo redondeado">
            <a:extLst>
              <a:ext uri="{FF2B5EF4-FFF2-40B4-BE49-F238E27FC236}">
                <a16:creationId xmlns:a16="http://schemas.microsoft.com/office/drawing/2014/main" id="{DADE563D-2509-48CE-863D-4668B3213DC3}"/>
              </a:ext>
            </a:extLst>
          </p:cNvPr>
          <p:cNvSpPr/>
          <p:nvPr/>
        </p:nvSpPr>
        <p:spPr>
          <a:xfrm>
            <a:off x="733207" y="5528472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29" name="28 Rectángulo redondeado">
            <a:extLst>
              <a:ext uri="{FF2B5EF4-FFF2-40B4-BE49-F238E27FC236}">
                <a16:creationId xmlns:a16="http://schemas.microsoft.com/office/drawing/2014/main" id="{C8FF0764-4AB9-418C-BBF0-BD1E9C1DE720}"/>
              </a:ext>
            </a:extLst>
          </p:cNvPr>
          <p:cNvSpPr/>
          <p:nvPr/>
        </p:nvSpPr>
        <p:spPr>
          <a:xfrm>
            <a:off x="958960" y="571955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10</a:t>
            </a:r>
            <a:endParaRPr lang="es-ES" sz="4788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0" name="29 Rectángulo redondeado">
            <a:extLst>
              <a:ext uri="{FF2B5EF4-FFF2-40B4-BE49-F238E27FC236}">
                <a16:creationId xmlns:a16="http://schemas.microsoft.com/office/drawing/2014/main" id="{19B02D38-2432-468A-8790-6548C9F31B61}"/>
              </a:ext>
            </a:extLst>
          </p:cNvPr>
          <p:cNvSpPr/>
          <p:nvPr/>
        </p:nvSpPr>
        <p:spPr>
          <a:xfrm>
            <a:off x="4406793" y="571955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50</a:t>
            </a:r>
            <a:endParaRPr lang="es-ES" sz="5320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30 Rectángulo redondeado">
            <a:extLst>
              <a:ext uri="{FF2B5EF4-FFF2-40B4-BE49-F238E27FC236}">
                <a16:creationId xmlns:a16="http://schemas.microsoft.com/office/drawing/2014/main" id="{5C195198-4AE1-455B-96DB-288DA3D7BC18}"/>
              </a:ext>
            </a:extLst>
          </p:cNvPr>
          <p:cNvSpPr/>
          <p:nvPr/>
        </p:nvSpPr>
        <p:spPr>
          <a:xfrm>
            <a:off x="7854626" y="571955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</a:t>
            </a:r>
            <a:endParaRPr lang="es-ES" sz="3192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6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2DA5682-1E7B-4FB7-A4FF-C603511F14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7338" y="6183016"/>
            <a:ext cx="781229" cy="7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-0.45434 -0.0124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-6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0" name="1 Grupo">
            <a:extLst>
              <a:ext uri="{FF2B5EF4-FFF2-40B4-BE49-F238E27FC236}">
                <a16:creationId xmlns:a16="http://schemas.microsoft.com/office/drawing/2014/main" id="{E44D0185-9495-469D-B95D-84E0A278D878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5136" name="50 Imagen">
              <a:extLst>
                <a:ext uri="{FF2B5EF4-FFF2-40B4-BE49-F238E27FC236}">
                  <a16:creationId xmlns:a16="http://schemas.microsoft.com/office/drawing/2014/main" id="{B95123CE-2CB7-48A6-A197-3BEA5484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9AFE3A0D-AF77-49E3-9C80-1AA44EDFEA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17" descr="http://aureusclans.com/images/troops/Clash_Archer_03.png">
            <a:extLst>
              <a:ext uri="{FF2B5EF4-FFF2-40B4-BE49-F238E27FC236}">
                <a16:creationId xmlns:a16="http://schemas.microsoft.com/office/drawing/2014/main" id="{A822583D-D74F-4FE2-9F85-28D1F9EC6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99769" y="556694"/>
            <a:ext cx="3835399" cy="5682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5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1752059" y="1444957"/>
            <a:ext cx="9089880" cy="13690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3200" dirty="0">
                <a:latin typeface="Times New Roman" pitchFamily="18" charset="0"/>
                <a:cs typeface="Times New Roman" pitchFamily="18" charset="0"/>
              </a:rPr>
              <a:t>CHỦ ĐỀ 5: MỘT SỐ ĐƠN VỊ ĐO ĐỘ DÀI, KHỐI LƯỢNG, DUNG TÍCH, NHIỆT ĐỘ</a:t>
            </a:r>
            <a:endParaRPr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1616" name="Google Shape;1616;p39"/>
          <p:cNvSpPr txBox="1">
            <a:spLocks noGrp="1"/>
          </p:cNvSpPr>
          <p:nvPr>
            <p:ph type="subTitle" idx="1"/>
          </p:nvPr>
        </p:nvSpPr>
        <p:spPr>
          <a:xfrm>
            <a:off x="7740511" y="5249821"/>
            <a:ext cx="1559972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sz="2800" dirty="0">
                <a:latin typeface="Arial" panose="020B0604020202020204" pitchFamily="34" charset="0"/>
                <a:cs typeface="Arial" panose="020B0604020202020204" pitchFamily="34" charset="0"/>
              </a:rPr>
              <a:t>S/85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0" y="5004279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490121" y="577471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1379794" y="985263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:a16="http://schemas.microsoft.com/office/drawing/2014/main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:a16="http://schemas.microsoft.com/office/drawing/2014/main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:a16="http://schemas.microsoft.com/office/drawing/2014/main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:a16="http://schemas.microsoft.com/office/drawing/2014/main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:a16="http://schemas.microsoft.com/office/drawing/2014/main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:a16="http://schemas.microsoft.com/office/drawing/2014/main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:a16="http://schemas.microsoft.com/office/drawing/2014/main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:a16="http://schemas.microsoft.com/office/drawing/2014/main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9" name="Google Shape;1613;p39">
            <a:extLst>
              <a:ext uri="{FF2B5EF4-FFF2-40B4-BE49-F238E27FC236}">
                <a16:creationId xmlns:a16="http://schemas.microsoft.com/office/drawing/2014/main" id="{96871D56-5693-4A87-B939-A2014683A64E}"/>
              </a:ext>
            </a:extLst>
          </p:cNvPr>
          <p:cNvSpPr txBox="1">
            <a:spLocks/>
          </p:cNvSpPr>
          <p:nvPr/>
        </p:nvSpPr>
        <p:spPr>
          <a:xfrm>
            <a:off x="1535979" y="3276259"/>
            <a:ext cx="9089880" cy="1369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nnie Use Your Telescope"/>
              <a:buNone/>
              <a:defRPr sz="8246" b="1" i="0" u="none" strike="noStrike" cap="none">
                <a:solidFill>
                  <a:srgbClr val="46246A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30: MI - LI - MÉT</a:t>
            </a:r>
            <a:endParaRPr lang="vi-VN" sz="6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3" grpId="0"/>
      <p:bldP spid="1615" grpId="0" animBg="1"/>
      <p:bldP spid="1616" grpId="0" build="p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ẫu giấy 4 ô ly - Mẫu giấy rèn chữ 4 ô ly cho học sinh lớp 1">
            <a:extLst>
              <a:ext uri="{FF2B5EF4-FFF2-40B4-BE49-F238E27FC236}">
                <a16:creationId xmlns:a16="http://schemas.microsoft.com/office/drawing/2014/main" id="{1A3FBD30-5C4E-4D08-B999-6814923142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" t="4440" r="2929" b="34157"/>
          <a:stretch/>
        </p:blipFill>
        <p:spPr bwMode="auto">
          <a:xfrm>
            <a:off x="-13648" y="-10691"/>
            <a:ext cx="12303100" cy="705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5104" y="137411"/>
            <a:ext cx="10850880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latin typeface="HP001 4 hàng" panose="020B0603050302020204" pitchFamily="34" charset="0"/>
              </a:rPr>
              <a:t>    </a:t>
            </a:r>
            <a:r>
              <a:rPr lang="en-US" sz="3600" b="1" dirty="0" err="1"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latin typeface="HP001 4 hàng" panose="020B0603050302020204" pitchFamily="34" charset="0"/>
              </a:rPr>
              <a:t>    </a:t>
            </a:r>
            <a:r>
              <a:rPr lang="en-US" sz="3600" b="1" dirty="0" err="1"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latin typeface="HP001 4 hàng" panose="020B0603050302020204" pitchFamily="34" charset="0"/>
              </a:rPr>
              <a:t>   </a:t>
            </a:r>
            <a:r>
              <a:rPr lang="en-US" sz="3600" b="1" dirty="0" err="1">
                <a:latin typeface="HP001 4 hàng" panose="020B0603050302020204" pitchFamily="34" charset="0"/>
              </a:rPr>
              <a:t>năm</a:t>
            </a:r>
            <a:r>
              <a:rPr lang="en-US" sz="3600" b="1" dirty="0">
                <a:latin typeface="HP001 4 hàng" panose="020B0603050302020204" pitchFamily="34" charset="0"/>
              </a:rPr>
              <a:t> 2022</a:t>
            </a:r>
          </a:p>
          <a:p>
            <a:pPr algn="ctr">
              <a:lnSpc>
                <a:spcPct val="125000"/>
              </a:lnSpc>
            </a:pPr>
            <a:r>
              <a:rPr lang="en-US" sz="3600" b="1" dirty="0" err="1">
                <a:latin typeface="HP001 4 hàng" panose="020B0603050302020204" pitchFamily="34" charset="0"/>
              </a:rPr>
              <a:t>Toán</a:t>
            </a:r>
            <a:endParaRPr lang="en-US" sz="3600" b="1" dirty="0">
              <a:latin typeface="HP001 4 hàng" panose="020B06030503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en-US" sz="3600" b="1" dirty="0" err="1">
                <a:latin typeface="HP001 4 hàng" panose="020B0603050302020204" pitchFamily="34" charset="0"/>
              </a:rPr>
              <a:t>Mi</a:t>
            </a:r>
            <a:r>
              <a:rPr lang="en-US" sz="3600" b="1" dirty="0">
                <a:latin typeface="HP001 4 hàng" panose="020B0603050302020204" pitchFamily="34" charset="0"/>
              </a:rPr>
              <a:t> – li – </a:t>
            </a:r>
            <a:r>
              <a:rPr lang="en-US" sz="3600" b="1" dirty="0" err="1">
                <a:latin typeface="HP001 4 hàng" panose="020B0603050302020204" pitchFamily="34" charset="0"/>
              </a:rPr>
              <a:t>mét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9267384"/>
      </p:ext>
    </p:extLst>
  </p:cSld>
  <p:clrMapOvr>
    <a:masterClrMapping/>
  </p:clrMapOvr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462</Words>
  <Application>Microsoft Office PowerPoint</Application>
  <PresentationFormat>Custom</PresentationFormat>
  <Paragraphs>96</Paragraphs>
  <Slides>24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Arial</vt:lpstr>
      <vt:lpstr>Arial-Rounded</vt:lpstr>
      <vt:lpstr>Times New Roman</vt:lpstr>
      <vt:lpstr>Lato</vt:lpstr>
      <vt:lpstr>HP001 5 hàng</vt:lpstr>
      <vt:lpstr>RocknRoll One</vt:lpstr>
      <vt:lpstr>HP001 4 hàng</vt:lpstr>
      <vt:lpstr>iCiel Pony</vt:lpstr>
      <vt:lpstr>Dekko</vt:lpstr>
      <vt:lpstr>UVN Van Chuong Nang</vt:lpstr>
      <vt:lpstr>Barlow Condensed</vt:lpstr>
      <vt:lpstr>Coiny</vt:lpstr>
      <vt:lpstr>Open Sans</vt:lpstr>
      <vt:lpstr>Calibri</vt:lpstr>
      <vt:lpstr>.VnMemorandum</vt:lpstr>
      <vt:lpstr>Anaheim</vt:lpstr>
      <vt:lpstr>Annie Use Your Telescope</vt:lpstr>
      <vt:lpstr>Barriecito</vt:lpstr>
      <vt:lpstr>Exo</vt:lpstr>
      <vt:lpstr>Boogaloo</vt:lpstr>
      <vt:lpstr>Math Subject for Middle School - 7th Grade: Ratio, Proportion and Percent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5: MỘT SỐ ĐƠN VỊ ĐO ĐỘ DÀI, KHỐI LƯỢNG, DUNG TÍCH, NHIỆT ĐỘ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 và củng cố</vt:lpstr>
      <vt:lpstr>Cùng ước lượng độ dài của các đồ vật trong lớp em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Thao Phuong</cp:lastModifiedBy>
  <cp:revision>99</cp:revision>
  <dcterms:modified xsi:type="dcterms:W3CDTF">2022-11-11T05:19:22Z</dcterms:modified>
</cp:coreProperties>
</file>