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99"/>
    <a:srgbClr val="00CC99"/>
    <a:srgbClr val="FF0000"/>
    <a:srgbClr val="FFFF66"/>
    <a:srgbClr val="AEE3F0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BAC48-1C46-4C36-B709-9A7C332A5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41135-3F67-4924-B3AC-5806622FF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BFAF4-FB65-4274-88B5-229462A635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E867D-FDCB-4D3D-9AE4-442733BEF2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A9841-DC40-486B-AF3E-11513C40E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F3AC5-BE6A-46AB-98CF-0AC32D187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A1457-B58D-459D-BAFB-637435521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68510-7B73-468B-ABAF-793C9A924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CEC00-313B-497B-9564-E61331A88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EE783-682B-4C83-BCBD-986C8B194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9C3AC-047D-4D9F-817C-56448AF93E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C2D3A-1B7E-4A80-AE12-5C3C96C6CA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EE3F0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0DB71A-EDFC-4E53-9F2E-09DE406181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255329" y="1828800"/>
            <a:ext cx="6858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/>
              <a:t>Trường</a:t>
            </a:r>
            <a:r>
              <a:rPr lang="en-US" sz="4000" dirty="0" smtClean="0"/>
              <a:t> </a:t>
            </a:r>
            <a:r>
              <a:rPr lang="en-US" sz="4000" dirty="0" err="1" smtClean="0"/>
              <a:t>Tiểu</a:t>
            </a:r>
            <a:r>
              <a:rPr lang="en-US" sz="4000" dirty="0" smtClean="0"/>
              <a:t> </a:t>
            </a:r>
            <a:r>
              <a:rPr lang="en-US" sz="4000" dirty="0" err="1" smtClean="0"/>
              <a:t>học</a:t>
            </a:r>
            <a:r>
              <a:rPr lang="en-US" sz="4000" dirty="0" smtClean="0"/>
              <a:t> </a:t>
            </a:r>
            <a:r>
              <a:rPr lang="en-US" sz="4000" dirty="0" err="1" smtClean="0"/>
              <a:t>Phúc</a:t>
            </a:r>
            <a:r>
              <a:rPr lang="en-US" sz="4000" dirty="0" smtClean="0"/>
              <a:t> </a:t>
            </a:r>
            <a:r>
              <a:rPr lang="en-US" sz="4000" dirty="0" err="1" smtClean="0"/>
              <a:t>Lợi</a:t>
            </a:r>
            <a:endParaRPr lang="en-US" sz="4000" dirty="0"/>
          </a:p>
          <a:p>
            <a:r>
              <a:rPr lang="en-US" sz="4000" dirty="0"/>
              <a:t>            </a:t>
            </a:r>
            <a:r>
              <a:rPr lang="en-US" sz="4000" dirty="0" smtClean="0"/>
              <a:t>  </a:t>
            </a:r>
            <a:r>
              <a:rPr lang="en-US" sz="4000" dirty="0" err="1" smtClean="0"/>
              <a:t>Toán</a:t>
            </a:r>
            <a:r>
              <a:rPr lang="en-US" sz="4000" dirty="0" smtClean="0"/>
              <a:t> 3</a:t>
            </a:r>
            <a:endParaRPr lang="en-US" sz="4000" dirty="0"/>
          </a:p>
        </p:txBody>
      </p:sp>
      <p:pic>
        <p:nvPicPr>
          <p:cNvPr id="2092" name="Picture 70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3" name="Picture 7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662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524000"/>
            <a:ext cx="804107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/>
              <a:t>Thứ</a:t>
            </a:r>
            <a:r>
              <a:rPr lang="en-US" sz="4000" dirty="0" smtClean="0"/>
              <a:t> </a:t>
            </a:r>
            <a:r>
              <a:rPr lang="en-US" sz="4000" dirty="0" err="1" smtClean="0"/>
              <a:t>ba</a:t>
            </a:r>
            <a:r>
              <a:rPr lang="en-US" sz="4000" dirty="0" smtClean="0"/>
              <a:t> </a:t>
            </a:r>
            <a:r>
              <a:rPr lang="en-US" sz="4000" dirty="0" err="1" smtClean="0"/>
              <a:t>ngày</a:t>
            </a:r>
            <a:r>
              <a:rPr lang="en-US" sz="4000" dirty="0" smtClean="0"/>
              <a:t> 18 </a:t>
            </a:r>
            <a:r>
              <a:rPr lang="en-US" sz="4000" dirty="0" err="1" smtClean="0"/>
              <a:t>tháng</a:t>
            </a:r>
            <a:r>
              <a:rPr lang="en-US" sz="4000" dirty="0" smtClean="0"/>
              <a:t> 1 </a:t>
            </a:r>
            <a:r>
              <a:rPr lang="en-US" sz="4000" dirty="0" err="1" smtClean="0"/>
              <a:t>năm</a:t>
            </a:r>
            <a:r>
              <a:rPr lang="en-US" sz="4000" dirty="0" smtClean="0"/>
              <a:t> 2022</a:t>
            </a:r>
            <a:endParaRPr lang="en-US" sz="4000" dirty="0"/>
          </a:p>
          <a:p>
            <a:r>
              <a:rPr lang="en-US" sz="4000" dirty="0"/>
              <a:t>            </a:t>
            </a:r>
            <a:r>
              <a:rPr lang="en-US" sz="4000" dirty="0" smtClean="0"/>
              <a:t>         </a:t>
            </a:r>
            <a:r>
              <a:rPr lang="en-US" sz="4000" dirty="0" err="1" smtClean="0"/>
              <a:t>Toán</a:t>
            </a:r>
            <a:endParaRPr lang="en-US" sz="4000" dirty="0" smtClean="0"/>
          </a:p>
          <a:p>
            <a:r>
              <a:rPr lang="en-US" sz="4000" dirty="0" smtClean="0"/>
              <a:t>         </a:t>
            </a:r>
            <a:r>
              <a:rPr lang="en-US" sz="4000" dirty="0" err="1" smtClean="0"/>
              <a:t>Luyện</a:t>
            </a:r>
            <a:r>
              <a:rPr lang="en-US" sz="4000" dirty="0" smtClean="0"/>
              <a:t> </a:t>
            </a:r>
            <a:r>
              <a:rPr lang="en-US" sz="4000" dirty="0" err="1" smtClean="0"/>
              <a:t>tập</a:t>
            </a:r>
            <a:r>
              <a:rPr lang="en-US" sz="4000" dirty="0" smtClean="0"/>
              <a:t> </a:t>
            </a:r>
            <a:r>
              <a:rPr lang="en-US" sz="4000" dirty="0" err="1" smtClean="0"/>
              <a:t>trang</a:t>
            </a:r>
            <a:r>
              <a:rPr lang="en-US" sz="4000" dirty="0" smtClean="0"/>
              <a:t> 94</a:t>
            </a:r>
            <a:endParaRPr lang="en-US" sz="4000" dirty="0"/>
          </a:p>
        </p:txBody>
      </p:sp>
      <p:pic>
        <p:nvPicPr>
          <p:cNvPr id="2092" name="Picture 70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3" name="Picture 7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759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5334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Yêu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cần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đạt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057400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 tục củng cố nhận biết được các số có 4 chữ số (Các chữ số đều khác 0)</a:t>
            </a:r>
            <a:endParaRPr lang="vi-VN" sz="3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Tiếp tục nhận biết thứ tự của các số có 4 Csố trong từng dãy số.</a:t>
            </a:r>
            <a:endParaRPr lang="vi-VN" sz="3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Bước đầu làm quen số tròn nghìn</a:t>
            </a:r>
            <a:endParaRPr lang="vi-VN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50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09800" y="152400"/>
            <a:ext cx="5181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  Luyện tập </a:t>
            </a:r>
            <a:r>
              <a:rPr lang="en-US"/>
              <a:t>( trang 94 )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13970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1</a:t>
            </a:r>
            <a:r>
              <a:rPr lang="en-US" sz="2400"/>
              <a:t>: </a:t>
            </a:r>
            <a:r>
              <a:rPr lang="en-US" sz="2000"/>
              <a:t> viết ( theo mẫu )</a:t>
            </a:r>
          </a:p>
        </p:txBody>
      </p:sp>
      <p:graphicFrame>
        <p:nvGraphicFramePr>
          <p:cNvPr id="4159" name="Group 63"/>
          <p:cNvGraphicFramePr>
            <a:graphicFrameLocks noGrp="1"/>
          </p:cNvGraphicFramePr>
          <p:nvPr>
            <p:ph/>
          </p:nvPr>
        </p:nvGraphicFramePr>
        <p:xfrm>
          <a:off x="457200" y="2133600"/>
          <a:ext cx="8229600" cy="3857055"/>
        </p:xfrm>
        <a:graphic>
          <a:graphicData uri="http://schemas.openxmlformats.org/drawingml/2006/table">
            <a:tbl>
              <a:tblPr/>
              <a:tblGrid>
                <a:gridCol w="6172200"/>
                <a:gridCol w="20574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171700" y="22098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Đọc số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705600" y="2209800"/>
            <a:ext cx="185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Viết số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7162800" y="2819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8527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558800" y="2819400"/>
            <a:ext cx="4138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Tám nghìn n</a:t>
            </a:r>
            <a:r>
              <a:rPr lang="vi-VN" sz="2000"/>
              <a:t>ă</a:t>
            </a:r>
            <a:r>
              <a:rPr lang="en-US" sz="2000"/>
              <a:t>m tr</a:t>
            </a:r>
            <a:r>
              <a:rPr lang="vi-VN" sz="2000"/>
              <a:t>ă</a:t>
            </a:r>
            <a:r>
              <a:rPr lang="en-US" sz="2000"/>
              <a:t>m hai m</a:t>
            </a:r>
            <a:r>
              <a:rPr lang="vi-VN" sz="2000"/>
              <a:t>ươ</a:t>
            </a:r>
            <a:r>
              <a:rPr lang="en-US" sz="2000"/>
              <a:t>i bảy</a:t>
            </a:r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auto">
          <a:xfrm>
            <a:off x="571500" y="3314700"/>
            <a:ext cx="409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Chín nghìn bốn tr</a:t>
            </a:r>
            <a:r>
              <a:rPr lang="vi-VN" sz="2000"/>
              <a:t>ă</a:t>
            </a:r>
            <a:r>
              <a:rPr lang="en-US" sz="2000"/>
              <a:t>m sáu m</a:t>
            </a:r>
            <a:r>
              <a:rPr lang="vi-VN" sz="2000"/>
              <a:t>ươ</a:t>
            </a:r>
            <a:r>
              <a:rPr lang="en-US" sz="2000"/>
              <a:t>i hai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558800" y="3784600"/>
            <a:ext cx="4022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Một nghìn chín tr</a:t>
            </a:r>
            <a:r>
              <a:rPr lang="vi-VN" sz="2000"/>
              <a:t>ă</a:t>
            </a:r>
            <a:r>
              <a:rPr lang="en-US" sz="2000"/>
              <a:t>m n</a:t>
            </a:r>
            <a:r>
              <a:rPr lang="vi-VN" sz="2000"/>
              <a:t>ă</a:t>
            </a:r>
            <a:r>
              <a:rPr lang="en-US" sz="2000"/>
              <a:t>m m</a:t>
            </a:r>
            <a:r>
              <a:rPr lang="vi-VN" sz="2000"/>
              <a:t>ươ</a:t>
            </a:r>
            <a:r>
              <a:rPr lang="en-US" sz="2000"/>
              <a:t>i t</a:t>
            </a:r>
            <a:r>
              <a:rPr lang="vi-VN" sz="2000"/>
              <a:t>ư</a:t>
            </a:r>
            <a:endParaRPr lang="en-US" sz="2000"/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546100" y="4356100"/>
            <a:ext cx="4068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Bốn nghìn bảy tr</a:t>
            </a:r>
            <a:r>
              <a:rPr lang="vi-VN" sz="2000"/>
              <a:t>ă</a:t>
            </a:r>
            <a:r>
              <a:rPr lang="en-US" sz="2000"/>
              <a:t>m sáu m</a:t>
            </a:r>
            <a:r>
              <a:rPr lang="vi-VN" sz="2000"/>
              <a:t>ươ</a:t>
            </a:r>
            <a:r>
              <a:rPr lang="en-US" sz="2000"/>
              <a:t>i l</a:t>
            </a:r>
            <a:r>
              <a:rPr lang="vi-VN" sz="2000"/>
              <a:t>ă</a:t>
            </a:r>
            <a:r>
              <a:rPr lang="en-US" sz="2000"/>
              <a:t>m</a:t>
            </a:r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558800" y="4889500"/>
            <a:ext cx="363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Một nghìn chín tr</a:t>
            </a:r>
            <a:r>
              <a:rPr lang="vi-VN" sz="2000"/>
              <a:t>ă</a:t>
            </a:r>
            <a:r>
              <a:rPr lang="en-US" sz="2000"/>
              <a:t>m m</a:t>
            </a:r>
            <a:r>
              <a:rPr lang="vi-VN" sz="2000"/>
              <a:t>ư</a:t>
            </a:r>
            <a:r>
              <a:rPr lang="en-US" sz="2000"/>
              <a:t>ời một</a:t>
            </a:r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508000" y="5486400"/>
            <a:ext cx="4108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N</a:t>
            </a:r>
            <a:r>
              <a:rPr lang="vi-VN" sz="2000"/>
              <a:t>ă</a:t>
            </a:r>
            <a:r>
              <a:rPr lang="en-US" sz="2000"/>
              <a:t>m nghìn tám tr</a:t>
            </a:r>
            <a:r>
              <a:rPr lang="vi-VN" sz="2000"/>
              <a:t>ă</a:t>
            </a:r>
            <a:r>
              <a:rPr lang="en-US" sz="2000"/>
              <a:t>m hai m</a:t>
            </a:r>
            <a:r>
              <a:rPr lang="vi-VN" sz="2000"/>
              <a:t>ươ</a:t>
            </a:r>
            <a:r>
              <a:rPr lang="en-US" sz="2000"/>
              <a:t>i mốt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7162800" y="3352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9462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70866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1954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7086600" y="4419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4765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7124700" y="49276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1911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7162800" y="54864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5821</a:t>
            </a:r>
          </a:p>
        </p:txBody>
      </p:sp>
      <p:pic>
        <p:nvPicPr>
          <p:cNvPr id="2092" name="Picture 70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3" name="Picture 7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8" grpId="0"/>
      <p:bldP spid="4139" grpId="0"/>
      <p:bldP spid="4144" grpId="0"/>
      <p:bldP spid="4145" grpId="0"/>
      <p:bldP spid="4146" grpId="0"/>
      <p:bldP spid="4147" grpId="0"/>
      <p:bldP spid="4148" grpId="0"/>
      <p:bldP spid="4149" grpId="0"/>
      <p:bldP spid="4150" grpId="0"/>
      <p:bldP spid="4153" grpId="0"/>
      <p:bldP spid="4154" grpId="0"/>
      <p:bldP spid="4155" grpId="0"/>
      <p:bldP spid="4156" grpId="0"/>
      <p:bldP spid="41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2:</a:t>
            </a:r>
            <a:r>
              <a:rPr lang="en-US" sz="2000"/>
              <a:t>  viết ( theo mẫu )</a:t>
            </a:r>
          </a:p>
        </p:txBody>
      </p:sp>
      <p:graphicFrame>
        <p:nvGraphicFramePr>
          <p:cNvPr id="5164" name="Group 44"/>
          <p:cNvGraphicFramePr>
            <a:graphicFrameLocks noGrp="1"/>
          </p:cNvGraphicFramePr>
          <p:nvPr>
            <p:ph/>
          </p:nvPr>
        </p:nvGraphicFramePr>
        <p:xfrm>
          <a:off x="457200" y="2514600"/>
          <a:ext cx="8229600" cy="3672427"/>
        </p:xfrm>
        <a:graphic>
          <a:graphicData uri="http://schemas.openxmlformats.org/drawingml/2006/table">
            <a:tbl>
              <a:tblPr/>
              <a:tblGrid>
                <a:gridCol w="2362200"/>
                <a:gridCol w="5867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4648200" y="25781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Đọc số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762000" y="2590800"/>
            <a:ext cx="185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Viết số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143000" y="3124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1942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1143000" y="3581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6358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143000" y="41148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4444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1155700" y="4648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8781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155700" y="5181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9246</a:t>
            </a: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1143000" y="5715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7155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3124200" y="31242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Một nghìn chín tr</a:t>
            </a:r>
            <a:r>
              <a:rPr lang="vi-VN" sz="2000">
                <a:solidFill>
                  <a:srgbClr val="FF0000"/>
                </a:solidFill>
              </a:rPr>
              <a:t>ă</a:t>
            </a:r>
            <a:r>
              <a:rPr lang="en-US" sz="2000">
                <a:solidFill>
                  <a:srgbClr val="FF0000"/>
                </a:solidFill>
              </a:rPr>
              <a:t>m bốn m</a:t>
            </a:r>
            <a:r>
              <a:rPr lang="vi-VN" sz="2000">
                <a:solidFill>
                  <a:srgbClr val="FF0000"/>
                </a:solidFill>
              </a:rPr>
              <a:t>ươ</a:t>
            </a:r>
            <a:r>
              <a:rPr lang="en-US" sz="2000">
                <a:solidFill>
                  <a:srgbClr val="FF0000"/>
                </a:solidFill>
              </a:rPr>
              <a:t>i hai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124200" y="3581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Sáu nghìn ba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tám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3200400" y="41148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Bốn nghìn bốn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bốn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bốn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187700" y="46482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Tám nghìn bảy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tám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mốt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3213100" y="51816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chín nghìn hai tr</a:t>
            </a:r>
            <a:r>
              <a:rPr lang="vi-VN" sz="2000"/>
              <a:t>ă</a:t>
            </a:r>
            <a:r>
              <a:rPr lang="en-US" sz="2000"/>
              <a:t>m bốn m</a:t>
            </a:r>
            <a:r>
              <a:rPr lang="vi-VN" sz="2000"/>
              <a:t>ươ</a:t>
            </a:r>
            <a:r>
              <a:rPr lang="en-US" sz="2000"/>
              <a:t>i sáu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3238500" y="57150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Bảy nghìn một tr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</a:t>
            </a:r>
            <a:r>
              <a:rPr lang="vi-VN" sz="2000">
                <a:solidFill>
                  <a:srgbClr val="0000FF"/>
                </a:solidFill>
              </a:rPr>
              <a:t>ươ</a:t>
            </a:r>
            <a:r>
              <a:rPr lang="en-US" sz="2000">
                <a:solidFill>
                  <a:srgbClr val="0000FF"/>
                </a:solidFill>
              </a:rPr>
              <a:t>i l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</a:t>
            </a:r>
          </a:p>
        </p:txBody>
      </p:sp>
      <p:pic>
        <p:nvPicPr>
          <p:cNvPr id="3116" name="Picture 5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7" name="Picture 5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51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62" grpId="0"/>
      <p:bldP spid="5163" grpId="0"/>
      <p:bldP spid="5165" grpId="0"/>
      <p:bldP spid="5166" grpId="0"/>
      <p:bldP spid="5167" grpId="0"/>
      <p:bldP spid="5168" grpId="0"/>
      <p:bldP spid="5169" grpId="0"/>
      <p:bldP spid="5170" grpId="0"/>
      <p:bldP spid="5171" grpId="0"/>
      <p:bldP spid="5172" grpId="0"/>
      <p:bldP spid="5173" grpId="0"/>
      <p:bldP spid="5174" grpId="0"/>
      <p:bldP spid="5175" grpId="0"/>
      <p:bldP spid="51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3:</a:t>
            </a:r>
            <a:r>
              <a:rPr lang="en-US" sz="2000"/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36700" y="1752600"/>
            <a:ext cx="609600" cy="400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Số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146300" y="1778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33400" y="25146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a, 8650; 8651; 8652;  …. ; 8654;  …. ; …..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33400" y="32893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b, 3120; 3121; …. ;  …. ; …..  ;  …. ; …..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33400" y="40513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c, 6494; 6495; …. ;  …. ; …..  ;  …. ; …..</a:t>
            </a:r>
          </a:p>
        </p:txBody>
      </p:sp>
      <p:pic>
        <p:nvPicPr>
          <p:cNvPr id="4105" name="Picture 1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 animBg="1"/>
      <p:bldP spid="9224" grpId="0"/>
      <p:bldP spid="9225" grpId="0"/>
      <p:bldP spid="9226" grpId="0"/>
      <p:bldP spid="92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3:</a:t>
            </a:r>
            <a:r>
              <a:rPr lang="en-US" sz="2000"/>
              <a:t> 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2146300" y="17780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536700" y="1752600"/>
            <a:ext cx="609600" cy="400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Số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a, 8650; 8651; 8652;          ; 8654 ; 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33400" y="32893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b, 3120; 3121;           ;         ;         ;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33400" y="40513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c, 6494; 6495;         ;          ;         ;          ; </a:t>
            </a:r>
            <a:endParaRPr lang="en-US" sz="2400">
              <a:solidFill>
                <a:srgbClr val="FF0066"/>
              </a:solidFill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429000" y="2514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257800" y="2514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8655  </a:t>
            </a:r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2057400" y="49530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261100" y="2514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8656</a:t>
            </a:r>
            <a:endParaRPr lang="en-US" sz="2400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514600" y="32766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3122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3492500" y="32766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3123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368800" y="3276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3124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270500" y="3276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3125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184900" y="3276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3126</a:t>
            </a:r>
            <a:endParaRPr lang="en-US" sz="2400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514600" y="40513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6496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403600" y="40513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6497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267200" y="40767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6498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207000" y="41021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6499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096000" y="40894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6500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828800" y="53340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1992; 1994;         ; 1998;         ; 2002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429000" y="532923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1996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181600" y="536733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2000</a:t>
            </a:r>
          </a:p>
        </p:txBody>
      </p:sp>
      <p:pic>
        <p:nvPicPr>
          <p:cNvPr id="5146" name="Picture 3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3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581400" y="539115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...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5562600" y="5410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02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2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0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3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4" dur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10252" grpId="0"/>
      <p:bldP spid="10253" grpId="0"/>
      <p:bldP spid="10255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  <p:bldP spid="10265" grpId="0"/>
      <p:bldP spid="10266" grpId="0"/>
      <p:bldP spid="10267" grpId="0"/>
      <p:bldP spid="10269" grpId="0"/>
      <p:bldP spid="10270" grpId="0"/>
      <p:bldP spid="10273" grpId="0"/>
      <p:bldP spid="10273" grpId="1"/>
      <p:bldP spid="10274" grpId="0"/>
      <p:bldP spid="1027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2590800" y="228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16764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4</a:t>
            </a:r>
            <a:r>
              <a:rPr lang="en-US" sz="2400"/>
              <a:t>:</a:t>
            </a:r>
          </a:p>
          <a:p>
            <a:pPr>
              <a:spcBef>
                <a:spcPct val="50000"/>
              </a:spcBef>
            </a:pPr>
            <a:r>
              <a:rPr lang="en-US" sz="2000"/>
              <a:t>Vẽ tia số rồi viết tiếp số tròn nghìn thích hợp vào d</a:t>
            </a:r>
            <a:r>
              <a:rPr lang="vi-VN" sz="2000"/>
              <a:t>ư</a:t>
            </a:r>
            <a:r>
              <a:rPr lang="en-US" sz="2000"/>
              <a:t>ới mỗi vạch của tia số: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304800" y="3657600"/>
            <a:ext cx="861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3175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11557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H="1">
            <a:off x="20701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30226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>
            <a:off x="3987800" y="356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49149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58928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>
            <a:off x="678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7620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8534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190500" y="38989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7493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1676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2000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8956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8100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46482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56388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65532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73914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8305800" y="3886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…</a:t>
            </a:r>
          </a:p>
        </p:txBody>
      </p:sp>
      <p:pic>
        <p:nvPicPr>
          <p:cNvPr id="6170" name="Picture 3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1" name="Picture 3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 animBg="1"/>
      <p:bldP spid="11282" grpId="0" animBg="1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/>
      <p:bldP spid="11292" grpId="0"/>
      <p:bldP spid="11293" grpId="0"/>
      <p:bldP spid="11294" grpId="0"/>
      <p:bldP spid="11296" grpId="0"/>
      <p:bldP spid="11297" grpId="0"/>
      <p:bldP spid="11298" grpId="0"/>
      <p:bldP spid="11299" grpId="0"/>
      <p:bldP spid="11300" grpId="0"/>
      <p:bldP spid="113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86000" y="1524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/>
              <a:t>Toán</a:t>
            </a:r>
            <a:r>
              <a:rPr lang="en-US" sz="3200"/>
              <a:t>: </a:t>
            </a:r>
          </a:p>
          <a:p>
            <a:pPr algn="ctr"/>
            <a:r>
              <a:rPr lang="en-US" sz="3200"/>
              <a:t>          Luyện tập </a:t>
            </a:r>
            <a:r>
              <a:rPr lang="en-US"/>
              <a:t>( trang 94 )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16764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 4</a:t>
            </a:r>
            <a:r>
              <a:rPr lang="en-US" sz="2400"/>
              <a:t>:</a:t>
            </a:r>
          </a:p>
          <a:p>
            <a:pPr>
              <a:spcBef>
                <a:spcPct val="50000"/>
              </a:spcBef>
            </a:pPr>
            <a:r>
              <a:rPr lang="en-US" sz="2000"/>
              <a:t>Vẽ tia số rồi viết tiếp số tròn nghìn thích hợp vào d</a:t>
            </a:r>
            <a:r>
              <a:rPr lang="vi-VN" sz="2000"/>
              <a:t>ư</a:t>
            </a:r>
            <a:r>
              <a:rPr lang="en-US" sz="2000"/>
              <a:t>ới mỗi vạch của tia số:</a:t>
            </a: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V="1">
            <a:off x="304800" y="3657600"/>
            <a:ext cx="861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 flipH="1">
            <a:off x="3175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 flipH="1">
            <a:off x="11557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 flipH="1">
            <a:off x="20701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 flipH="1">
            <a:off x="30226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>
            <a:off x="3987800" y="3568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49149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H="1">
            <a:off x="5892800" y="355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 flipH="1">
            <a:off x="678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 flipH="1">
            <a:off x="7620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H="1">
            <a:off x="8534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190500" y="38989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7493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1000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1676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2000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5908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3000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4958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5000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4102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6000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3246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7000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2390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8000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80772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9000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581400" y="3886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4000</a:t>
            </a:r>
          </a:p>
        </p:txBody>
      </p:sp>
      <p:pic>
        <p:nvPicPr>
          <p:cNvPr id="7193" name="Picture 2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4" name="Picture 28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8" grpId="0"/>
      <p:bldP spid="12309" grpId="0"/>
      <p:bldP spid="12310" grpId="0"/>
      <p:bldP spid="12311" grpId="0"/>
      <p:bldP spid="12312" grpId="0"/>
      <p:bldP spid="12313" grpId="0"/>
      <p:bldP spid="123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492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.VnTime</vt:lpstr>
      <vt:lpstr>Arial</vt:lpstr>
      <vt:lpstr>Times New Roman</vt:lpstr>
      <vt:lpstr>VNI-Times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TTC</dc:creator>
  <cp:lastModifiedBy>Microsoft account</cp:lastModifiedBy>
  <cp:revision>30</cp:revision>
  <dcterms:created xsi:type="dcterms:W3CDTF">2009-12-15T00:49:57Z</dcterms:created>
  <dcterms:modified xsi:type="dcterms:W3CDTF">2022-01-15T14:36:44Z</dcterms:modified>
</cp:coreProperties>
</file>